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4"/>
  </p:notesMasterIdLst>
  <p:sldIdLst>
    <p:sldId id="1153" r:id="rId2"/>
    <p:sldId id="1154" r:id="rId3"/>
    <p:sldId id="263" r:id="rId4"/>
    <p:sldId id="261" r:id="rId5"/>
    <p:sldId id="478" r:id="rId6"/>
    <p:sldId id="473" r:id="rId7"/>
    <p:sldId id="422" r:id="rId8"/>
    <p:sldId id="441" r:id="rId9"/>
    <p:sldId id="260" r:id="rId10"/>
    <p:sldId id="477" r:id="rId11"/>
    <p:sldId id="460" r:id="rId12"/>
    <p:sldId id="447" r:id="rId13"/>
    <p:sldId id="463" r:id="rId14"/>
    <p:sldId id="452" r:id="rId15"/>
    <p:sldId id="474" r:id="rId16"/>
    <p:sldId id="475" r:id="rId17"/>
    <p:sldId id="476" r:id="rId18"/>
    <p:sldId id="464" r:id="rId19"/>
    <p:sldId id="470" r:id="rId20"/>
    <p:sldId id="465" r:id="rId21"/>
    <p:sldId id="471" r:id="rId22"/>
    <p:sldId id="466" r:id="rId23"/>
    <p:sldId id="430" r:id="rId24"/>
    <p:sldId id="256" r:id="rId25"/>
    <p:sldId id="268" r:id="rId26"/>
    <p:sldId id="262" r:id="rId27"/>
    <p:sldId id="1155" r:id="rId28"/>
    <p:sldId id="264" r:id="rId29"/>
    <p:sldId id="257" r:id="rId30"/>
    <p:sldId id="266" r:id="rId31"/>
    <p:sldId id="1160" r:id="rId32"/>
    <p:sldId id="1156" r:id="rId33"/>
    <p:sldId id="1157" r:id="rId34"/>
    <p:sldId id="269" r:id="rId35"/>
    <p:sldId id="270" r:id="rId36"/>
    <p:sldId id="259" r:id="rId37"/>
    <p:sldId id="267" r:id="rId38"/>
    <p:sldId id="258" r:id="rId39"/>
    <p:sldId id="271" r:id="rId40"/>
    <p:sldId id="1158" r:id="rId41"/>
    <p:sldId id="479" r:id="rId42"/>
    <p:sldId id="458" r:id="rId43"/>
  </p:sldIdLst>
  <p:sldSz cx="12192000" cy="6858000"/>
  <p:notesSz cx="7023100" cy="9309100"/>
  <p:defaultText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omba, Geremia" initials="PG" lastIdx="4" clrIdx="0">
    <p:extLst>
      <p:ext uri="{19B8F6BF-5375-455C-9EA6-DF929625EA0E}">
        <p15:presenceInfo xmlns:p15="http://schemas.microsoft.com/office/powerpoint/2012/main" userId="S-1-5-21-2133556540-1006569411-724182803-192903" providerId="AD"/>
      </p:ext>
    </p:extLst>
  </p:cmAuthor>
  <p:cmAuthor id="2" name="Pereira Mendes, Miguel" initials="PMM" lastIdx="2" clrIdx="1">
    <p:extLst>
      <p:ext uri="{19B8F6BF-5375-455C-9EA6-DF929625EA0E}">
        <p15:presenceInfo xmlns:p15="http://schemas.microsoft.com/office/powerpoint/2012/main" userId="S-1-5-21-2133556540-1006569411-724182803-3685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75000" autoAdjust="0"/>
  </p:normalViewPr>
  <p:slideViewPr>
    <p:cSldViewPr snapToGrid="0">
      <p:cViewPr varScale="1">
        <p:scale>
          <a:sx n="64" d="100"/>
          <a:sy n="64" d="100"/>
        </p:scale>
        <p:origin x="1242" y="60"/>
      </p:cViewPr>
      <p:guideLst/>
    </p:cSldViewPr>
  </p:slideViewPr>
  <p:notesTextViewPr>
    <p:cViewPr>
      <p:scale>
        <a:sx n="1" d="1"/>
        <a:sy n="1" d="1"/>
      </p:scale>
      <p:origin x="0" y="0"/>
    </p:cViewPr>
  </p:notesTextViewPr>
  <p:notesViewPr>
    <p:cSldViewPr snapToGrid="0">
      <p:cViewPr varScale="1">
        <p:scale>
          <a:sx n="62" d="100"/>
          <a:sy n="62" d="100"/>
        </p:scale>
        <p:origin x="3120"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DATA2\AFR\DATA\AREO\Spring_2019-REO\Ch3\Master_charts_no%20lin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ATA2\AFR\DATA\AREO\Spring_2019-REO\Ch3\Master_charts_no%20lin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ATA2\AFR\DATA\AREO\Spring_2019-REO\Ch3\Master_charts_no%20link.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ATA2\AFR\DATA\AREO\Spring_2019-REO\Ch3\Master_charts_no%20link.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ATA2\AFR\DATA\AREO\Spring_2019-REO\Ch3\Master_charts_no%20link.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ATA2\AFR\DATA\AREO\Spring_2019-REO\Ch3\Master_charts_no%20link.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55234375869244"/>
          <c:y val="6.2520657185978823E-2"/>
          <c:w val="0.84003323060033896"/>
          <c:h val="0.79738541651318107"/>
        </c:manualLayout>
      </c:layout>
      <c:barChart>
        <c:barDir val="col"/>
        <c:grouping val="stacked"/>
        <c:varyColors val="0"/>
        <c:ser>
          <c:idx val="0"/>
          <c:order val="0"/>
          <c:tx>
            <c:strRef>
              <c:f>Data!$A$39</c:f>
              <c:strCache>
                <c:ptCount val="1"/>
                <c:pt idx="0">
                  <c:v>Manufactures</c:v>
                </c:pt>
              </c:strCache>
            </c:strRef>
          </c:tx>
          <c:spPr>
            <a:solidFill>
              <a:schemeClr val="accent2"/>
            </a:solidFill>
            <a:ln>
              <a:noFill/>
            </a:ln>
            <a:effectLst/>
          </c:spPr>
          <c:invertIfNegative val="0"/>
          <c:cat>
            <c:strRef>
              <c:f>Data!$D$38:$H$38</c:f>
              <c:strCache>
                <c:ptCount val="5"/>
                <c:pt idx="0">
                  <c:v>Africa</c:v>
                </c:pt>
                <c:pt idx="1">
                  <c:v>PAFTA</c:v>
                </c:pt>
                <c:pt idx="2">
                  <c:v>LAIA</c:v>
                </c:pt>
                <c:pt idx="3">
                  <c:v>ASEAN</c:v>
                </c:pt>
                <c:pt idx="4">
                  <c:v>NAFTA</c:v>
                </c:pt>
              </c:strCache>
            </c:strRef>
          </c:cat>
          <c:val>
            <c:numRef>
              <c:f>Data!$D$39:$H$39</c:f>
              <c:numCache>
                <c:formatCode>General</c:formatCode>
                <c:ptCount val="5"/>
                <c:pt idx="0">
                  <c:v>5.5507783636363639</c:v>
                </c:pt>
                <c:pt idx="1">
                  <c:v>5.4705372381919792</c:v>
                </c:pt>
                <c:pt idx="2">
                  <c:v>8.1294218795184339</c:v>
                </c:pt>
                <c:pt idx="3">
                  <c:v>11.962422966921572</c:v>
                </c:pt>
                <c:pt idx="4">
                  <c:v>17.781195296546315</c:v>
                </c:pt>
              </c:numCache>
            </c:numRef>
          </c:val>
          <c:extLst>
            <c:ext xmlns:c16="http://schemas.microsoft.com/office/drawing/2014/chart" uri="{C3380CC4-5D6E-409C-BE32-E72D297353CC}">
              <c16:uniqueId val="{00000000-D406-4CD4-9CB9-E1832BCA2466}"/>
            </c:ext>
          </c:extLst>
        </c:ser>
        <c:ser>
          <c:idx val="1"/>
          <c:order val="1"/>
          <c:tx>
            <c:strRef>
              <c:f>Data!$A$40</c:f>
              <c:strCache>
                <c:ptCount val="1"/>
                <c:pt idx="0">
                  <c:v>Food</c:v>
                </c:pt>
              </c:strCache>
            </c:strRef>
          </c:tx>
          <c:spPr>
            <a:solidFill>
              <a:schemeClr val="accent3"/>
            </a:solidFill>
            <a:ln>
              <a:noFill/>
            </a:ln>
            <a:effectLst/>
          </c:spPr>
          <c:invertIfNegative val="0"/>
          <c:cat>
            <c:strRef>
              <c:f>Data!$D$38:$H$38</c:f>
              <c:strCache>
                <c:ptCount val="5"/>
                <c:pt idx="0">
                  <c:v>Africa</c:v>
                </c:pt>
                <c:pt idx="1">
                  <c:v>PAFTA</c:v>
                </c:pt>
                <c:pt idx="2">
                  <c:v>LAIA</c:v>
                </c:pt>
                <c:pt idx="3">
                  <c:v>ASEAN</c:v>
                </c:pt>
                <c:pt idx="4">
                  <c:v>NAFTA</c:v>
                </c:pt>
              </c:strCache>
            </c:strRef>
          </c:cat>
          <c:val>
            <c:numRef>
              <c:f>Data!$D$40:$H$40</c:f>
              <c:numCache>
                <c:formatCode>General</c:formatCode>
                <c:ptCount val="5"/>
                <c:pt idx="0">
                  <c:v>2.1422368181818183</c:v>
                </c:pt>
                <c:pt idx="1">
                  <c:v>1.5875951417674938</c:v>
                </c:pt>
                <c:pt idx="2">
                  <c:v>2.3443609725441545</c:v>
                </c:pt>
                <c:pt idx="3">
                  <c:v>1.5732238556514704</c:v>
                </c:pt>
                <c:pt idx="4">
                  <c:v>1.9629215873368557</c:v>
                </c:pt>
              </c:numCache>
            </c:numRef>
          </c:val>
          <c:extLst>
            <c:ext xmlns:c16="http://schemas.microsoft.com/office/drawing/2014/chart" uri="{C3380CC4-5D6E-409C-BE32-E72D297353CC}">
              <c16:uniqueId val="{00000001-D406-4CD4-9CB9-E1832BCA2466}"/>
            </c:ext>
          </c:extLst>
        </c:ser>
        <c:ser>
          <c:idx val="2"/>
          <c:order val="2"/>
          <c:tx>
            <c:strRef>
              <c:f>Data!$A$41</c:f>
              <c:strCache>
                <c:ptCount val="1"/>
                <c:pt idx="0">
                  <c:v>Minerals</c:v>
                </c:pt>
              </c:strCache>
            </c:strRef>
          </c:tx>
          <c:spPr>
            <a:solidFill>
              <a:schemeClr val="accent1"/>
            </a:solidFill>
            <a:ln>
              <a:noFill/>
            </a:ln>
            <a:effectLst/>
          </c:spPr>
          <c:invertIfNegative val="0"/>
          <c:cat>
            <c:strRef>
              <c:f>Data!$D$38:$H$38</c:f>
              <c:strCache>
                <c:ptCount val="5"/>
                <c:pt idx="0">
                  <c:v>Africa</c:v>
                </c:pt>
                <c:pt idx="1">
                  <c:v>PAFTA</c:v>
                </c:pt>
                <c:pt idx="2">
                  <c:v>LAIA</c:v>
                </c:pt>
                <c:pt idx="3">
                  <c:v>ASEAN</c:v>
                </c:pt>
                <c:pt idx="4">
                  <c:v>NAFTA</c:v>
                </c:pt>
              </c:strCache>
            </c:strRef>
          </c:cat>
          <c:val>
            <c:numRef>
              <c:f>Data!$D$41:$H$41</c:f>
              <c:numCache>
                <c:formatCode>General</c:formatCode>
                <c:ptCount val="5"/>
                <c:pt idx="0">
                  <c:v>5.5017696363636368</c:v>
                </c:pt>
                <c:pt idx="1">
                  <c:v>3.9528302947482143</c:v>
                </c:pt>
                <c:pt idx="2">
                  <c:v>3.1620662226942282</c:v>
                </c:pt>
                <c:pt idx="3">
                  <c:v>6.5138599041355754</c:v>
                </c:pt>
                <c:pt idx="4">
                  <c:v>6.885953837979657</c:v>
                </c:pt>
              </c:numCache>
            </c:numRef>
          </c:val>
          <c:extLst>
            <c:ext xmlns:c16="http://schemas.microsoft.com/office/drawing/2014/chart" uri="{C3380CC4-5D6E-409C-BE32-E72D297353CC}">
              <c16:uniqueId val="{00000002-D406-4CD4-9CB9-E1832BCA2466}"/>
            </c:ext>
          </c:extLst>
        </c:ser>
        <c:dLbls>
          <c:showLegendKey val="0"/>
          <c:showVal val="0"/>
          <c:showCatName val="0"/>
          <c:showSerName val="0"/>
          <c:showPercent val="0"/>
          <c:showBubbleSize val="0"/>
        </c:dLbls>
        <c:gapWidth val="150"/>
        <c:overlap val="100"/>
        <c:axId val="56210063"/>
        <c:axId val="1974599840"/>
      </c:barChart>
      <c:catAx>
        <c:axId val="56210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crossAx val="1974599840"/>
        <c:crosses val="autoZero"/>
        <c:auto val="1"/>
        <c:lblAlgn val="ctr"/>
        <c:lblOffset val="100"/>
        <c:noMultiLvlLbl val="0"/>
      </c:catAx>
      <c:valAx>
        <c:axId val="1974599840"/>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r>
                  <a:rPr lang="en-US"/>
                  <a:t>Percent</a:t>
                </a:r>
              </a:p>
            </c:rich>
          </c:tx>
          <c:layout>
            <c:manualLayout>
              <c:xMode val="edge"/>
              <c:yMode val="edge"/>
              <c:x val="1.9855334418393063E-3"/>
              <c:y val="0.3122133338073492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title>
        <c:numFmt formatCode="General" sourceLinked="1"/>
        <c:majorTickMark val="in"/>
        <c:minorTickMark val="none"/>
        <c:tickLblPos val="nextTo"/>
        <c:spPr>
          <a:noFill/>
          <a:ln>
            <a:solidFill>
              <a:srgbClr val="A6A6A6"/>
            </a:solidFill>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crossAx val="56210063"/>
        <c:crosses val="autoZero"/>
        <c:crossBetween val="between"/>
      </c:valAx>
      <c:spPr>
        <a:noFill/>
        <a:ln>
          <a:solidFill>
            <a:srgbClr val="A6A6A6"/>
          </a:solidFill>
        </a:ln>
        <a:effectLst/>
      </c:spPr>
    </c:plotArea>
    <c:legend>
      <c:legendPos val="t"/>
      <c:layout>
        <c:manualLayout>
          <c:xMode val="edge"/>
          <c:yMode val="edge"/>
          <c:x val="0.18246381165370451"/>
          <c:y val="9.171096215409108E-2"/>
          <c:w val="0.56913003326768807"/>
          <c:h val="0.1056042563663016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solidFill>
          <a:latin typeface="Arial Narrow" panose="020B0606020202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4345706172872E-2"/>
          <c:y val="5.7172376479255882E-2"/>
          <c:w val="0.84517992677476639"/>
          <c:h val="0.76562955672207644"/>
        </c:manualLayout>
      </c:layout>
      <c:lineChart>
        <c:grouping val="standard"/>
        <c:varyColors val="0"/>
        <c:ser>
          <c:idx val="0"/>
          <c:order val="0"/>
          <c:tx>
            <c:strRef>
              <c:f>Data!$A$45</c:f>
              <c:strCache>
                <c:ptCount val="1"/>
                <c:pt idx="0">
                  <c:v>Cumulative GDP share</c:v>
                </c:pt>
              </c:strCache>
            </c:strRef>
          </c:tx>
          <c:spPr>
            <a:ln w="28575" cap="rnd">
              <a:solidFill>
                <a:schemeClr val="accent2"/>
              </a:solidFill>
              <a:round/>
            </a:ln>
            <a:effectLst/>
          </c:spPr>
          <c:marker>
            <c:symbol val="none"/>
          </c:marker>
          <c:cat>
            <c:strRef>
              <c:f>Data!$D$44:$BD$44</c:f>
              <c:strCache>
                <c:ptCount val="53"/>
                <c:pt idx="0">
                  <c:v>NGA</c:v>
                </c:pt>
                <c:pt idx="1">
                  <c:v>EGY</c:v>
                </c:pt>
                <c:pt idx="2">
                  <c:v>DZA</c:v>
                </c:pt>
                <c:pt idx="3">
                  <c:v>MAR</c:v>
                </c:pt>
                <c:pt idx="4">
                  <c:v>AGO</c:v>
                </c:pt>
                <c:pt idx="5">
                  <c:v>SDN</c:v>
                </c:pt>
                <c:pt idx="6">
                  <c:v>ETH</c:v>
                </c:pt>
                <c:pt idx="7">
                  <c:v>KEN</c:v>
                </c:pt>
                <c:pt idx="8">
                  <c:v>TZA</c:v>
                </c:pt>
                <c:pt idx="9">
                  <c:v>TUN</c:v>
                </c:pt>
                <c:pt idx="10">
                  <c:v>GHA</c:v>
                </c:pt>
                <c:pt idx="11">
                  <c:v>CIV</c:v>
                </c:pt>
                <c:pt idx="12">
                  <c:v>UGA</c:v>
                </c:pt>
                <c:pt idx="13">
                  <c:v>CMR</c:v>
                </c:pt>
                <c:pt idx="14">
                  <c:v>COD</c:v>
                </c:pt>
                <c:pt idx="15">
                  <c:v>ZMB</c:v>
                </c:pt>
                <c:pt idx="16">
                  <c:v>SEN</c:v>
                </c:pt>
                <c:pt idx="17">
                  <c:v>LBY</c:v>
                </c:pt>
                <c:pt idx="18">
                  <c:v>MLI</c:v>
                </c:pt>
                <c:pt idx="19">
                  <c:v>MDG</c:v>
                </c:pt>
                <c:pt idx="20">
                  <c:v>BWA</c:v>
                </c:pt>
                <c:pt idx="21">
                  <c:v>GAB</c:v>
                </c:pt>
                <c:pt idx="22">
                  <c:v>GNQ</c:v>
                </c:pt>
                <c:pt idx="23">
                  <c:v>MOZ</c:v>
                </c:pt>
                <c:pt idx="24">
                  <c:v>ZWE</c:v>
                </c:pt>
                <c:pt idx="25">
                  <c:v>BFA</c:v>
                </c:pt>
                <c:pt idx="26">
                  <c:v>TCD</c:v>
                </c:pt>
                <c:pt idx="27">
                  <c:v>COG</c:v>
                </c:pt>
                <c:pt idx="28">
                  <c:v>NAM</c:v>
                </c:pt>
                <c:pt idx="29">
                  <c:v>MUS</c:v>
                </c:pt>
                <c:pt idx="30">
                  <c:v>SSD</c:v>
                </c:pt>
                <c:pt idx="31">
                  <c:v>GIN</c:v>
                </c:pt>
                <c:pt idx="32">
                  <c:v>BEN</c:v>
                </c:pt>
                <c:pt idx="33">
                  <c:v>RWA</c:v>
                </c:pt>
                <c:pt idx="34">
                  <c:v>MWI</c:v>
                </c:pt>
                <c:pt idx="35">
                  <c:v>NER</c:v>
                </c:pt>
                <c:pt idx="36">
                  <c:v>SOM</c:v>
                </c:pt>
                <c:pt idx="37">
                  <c:v>MRT</c:v>
                </c:pt>
                <c:pt idx="38">
                  <c:v>TGO</c:v>
                </c:pt>
                <c:pt idx="39">
                  <c:v>SWZ</c:v>
                </c:pt>
                <c:pt idx="40">
                  <c:v>SLE</c:v>
                </c:pt>
                <c:pt idx="41">
                  <c:v>ERI</c:v>
                </c:pt>
                <c:pt idx="42">
                  <c:v>BDI</c:v>
                </c:pt>
                <c:pt idx="43">
                  <c:v>LSO</c:v>
                </c:pt>
                <c:pt idx="44">
                  <c:v>LBR</c:v>
                </c:pt>
                <c:pt idx="45">
                  <c:v>GMB</c:v>
                </c:pt>
                <c:pt idx="46">
                  <c:v>CPV</c:v>
                </c:pt>
                <c:pt idx="47">
                  <c:v>DJI</c:v>
                </c:pt>
                <c:pt idx="48">
                  <c:v>CAF</c:v>
                </c:pt>
                <c:pt idx="49">
                  <c:v>GNB</c:v>
                </c:pt>
                <c:pt idx="50">
                  <c:v>SYC</c:v>
                </c:pt>
                <c:pt idx="51">
                  <c:v>COM</c:v>
                </c:pt>
                <c:pt idx="52">
                  <c:v>STP</c:v>
                </c:pt>
              </c:strCache>
            </c:strRef>
          </c:cat>
          <c:val>
            <c:numRef>
              <c:f>Data!$D$45:$BD$45</c:f>
              <c:numCache>
                <c:formatCode>General</c:formatCode>
                <c:ptCount val="53"/>
                <c:pt idx="0">
                  <c:v>18.59451</c:v>
                </c:pt>
                <c:pt idx="1">
                  <c:v>36.809799999999996</c:v>
                </c:pt>
                <c:pt idx="2">
                  <c:v>46.713328999999995</c:v>
                </c:pt>
                <c:pt idx="3">
                  <c:v>51.379025999999996</c:v>
                </c:pt>
                <c:pt idx="4">
                  <c:v>54.732422</c:v>
                </c:pt>
                <c:pt idx="5">
                  <c:v>57.525700000000001</c:v>
                </c:pt>
                <c:pt idx="6">
                  <c:v>60.282319999999999</c:v>
                </c:pt>
                <c:pt idx="7">
                  <c:v>62.706716999999998</c:v>
                </c:pt>
                <c:pt idx="8">
                  <c:v>65.064775999999995</c:v>
                </c:pt>
                <c:pt idx="9">
                  <c:v>67.261381999999998</c:v>
                </c:pt>
                <c:pt idx="10">
                  <c:v>69.221604999999997</c:v>
                </c:pt>
                <c:pt idx="11">
                  <c:v>70.590017000000003</c:v>
                </c:pt>
                <c:pt idx="12">
                  <c:v>71.957649000000004</c:v>
                </c:pt>
                <c:pt idx="13">
                  <c:v>73.31690900000001</c:v>
                </c:pt>
                <c:pt idx="14">
                  <c:v>74.382488000000009</c:v>
                </c:pt>
                <c:pt idx="15">
                  <c:v>75.439406000000005</c:v>
                </c:pt>
                <c:pt idx="16">
                  <c:v>76.231424099999998</c:v>
                </c:pt>
                <c:pt idx="17">
                  <c:v>76.902525499999996</c:v>
                </c:pt>
                <c:pt idx="18">
                  <c:v>77.510651699999997</c:v>
                </c:pt>
                <c:pt idx="19">
                  <c:v>78.114671999999999</c:v>
                </c:pt>
                <c:pt idx="20">
                  <c:v>78.715719699999994</c:v>
                </c:pt>
                <c:pt idx="21">
                  <c:v>79.303869199999994</c:v>
                </c:pt>
                <c:pt idx="22">
                  <c:v>79.889882299999996</c:v>
                </c:pt>
                <c:pt idx="23">
                  <c:v>80.45675949999999</c:v>
                </c:pt>
                <c:pt idx="24">
                  <c:v>80.996657299999995</c:v>
                </c:pt>
                <c:pt idx="25">
                  <c:v>81.5198903</c:v>
                </c:pt>
                <c:pt idx="26">
                  <c:v>82.039337700000004</c:v>
                </c:pt>
                <c:pt idx="27">
                  <c:v>82.5528762</c:v>
                </c:pt>
                <c:pt idx="28">
                  <c:v>82.990769900000004</c:v>
                </c:pt>
                <c:pt idx="29">
                  <c:v>83.422186300000007</c:v>
                </c:pt>
                <c:pt idx="30">
                  <c:v>83.825482600000001</c:v>
                </c:pt>
                <c:pt idx="31">
                  <c:v>84.210253199999997</c:v>
                </c:pt>
                <c:pt idx="32">
                  <c:v>84.590622499999995</c:v>
                </c:pt>
                <c:pt idx="33">
                  <c:v>84.951612400000002</c:v>
                </c:pt>
                <c:pt idx="34">
                  <c:v>85.298382200000006</c:v>
                </c:pt>
                <c:pt idx="35">
                  <c:v>85.625282400000003</c:v>
                </c:pt>
                <c:pt idx="36">
                  <c:v>85.940184600000009</c:v>
                </c:pt>
                <c:pt idx="37">
                  <c:v>86.210011800000004</c:v>
                </c:pt>
                <c:pt idx="38">
                  <c:v>86.4044758</c:v>
                </c:pt>
                <c:pt idx="39">
                  <c:v>86.589685700000004</c:v>
                </c:pt>
                <c:pt idx="40">
                  <c:v>86.762059300000004</c:v>
                </c:pt>
                <c:pt idx="41">
                  <c:v>86.906668500000009</c:v>
                </c:pt>
                <c:pt idx="42">
                  <c:v>87.039768200000012</c:v>
                </c:pt>
                <c:pt idx="43">
                  <c:v>87.147686800000017</c:v>
                </c:pt>
                <c:pt idx="44">
                  <c:v>87.247433900000019</c:v>
                </c:pt>
                <c:pt idx="45">
                  <c:v>87.334498900000014</c:v>
                </c:pt>
                <c:pt idx="46">
                  <c:v>87.391549300000008</c:v>
                </c:pt>
                <c:pt idx="47">
                  <c:v>87.444240800000003</c:v>
                </c:pt>
                <c:pt idx="48">
                  <c:v>87.495381500000008</c:v>
                </c:pt>
                <c:pt idx="49">
                  <c:v>87.541732100000004</c:v>
                </c:pt>
                <c:pt idx="50">
                  <c:v>87.582848100000007</c:v>
                </c:pt>
                <c:pt idx="51">
                  <c:v>87.603526800000012</c:v>
                </c:pt>
                <c:pt idx="52">
                  <c:v>87.613958600000018</c:v>
                </c:pt>
              </c:numCache>
            </c:numRef>
          </c:val>
          <c:smooth val="0"/>
          <c:extLst>
            <c:ext xmlns:c16="http://schemas.microsoft.com/office/drawing/2014/chart" uri="{C3380CC4-5D6E-409C-BE32-E72D297353CC}">
              <c16:uniqueId val="{00000000-3E80-4714-8BD6-7890F3C27EA1}"/>
            </c:ext>
          </c:extLst>
        </c:ser>
        <c:ser>
          <c:idx val="1"/>
          <c:order val="1"/>
          <c:tx>
            <c:strRef>
              <c:f>Data!$A$46</c:f>
              <c:strCache>
                <c:ptCount val="1"/>
                <c:pt idx="0">
                  <c:v>Cumulative trade share</c:v>
                </c:pt>
              </c:strCache>
            </c:strRef>
          </c:tx>
          <c:spPr>
            <a:ln w="28575" cap="rnd">
              <a:solidFill>
                <a:schemeClr val="accent3"/>
              </a:solidFill>
              <a:round/>
            </a:ln>
            <a:effectLst/>
          </c:spPr>
          <c:marker>
            <c:symbol val="none"/>
          </c:marker>
          <c:cat>
            <c:strRef>
              <c:f>Data!$D$44:$BD$44</c:f>
              <c:strCache>
                <c:ptCount val="53"/>
                <c:pt idx="0">
                  <c:v>NGA</c:v>
                </c:pt>
                <c:pt idx="1">
                  <c:v>EGY</c:v>
                </c:pt>
                <c:pt idx="2">
                  <c:v>DZA</c:v>
                </c:pt>
                <c:pt idx="3">
                  <c:v>MAR</c:v>
                </c:pt>
                <c:pt idx="4">
                  <c:v>AGO</c:v>
                </c:pt>
                <c:pt idx="5">
                  <c:v>SDN</c:v>
                </c:pt>
                <c:pt idx="6">
                  <c:v>ETH</c:v>
                </c:pt>
                <c:pt idx="7">
                  <c:v>KEN</c:v>
                </c:pt>
                <c:pt idx="8">
                  <c:v>TZA</c:v>
                </c:pt>
                <c:pt idx="9">
                  <c:v>TUN</c:v>
                </c:pt>
                <c:pt idx="10">
                  <c:v>GHA</c:v>
                </c:pt>
                <c:pt idx="11">
                  <c:v>CIV</c:v>
                </c:pt>
                <c:pt idx="12">
                  <c:v>UGA</c:v>
                </c:pt>
                <c:pt idx="13">
                  <c:v>CMR</c:v>
                </c:pt>
                <c:pt idx="14">
                  <c:v>COD</c:v>
                </c:pt>
                <c:pt idx="15">
                  <c:v>ZMB</c:v>
                </c:pt>
                <c:pt idx="16">
                  <c:v>SEN</c:v>
                </c:pt>
                <c:pt idx="17">
                  <c:v>LBY</c:v>
                </c:pt>
                <c:pt idx="18">
                  <c:v>MLI</c:v>
                </c:pt>
                <c:pt idx="19">
                  <c:v>MDG</c:v>
                </c:pt>
                <c:pt idx="20">
                  <c:v>BWA</c:v>
                </c:pt>
                <c:pt idx="21">
                  <c:v>GAB</c:v>
                </c:pt>
                <c:pt idx="22">
                  <c:v>GNQ</c:v>
                </c:pt>
                <c:pt idx="23">
                  <c:v>MOZ</c:v>
                </c:pt>
                <c:pt idx="24">
                  <c:v>ZWE</c:v>
                </c:pt>
                <c:pt idx="25">
                  <c:v>BFA</c:v>
                </c:pt>
                <c:pt idx="26">
                  <c:v>TCD</c:v>
                </c:pt>
                <c:pt idx="27">
                  <c:v>COG</c:v>
                </c:pt>
                <c:pt idx="28">
                  <c:v>NAM</c:v>
                </c:pt>
                <c:pt idx="29">
                  <c:v>MUS</c:v>
                </c:pt>
                <c:pt idx="30">
                  <c:v>SSD</c:v>
                </c:pt>
                <c:pt idx="31">
                  <c:v>GIN</c:v>
                </c:pt>
                <c:pt idx="32">
                  <c:v>BEN</c:v>
                </c:pt>
                <c:pt idx="33">
                  <c:v>RWA</c:v>
                </c:pt>
                <c:pt idx="34">
                  <c:v>MWI</c:v>
                </c:pt>
                <c:pt idx="35">
                  <c:v>NER</c:v>
                </c:pt>
                <c:pt idx="36">
                  <c:v>SOM</c:v>
                </c:pt>
                <c:pt idx="37">
                  <c:v>MRT</c:v>
                </c:pt>
                <c:pt idx="38">
                  <c:v>TGO</c:v>
                </c:pt>
                <c:pt idx="39">
                  <c:v>SWZ</c:v>
                </c:pt>
                <c:pt idx="40">
                  <c:v>SLE</c:v>
                </c:pt>
                <c:pt idx="41">
                  <c:v>ERI</c:v>
                </c:pt>
                <c:pt idx="42">
                  <c:v>BDI</c:v>
                </c:pt>
                <c:pt idx="43">
                  <c:v>LSO</c:v>
                </c:pt>
                <c:pt idx="44">
                  <c:v>LBR</c:v>
                </c:pt>
                <c:pt idx="45">
                  <c:v>GMB</c:v>
                </c:pt>
                <c:pt idx="46">
                  <c:v>CPV</c:v>
                </c:pt>
                <c:pt idx="47">
                  <c:v>DJI</c:v>
                </c:pt>
                <c:pt idx="48">
                  <c:v>CAF</c:v>
                </c:pt>
                <c:pt idx="49">
                  <c:v>GNB</c:v>
                </c:pt>
                <c:pt idx="50">
                  <c:v>SYC</c:v>
                </c:pt>
                <c:pt idx="51">
                  <c:v>COM</c:v>
                </c:pt>
                <c:pt idx="52">
                  <c:v>STP</c:v>
                </c:pt>
              </c:strCache>
            </c:strRef>
          </c:cat>
          <c:val>
            <c:numRef>
              <c:f>Data!$D$46:$BD$46</c:f>
              <c:numCache>
                <c:formatCode>General</c:formatCode>
                <c:ptCount val="53"/>
                <c:pt idx="0">
                  <c:v>4.9530985000000003</c:v>
                </c:pt>
                <c:pt idx="1">
                  <c:v>8.6390054999999997</c:v>
                </c:pt>
                <c:pt idx="2">
                  <c:v>11.213704499999999</c:v>
                </c:pt>
                <c:pt idx="3">
                  <c:v>14.011758499999999</c:v>
                </c:pt>
                <c:pt idx="4">
                  <c:v>15.8967405</c:v>
                </c:pt>
                <c:pt idx="5">
                  <c:v>16.692077600000001</c:v>
                </c:pt>
                <c:pt idx="6">
                  <c:v>18.0258486</c:v>
                </c:pt>
                <c:pt idx="7">
                  <c:v>20.805417599999998</c:v>
                </c:pt>
                <c:pt idx="8">
                  <c:v>23.0697206</c:v>
                </c:pt>
                <c:pt idx="9">
                  <c:v>25.036112600000003</c:v>
                </c:pt>
                <c:pt idx="10">
                  <c:v>26.269371249999999</c:v>
                </c:pt>
                <c:pt idx="11">
                  <c:v>29.96238825</c:v>
                </c:pt>
                <c:pt idx="12">
                  <c:v>31.500106249999998</c:v>
                </c:pt>
                <c:pt idx="13">
                  <c:v>32.859937950000003</c:v>
                </c:pt>
                <c:pt idx="14">
                  <c:v>35.256634449999993</c:v>
                </c:pt>
                <c:pt idx="15">
                  <c:v>39.791530449999996</c:v>
                </c:pt>
                <c:pt idx="16">
                  <c:v>41.507503449999994</c:v>
                </c:pt>
                <c:pt idx="17">
                  <c:v>42.393752299999989</c:v>
                </c:pt>
                <c:pt idx="18">
                  <c:v>43.226035199999991</c:v>
                </c:pt>
                <c:pt idx="19">
                  <c:v>43.638970799999996</c:v>
                </c:pt>
                <c:pt idx="20">
                  <c:v>48.811743299999989</c:v>
                </c:pt>
                <c:pt idx="21">
                  <c:v>48.983288499999986</c:v>
                </c:pt>
                <c:pt idx="22">
                  <c:v>49.236673649999986</c:v>
                </c:pt>
                <c:pt idx="23">
                  <c:v>52.214638149999992</c:v>
                </c:pt>
                <c:pt idx="24">
                  <c:v>55.85546914999999</c:v>
                </c:pt>
                <c:pt idx="25">
                  <c:v>56.809430249999991</c:v>
                </c:pt>
                <c:pt idx="26">
                  <c:v>56.931614649999986</c:v>
                </c:pt>
                <c:pt idx="27">
                  <c:v>57.258571999999987</c:v>
                </c:pt>
                <c:pt idx="28">
                  <c:v>62.995564499999986</c:v>
                </c:pt>
                <c:pt idx="29">
                  <c:v>64.079284949999987</c:v>
                </c:pt>
                <c:pt idx="30">
                  <c:v>64.266148249999986</c:v>
                </c:pt>
                <c:pt idx="31">
                  <c:v>64.808829500000002</c:v>
                </c:pt>
                <c:pt idx="32">
                  <c:v>65.34174689999999</c:v>
                </c:pt>
                <c:pt idx="33">
                  <c:v>65.942511399999987</c:v>
                </c:pt>
                <c:pt idx="34">
                  <c:v>66.735424949999995</c:v>
                </c:pt>
                <c:pt idx="35">
                  <c:v>67.185765799999999</c:v>
                </c:pt>
                <c:pt idx="36">
                  <c:v>67.669998699999994</c:v>
                </c:pt>
                <c:pt idx="37">
                  <c:v>68.074590199999989</c:v>
                </c:pt>
                <c:pt idx="38">
                  <c:v>69.013163199999994</c:v>
                </c:pt>
                <c:pt idx="39">
                  <c:v>70.921364699999984</c:v>
                </c:pt>
                <c:pt idx="40">
                  <c:v>71.324480149999985</c:v>
                </c:pt>
                <c:pt idx="41">
                  <c:v>71.380583449999989</c:v>
                </c:pt>
                <c:pt idx="42">
                  <c:v>71.549238799999983</c:v>
                </c:pt>
                <c:pt idx="43">
                  <c:v>72.598091199999985</c:v>
                </c:pt>
                <c:pt idx="44">
                  <c:v>72.711040799999978</c:v>
                </c:pt>
                <c:pt idx="45">
                  <c:v>72.787707499999982</c:v>
                </c:pt>
                <c:pt idx="46">
                  <c:v>72.804297199999979</c:v>
                </c:pt>
                <c:pt idx="47">
                  <c:v>73.001890649999979</c:v>
                </c:pt>
                <c:pt idx="48">
                  <c:v>73.119771499999985</c:v>
                </c:pt>
                <c:pt idx="49">
                  <c:v>73.182975449999986</c:v>
                </c:pt>
                <c:pt idx="50">
                  <c:v>73.340152049999972</c:v>
                </c:pt>
                <c:pt idx="51">
                  <c:v>73.477098599999977</c:v>
                </c:pt>
                <c:pt idx="52">
                  <c:v>73.499538199999975</c:v>
                </c:pt>
              </c:numCache>
            </c:numRef>
          </c:val>
          <c:smooth val="0"/>
          <c:extLst>
            <c:ext xmlns:c16="http://schemas.microsoft.com/office/drawing/2014/chart" uri="{C3380CC4-5D6E-409C-BE32-E72D297353CC}">
              <c16:uniqueId val="{00000001-3E80-4714-8BD6-7890F3C27EA1}"/>
            </c:ext>
          </c:extLst>
        </c:ser>
        <c:dLbls>
          <c:showLegendKey val="0"/>
          <c:showVal val="0"/>
          <c:showCatName val="0"/>
          <c:showSerName val="0"/>
          <c:showPercent val="0"/>
          <c:showBubbleSize val="0"/>
        </c:dLbls>
        <c:marker val="1"/>
        <c:smooth val="0"/>
        <c:axId val="487598207"/>
        <c:axId val="571582031"/>
      </c:lineChart>
      <c:lineChart>
        <c:grouping val="stacked"/>
        <c:varyColors val="0"/>
        <c:ser>
          <c:idx val="2"/>
          <c:order val="2"/>
          <c:tx>
            <c:strRef>
              <c:f>Data!$A$47</c:f>
              <c:strCache>
                <c:ptCount val="1"/>
                <c:pt idx="0">
                  <c:v>Trade-to-GDP ratio</c:v>
                </c:pt>
              </c:strCache>
            </c:strRef>
          </c:tx>
          <c:spPr>
            <a:ln w="25400" cap="rnd">
              <a:noFill/>
              <a:round/>
            </a:ln>
            <a:effectLst/>
          </c:spPr>
          <c:marker>
            <c:symbol val="circle"/>
            <c:size val="4"/>
            <c:spPr>
              <a:solidFill>
                <a:schemeClr val="accent1"/>
              </a:solidFill>
              <a:ln w="9525">
                <a:noFill/>
              </a:ln>
              <a:effectLst/>
            </c:spPr>
          </c:marker>
          <c:cat>
            <c:strRef>
              <c:f>Data!$D$44:$BD$44</c:f>
              <c:strCache>
                <c:ptCount val="53"/>
                <c:pt idx="0">
                  <c:v>NGA</c:v>
                </c:pt>
                <c:pt idx="1">
                  <c:v>EGY</c:v>
                </c:pt>
                <c:pt idx="2">
                  <c:v>DZA</c:v>
                </c:pt>
                <c:pt idx="3">
                  <c:v>MAR</c:v>
                </c:pt>
                <c:pt idx="4">
                  <c:v>AGO</c:v>
                </c:pt>
                <c:pt idx="5">
                  <c:v>SDN</c:v>
                </c:pt>
                <c:pt idx="6">
                  <c:v>ETH</c:v>
                </c:pt>
                <c:pt idx="7">
                  <c:v>KEN</c:v>
                </c:pt>
                <c:pt idx="8">
                  <c:v>TZA</c:v>
                </c:pt>
                <c:pt idx="9">
                  <c:v>TUN</c:v>
                </c:pt>
                <c:pt idx="10">
                  <c:v>GHA</c:v>
                </c:pt>
                <c:pt idx="11">
                  <c:v>CIV</c:v>
                </c:pt>
                <c:pt idx="12">
                  <c:v>UGA</c:v>
                </c:pt>
                <c:pt idx="13">
                  <c:v>CMR</c:v>
                </c:pt>
                <c:pt idx="14">
                  <c:v>COD</c:v>
                </c:pt>
                <c:pt idx="15">
                  <c:v>ZMB</c:v>
                </c:pt>
                <c:pt idx="16">
                  <c:v>SEN</c:v>
                </c:pt>
                <c:pt idx="17">
                  <c:v>LBY</c:v>
                </c:pt>
                <c:pt idx="18">
                  <c:v>MLI</c:v>
                </c:pt>
                <c:pt idx="19">
                  <c:v>MDG</c:v>
                </c:pt>
                <c:pt idx="20">
                  <c:v>BWA</c:v>
                </c:pt>
                <c:pt idx="21">
                  <c:v>GAB</c:v>
                </c:pt>
                <c:pt idx="22">
                  <c:v>GNQ</c:v>
                </c:pt>
                <c:pt idx="23">
                  <c:v>MOZ</c:v>
                </c:pt>
                <c:pt idx="24">
                  <c:v>ZWE</c:v>
                </c:pt>
                <c:pt idx="25">
                  <c:v>BFA</c:v>
                </c:pt>
                <c:pt idx="26">
                  <c:v>TCD</c:v>
                </c:pt>
                <c:pt idx="27">
                  <c:v>COG</c:v>
                </c:pt>
                <c:pt idx="28">
                  <c:v>NAM</c:v>
                </c:pt>
                <c:pt idx="29">
                  <c:v>MUS</c:v>
                </c:pt>
                <c:pt idx="30">
                  <c:v>SSD</c:v>
                </c:pt>
                <c:pt idx="31">
                  <c:v>GIN</c:v>
                </c:pt>
                <c:pt idx="32">
                  <c:v>BEN</c:v>
                </c:pt>
                <c:pt idx="33">
                  <c:v>RWA</c:v>
                </c:pt>
                <c:pt idx="34">
                  <c:v>MWI</c:v>
                </c:pt>
                <c:pt idx="35">
                  <c:v>NER</c:v>
                </c:pt>
                <c:pt idx="36">
                  <c:v>SOM</c:v>
                </c:pt>
                <c:pt idx="37">
                  <c:v>MRT</c:v>
                </c:pt>
                <c:pt idx="38">
                  <c:v>TGO</c:v>
                </c:pt>
                <c:pt idx="39">
                  <c:v>SWZ</c:v>
                </c:pt>
                <c:pt idx="40">
                  <c:v>SLE</c:v>
                </c:pt>
                <c:pt idx="41">
                  <c:v>ERI</c:v>
                </c:pt>
                <c:pt idx="42">
                  <c:v>BDI</c:v>
                </c:pt>
                <c:pt idx="43">
                  <c:v>LSO</c:v>
                </c:pt>
                <c:pt idx="44">
                  <c:v>LBR</c:v>
                </c:pt>
                <c:pt idx="45">
                  <c:v>GMB</c:v>
                </c:pt>
                <c:pt idx="46">
                  <c:v>CPV</c:v>
                </c:pt>
                <c:pt idx="47">
                  <c:v>DJI</c:v>
                </c:pt>
                <c:pt idx="48">
                  <c:v>CAF</c:v>
                </c:pt>
                <c:pt idx="49">
                  <c:v>GNB</c:v>
                </c:pt>
                <c:pt idx="50">
                  <c:v>SYC</c:v>
                </c:pt>
                <c:pt idx="51">
                  <c:v>COM</c:v>
                </c:pt>
                <c:pt idx="52">
                  <c:v>STP</c:v>
                </c:pt>
              </c:strCache>
            </c:strRef>
          </c:cat>
          <c:val>
            <c:numRef>
              <c:f>Data!$D$47:$BD$47</c:f>
              <c:numCache>
                <c:formatCode>General</c:formatCode>
                <c:ptCount val="53"/>
                <c:pt idx="0">
                  <c:v>0.2663742416444424</c:v>
                </c:pt>
                <c:pt idx="1">
                  <c:v>0.2023523644147307</c:v>
                </c:pt>
                <c:pt idx="2">
                  <c:v>0.2599779331185883</c:v>
                </c:pt>
                <c:pt idx="3">
                  <c:v>0.59970761067424661</c:v>
                </c:pt>
                <c:pt idx="4">
                  <c:v>0.56211136412162477</c:v>
                </c:pt>
                <c:pt idx="5">
                  <c:v>0.28473252572783664</c:v>
                </c:pt>
                <c:pt idx="6">
                  <c:v>0.48384289455927915</c:v>
                </c:pt>
                <c:pt idx="7">
                  <c:v>1.146499108850572</c:v>
                </c:pt>
                <c:pt idx="8">
                  <c:v>0.96024018058920491</c:v>
                </c:pt>
                <c:pt idx="9">
                  <c:v>0.89519558810273658</c:v>
                </c:pt>
                <c:pt idx="10">
                  <c:v>0.62914201598491604</c:v>
                </c:pt>
                <c:pt idx="11">
                  <c:v>2.6987610456499946</c:v>
                </c:pt>
                <c:pt idx="12">
                  <c:v>1.1243653263450986</c:v>
                </c:pt>
                <c:pt idx="13">
                  <c:v>1.0004205965010373</c:v>
                </c:pt>
                <c:pt idx="14">
                  <c:v>2.2491964462512866</c:v>
                </c:pt>
                <c:pt idx="15">
                  <c:v>4.2906791255329173</c:v>
                </c:pt>
                <c:pt idx="16">
                  <c:v>2.1665830616749795</c:v>
                </c:pt>
                <c:pt idx="17">
                  <c:v>1.3205885876560532</c:v>
                </c:pt>
                <c:pt idx="18">
                  <c:v>1.3686022736728001</c:v>
                </c:pt>
                <c:pt idx="19">
                  <c:v>0.68364523510219777</c:v>
                </c:pt>
                <c:pt idx="20">
                  <c:v>8.6062595364727308</c:v>
                </c:pt>
                <c:pt idx="21">
                  <c:v>0.29166937997906994</c:v>
                </c:pt>
                <c:pt idx="22">
                  <c:v>0.43238820087810326</c:v>
                </c:pt>
                <c:pt idx="23">
                  <c:v>5.2532797226630388</c:v>
                </c:pt>
                <c:pt idx="24">
                  <c:v>6.7435559100259352</c:v>
                </c:pt>
                <c:pt idx="25">
                  <c:v>1.8232051495222972</c:v>
                </c:pt>
                <c:pt idx="26">
                  <c:v>0.23521996644896095</c:v>
                </c:pt>
                <c:pt idx="27">
                  <c:v>0.6366754391345536</c:v>
                </c:pt>
                <c:pt idx="28">
                  <c:v>13.101336009173002</c:v>
                </c:pt>
                <c:pt idx="29">
                  <c:v>2.5120056863855895</c:v>
                </c:pt>
                <c:pt idx="30">
                  <c:v>0.46333998105115276</c:v>
                </c:pt>
                <c:pt idx="31">
                  <c:v>1.4104020681413809</c:v>
                </c:pt>
                <c:pt idx="32">
                  <c:v>1.40105260860958</c:v>
                </c:pt>
                <c:pt idx="33">
                  <c:v>1.6642141511438411</c:v>
                </c:pt>
                <c:pt idx="34">
                  <c:v>2.286570370314831</c:v>
                </c:pt>
                <c:pt idx="35">
                  <c:v>1.3776095884921455</c:v>
                </c:pt>
                <c:pt idx="36">
                  <c:v>1.537724728503008</c:v>
                </c:pt>
                <c:pt idx="37">
                  <c:v>1.499446682914102</c:v>
                </c:pt>
                <c:pt idx="38">
                  <c:v>4.8264614530195811</c:v>
                </c:pt>
                <c:pt idx="39">
                  <c:v>10.302913073221248</c:v>
                </c:pt>
                <c:pt idx="40">
                  <c:v>2.3386147878793504</c:v>
                </c:pt>
                <c:pt idx="41">
                  <c:v>0.38796494275606253</c:v>
                </c:pt>
                <c:pt idx="42">
                  <c:v>1.2671354631152436</c:v>
                </c:pt>
                <c:pt idx="43">
                  <c:v>9.7189214834143502</c:v>
                </c:pt>
                <c:pt idx="44">
                  <c:v>1.1323597377768375</c:v>
                </c:pt>
                <c:pt idx="45">
                  <c:v>0.88056854074542013</c:v>
                </c:pt>
                <c:pt idx="46">
                  <c:v>0.29079024862227082</c:v>
                </c:pt>
                <c:pt idx="47">
                  <c:v>3.7500061679777574</c:v>
                </c:pt>
                <c:pt idx="48">
                  <c:v>2.305030044563332</c:v>
                </c:pt>
                <c:pt idx="49">
                  <c:v>1.3636058648647484</c:v>
                </c:pt>
                <c:pt idx="50">
                  <c:v>3.8227599961085708</c:v>
                </c:pt>
                <c:pt idx="51">
                  <c:v>6.6225899113580633</c:v>
                </c:pt>
                <c:pt idx="52">
                  <c:v>2.1510765160375009</c:v>
                </c:pt>
              </c:numCache>
            </c:numRef>
          </c:val>
          <c:smooth val="0"/>
          <c:extLst>
            <c:ext xmlns:c16="http://schemas.microsoft.com/office/drawing/2014/chart" uri="{C3380CC4-5D6E-409C-BE32-E72D297353CC}">
              <c16:uniqueId val="{00000002-3E80-4714-8BD6-7890F3C27EA1}"/>
            </c:ext>
          </c:extLst>
        </c:ser>
        <c:dLbls>
          <c:showLegendKey val="0"/>
          <c:showVal val="0"/>
          <c:showCatName val="0"/>
          <c:showSerName val="0"/>
          <c:showPercent val="0"/>
          <c:showBubbleSize val="0"/>
        </c:dLbls>
        <c:marker val="1"/>
        <c:smooth val="0"/>
        <c:axId val="771756927"/>
        <c:axId val="645109439"/>
      </c:lineChart>
      <c:catAx>
        <c:axId val="487598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571582031"/>
        <c:crosses val="autoZero"/>
        <c:auto val="1"/>
        <c:lblAlgn val="ctr"/>
        <c:lblOffset val="100"/>
        <c:tickLblSkip val="1"/>
        <c:noMultiLvlLbl val="0"/>
      </c:catAx>
      <c:valAx>
        <c:axId val="571582031"/>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r>
                  <a:rPr lang="en-US"/>
                  <a:t>Cumulative share</a:t>
                </a:r>
              </a:p>
            </c:rich>
          </c:tx>
          <c:layout>
            <c:manualLayout>
              <c:xMode val="edge"/>
              <c:yMode val="edge"/>
              <c:x val="9.2525235705333243E-4"/>
              <c:y val="0.2479059728731210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title>
        <c:numFmt formatCode="General" sourceLinked="1"/>
        <c:majorTickMark val="in"/>
        <c:minorTickMark val="none"/>
        <c:tickLblPos val="nextTo"/>
        <c:spPr>
          <a:noFill/>
          <a:ln>
            <a:solidFill>
              <a:srgbClr val="A6A6A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487598207"/>
        <c:crosses val="autoZero"/>
        <c:crossBetween val="between"/>
      </c:valAx>
      <c:valAx>
        <c:axId val="645109439"/>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r>
                  <a:rPr lang="en-US"/>
                  <a:t>Relative regional trade integration </a:t>
                </a:r>
              </a:p>
            </c:rich>
          </c:tx>
          <c:layout>
            <c:manualLayout>
              <c:xMode val="edge"/>
              <c:yMode val="edge"/>
              <c:x val="0.94794343459822483"/>
              <c:y val="0.1624501798386312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771756927"/>
        <c:crosses val="max"/>
        <c:crossBetween val="between"/>
      </c:valAx>
      <c:catAx>
        <c:axId val="771756927"/>
        <c:scaling>
          <c:orientation val="minMax"/>
        </c:scaling>
        <c:delete val="1"/>
        <c:axPos val="b"/>
        <c:numFmt formatCode="General" sourceLinked="1"/>
        <c:majorTickMark val="out"/>
        <c:minorTickMark val="none"/>
        <c:tickLblPos val="nextTo"/>
        <c:crossAx val="645109439"/>
        <c:crosses val="autoZero"/>
        <c:auto val="1"/>
        <c:lblAlgn val="ctr"/>
        <c:lblOffset val="100"/>
        <c:noMultiLvlLbl val="0"/>
      </c:catAx>
      <c:spPr>
        <a:noFill/>
        <a:ln>
          <a:solidFill>
            <a:srgbClr val="A6A6A6"/>
          </a:solidFill>
        </a:ln>
        <a:effectLst/>
      </c:spPr>
    </c:plotArea>
    <c:legend>
      <c:legendPos val="t"/>
      <c:layout>
        <c:manualLayout>
          <c:xMode val="edge"/>
          <c:yMode val="edge"/>
          <c:x val="5.8008401308259808E-2"/>
          <c:y val="6.7676436278798477E-2"/>
          <c:w val="0.23573058479080511"/>
          <c:h val="0.1989362774698321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chemeClr val="tx1"/>
          </a:solidFill>
          <a:latin typeface="Arial Narrow" panose="020B0606020202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80869058034413"/>
          <c:y val="6.1624583375116962E-2"/>
          <c:w val="0.83531097683418831"/>
          <c:h val="0.75831152558765913"/>
        </c:manualLayout>
      </c:layout>
      <c:barChart>
        <c:barDir val="col"/>
        <c:grouping val="clustered"/>
        <c:varyColors val="0"/>
        <c:ser>
          <c:idx val="0"/>
          <c:order val="0"/>
          <c:spPr>
            <a:solidFill>
              <a:schemeClr val="accent2"/>
            </a:solidFill>
            <a:ln>
              <a:noFill/>
            </a:ln>
            <a:effectLst/>
          </c:spPr>
          <c:invertIfNegative val="0"/>
          <c:cat>
            <c:strRef>
              <c:f>Data!$A$108:$A$112</c:f>
              <c:strCache>
                <c:ptCount val="5"/>
                <c:pt idx="0">
                  <c:v>Africa</c:v>
                </c:pt>
                <c:pt idx="1">
                  <c:v>Latin America</c:v>
                </c:pt>
                <c:pt idx="2">
                  <c:v>Developing Asia</c:v>
                </c:pt>
                <c:pt idx="3">
                  <c:v>Advanced economies</c:v>
                </c:pt>
                <c:pt idx="4">
                  <c:v>Midddle East</c:v>
                </c:pt>
              </c:strCache>
            </c:strRef>
          </c:cat>
          <c:val>
            <c:numLit>
              <c:formatCode>General</c:formatCode>
              <c:ptCount val="5"/>
              <c:pt idx="0">
                <c:v>273.75450000000001</c:v>
              </c:pt>
              <c:pt idx="1">
                <c:v>185.66489999999999</c:v>
              </c:pt>
              <c:pt idx="2">
                <c:v>147.45079999999999</c:v>
              </c:pt>
              <c:pt idx="3">
                <c:v>119.19540000000001</c:v>
              </c:pt>
              <c:pt idx="4">
                <c:v>136.21850000000001</c:v>
              </c:pt>
            </c:numLit>
          </c:val>
          <c:extLst>
            <c:ext xmlns:c16="http://schemas.microsoft.com/office/drawing/2014/chart" uri="{C3380CC4-5D6E-409C-BE32-E72D297353CC}">
              <c16:uniqueId val="{00000000-CC55-414A-8453-4603214E1D1A}"/>
            </c:ext>
          </c:extLst>
        </c:ser>
        <c:dLbls>
          <c:showLegendKey val="0"/>
          <c:showVal val="0"/>
          <c:showCatName val="0"/>
          <c:showSerName val="0"/>
          <c:showPercent val="0"/>
          <c:showBubbleSize val="0"/>
        </c:dLbls>
        <c:gapWidth val="219"/>
        <c:overlap val="-27"/>
        <c:axId val="2017166367"/>
        <c:axId val="1844809855"/>
      </c:barChart>
      <c:catAx>
        <c:axId val="2017166367"/>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1844809855"/>
        <c:crosses val="autoZero"/>
        <c:auto val="1"/>
        <c:lblAlgn val="ctr"/>
        <c:lblOffset val="100"/>
        <c:noMultiLvlLbl val="0"/>
      </c:catAx>
      <c:valAx>
        <c:axId val="1844809855"/>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r>
                  <a:rPr lang="en-US"/>
                  <a:t>Percent </a:t>
                </a:r>
              </a:p>
            </c:rich>
          </c:tx>
          <c:layout>
            <c:manualLayout>
              <c:xMode val="edge"/>
              <c:yMode val="edge"/>
              <c:x val="2.5975586751614066E-3"/>
              <c:y val="0.3171653902136691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title>
        <c:numFmt formatCode="General" sourceLinked="1"/>
        <c:majorTickMark val="in"/>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017166367"/>
        <c:crosses val="autoZero"/>
        <c:crossBetween val="between"/>
      </c:valAx>
      <c:spPr>
        <a:noFill/>
        <a:ln>
          <a:solidFill>
            <a:schemeClr val="bg1">
              <a:lumMod val="6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Narrow" panose="020B0606020202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0130262265967"/>
          <c:y val="3.5472238354425249E-2"/>
          <c:w val="0.84858252893877484"/>
          <c:h val="0.84614102761698751"/>
        </c:manualLayout>
      </c:layout>
      <c:lineChart>
        <c:grouping val="standard"/>
        <c:varyColors val="0"/>
        <c:ser>
          <c:idx val="0"/>
          <c:order val="0"/>
          <c:tx>
            <c:strRef>
              <c:f>Data!$A$78</c:f>
              <c:strCache>
                <c:ptCount val="1"/>
                <c:pt idx="0">
                  <c:v>Within RECs (preferential)</c:v>
                </c:pt>
              </c:strCache>
            </c:strRef>
          </c:tx>
          <c:spPr>
            <a:ln w="25400" cap="rnd">
              <a:noFill/>
              <a:round/>
            </a:ln>
            <a:effectLst/>
          </c:spPr>
          <c:marker>
            <c:symbol val="diamond"/>
            <c:size val="12"/>
            <c:spPr>
              <a:solidFill>
                <a:schemeClr val="accent1"/>
              </a:solidFill>
              <a:ln w="9525">
                <a:noFill/>
              </a:ln>
              <a:effectLst/>
            </c:spPr>
          </c:marker>
          <c:cat>
            <c:strRef>
              <c:f>Data!$D$77:$H$77</c:f>
              <c:strCache>
                <c:ptCount val="5"/>
                <c:pt idx="0">
                  <c:v>AMU</c:v>
                </c:pt>
                <c:pt idx="1">
                  <c:v>COMESA</c:v>
                </c:pt>
                <c:pt idx="2">
                  <c:v>CEMAC</c:v>
                </c:pt>
                <c:pt idx="3">
                  <c:v>ECOWAS</c:v>
                </c:pt>
                <c:pt idx="4">
                  <c:v>SADC</c:v>
                </c:pt>
              </c:strCache>
            </c:strRef>
          </c:cat>
          <c:val>
            <c:numRef>
              <c:f>Data!$D$78:$H$78</c:f>
              <c:numCache>
                <c:formatCode>General</c:formatCode>
                <c:ptCount val="5"/>
                <c:pt idx="0">
                  <c:v>0.1</c:v>
                </c:pt>
                <c:pt idx="1">
                  <c:v>0</c:v>
                </c:pt>
                <c:pt idx="2">
                  <c:v>0</c:v>
                </c:pt>
                <c:pt idx="3">
                  <c:v>0</c:v>
                </c:pt>
                <c:pt idx="4">
                  <c:v>0</c:v>
                </c:pt>
              </c:numCache>
            </c:numRef>
          </c:val>
          <c:smooth val="0"/>
          <c:extLst>
            <c:ext xmlns:c16="http://schemas.microsoft.com/office/drawing/2014/chart" uri="{C3380CC4-5D6E-409C-BE32-E72D297353CC}">
              <c16:uniqueId val="{00000000-552D-4073-8CB0-5F189BD04390}"/>
            </c:ext>
          </c:extLst>
        </c:ser>
        <c:ser>
          <c:idx val="1"/>
          <c:order val="1"/>
          <c:tx>
            <c:strRef>
              <c:f>Data!$A$79</c:f>
              <c:strCache>
                <c:ptCount val="1"/>
                <c:pt idx="0">
                  <c:v>Rest of Africa</c:v>
                </c:pt>
              </c:strCache>
            </c:strRef>
          </c:tx>
          <c:spPr>
            <a:ln w="25400" cap="rnd">
              <a:noFill/>
              <a:round/>
            </a:ln>
            <a:effectLst/>
          </c:spPr>
          <c:marker>
            <c:symbol val="triangle"/>
            <c:size val="12"/>
            <c:spPr>
              <a:solidFill>
                <a:schemeClr val="tx1"/>
              </a:solidFill>
              <a:ln w="9525">
                <a:noFill/>
              </a:ln>
              <a:effectLst/>
            </c:spPr>
          </c:marker>
          <c:cat>
            <c:strRef>
              <c:f>Data!$D$77:$H$77</c:f>
              <c:strCache>
                <c:ptCount val="5"/>
                <c:pt idx="0">
                  <c:v>AMU</c:v>
                </c:pt>
                <c:pt idx="1">
                  <c:v>COMESA</c:v>
                </c:pt>
                <c:pt idx="2">
                  <c:v>CEMAC</c:v>
                </c:pt>
                <c:pt idx="3">
                  <c:v>ECOWAS</c:v>
                </c:pt>
                <c:pt idx="4">
                  <c:v>SADC</c:v>
                </c:pt>
              </c:strCache>
            </c:strRef>
          </c:cat>
          <c:val>
            <c:numRef>
              <c:f>Data!$D$79:$H$79</c:f>
              <c:numCache>
                <c:formatCode>General</c:formatCode>
                <c:ptCount val="5"/>
                <c:pt idx="0">
                  <c:v>14.815</c:v>
                </c:pt>
                <c:pt idx="1">
                  <c:v>11.25</c:v>
                </c:pt>
                <c:pt idx="2">
                  <c:v>18.940000000000001</c:v>
                </c:pt>
                <c:pt idx="3">
                  <c:v>13.54</c:v>
                </c:pt>
                <c:pt idx="4">
                  <c:v>10</c:v>
                </c:pt>
              </c:numCache>
            </c:numRef>
          </c:val>
          <c:smooth val="0"/>
          <c:extLst>
            <c:ext xmlns:c16="http://schemas.microsoft.com/office/drawing/2014/chart" uri="{C3380CC4-5D6E-409C-BE32-E72D297353CC}">
              <c16:uniqueId val="{00000001-552D-4073-8CB0-5F189BD04390}"/>
            </c:ext>
          </c:extLst>
        </c:ser>
        <c:ser>
          <c:idx val="2"/>
          <c:order val="2"/>
          <c:tx>
            <c:strRef>
              <c:f>Data!$A$80</c:f>
              <c:strCache>
                <c:ptCount val="1"/>
                <c:pt idx="0">
                  <c:v>Rest of the world</c:v>
                </c:pt>
              </c:strCache>
            </c:strRef>
          </c:tx>
          <c:spPr>
            <a:ln w="25400" cap="rnd">
              <a:noFill/>
              <a:round/>
            </a:ln>
            <a:effectLst/>
          </c:spPr>
          <c:marker>
            <c:symbol val="diamond"/>
            <c:size val="12"/>
            <c:spPr>
              <a:solidFill>
                <a:schemeClr val="accent2"/>
              </a:solidFill>
              <a:ln w="9525">
                <a:noFill/>
              </a:ln>
              <a:effectLst/>
            </c:spPr>
          </c:marker>
          <c:cat>
            <c:strRef>
              <c:f>Data!$D$77:$H$77</c:f>
              <c:strCache>
                <c:ptCount val="5"/>
                <c:pt idx="0">
                  <c:v>AMU</c:v>
                </c:pt>
                <c:pt idx="1">
                  <c:v>COMESA</c:v>
                </c:pt>
                <c:pt idx="2">
                  <c:v>CEMAC</c:v>
                </c:pt>
                <c:pt idx="3">
                  <c:v>ECOWAS</c:v>
                </c:pt>
                <c:pt idx="4">
                  <c:v>SADC</c:v>
                </c:pt>
              </c:strCache>
            </c:strRef>
          </c:cat>
          <c:val>
            <c:numRef>
              <c:f>Data!$D$80:$H$80</c:f>
              <c:numCache>
                <c:formatCode>General</c:formatCode>
                <c:ptCount val="5"/>
                <c:pt idx="0">
                  <c:v>13.93</c:v>
                </c:pt>
                <c:pt idx="1">
                  <c:v>11.94</c:v>
                </c:pt>
                <c:pt idx="2">
                  <c:v>17.62</c:v>
                </c:pt>
                <c:pt idx="3">
                  <c:v>12.78</c:v>
                </c:pt>
                <c:pt idx="4">
                  <c:v>10</c:v>
                </c:pt>
              </c:numCache>
            </c:numRef>
          </c:val>
          <c:smooth val="0"/>
          <c:extLst>
            <c:ext xmlns:c16="http://schemas.microsoft.com/office/drawing/2014/chart" uri="{C3380CC4-5D6E-409C-BE32-E72D297353CC}">
              <c16:uniqueId val="{00000002-552D-4073-8CB0-5F189BD04390}"/>
            </c:ext>
          </c:extLst>
        </c:ser>
        <c:ser>
          <c:idx val="3"/>
          <c:order val="3"/>
          <c:tx>
            <c:strRef>
              <c:f>Data!$A$81</c:f>
              <c:strCache>
                <c:ptCount val="1"/>
                <c:pt idx="0">
                  <c:v>Within RECs (AHS)</c:v>
                </c:pt>
              </c:strCache>
            </c:strRef>
          </c:tx>
          <c:spPr>
            <a:ln w="25400" cap="rnd">
              <a:noFill/>
              <a:round/>
            </a:ln>
            <a:effectLst/>
          </c:spPr>
          <c:marker>
            <c:symbol val="circle"/>
            <c:size val="12"/>
            <c:spPr>
              <a:solidFill>
                <a:schemeClr val="tx2"/>
              </a:solidFill>
              <a:ln w="9525">
                <a:noFill/>
              </a:ln>
              <a:effectLst/>
            </c:spPr>
          </c:marker>
          <c:cat>
            <c:strRef>
              <c:f>Data!$D$77:$H$77</c:f>
              <c:strCache>
                <c:ptCount val="5"/>
                <c:pt idx="0">
                  <c:v>AMU</c:v>
                </c:pt>
                <c:pt idx="1">
                  <c:v>COMESA</c:v>
                </c:pt>
                <c:pt idx="2">
                  <c:v>CEMAC</c:v>
                </c:pt>
                <c:pt idx="3">
                  <c:v>ECOWAS</c:v>
                </c:pt>
                <c:pt idx="4">
                  <c:v>SADC</c:v>
                </c:pt>
              </c:strCache>
            </c:strRef>
          </c:cat>
          <c:val>
            <c:numRef>
              <c:f>Data!$D$81:$H$81</c:f>
              <c:numCache>
                <c:formatCode>General</c:formatCode>
                <c:ptCount val="5"/>
                <c:pt idx="0">
                  <c:v>10.38</c:v>
                </c:pt>
                <c:pt idx="1">
                  <c:v>0</c:v>
                </c:pt>
                <c:pt idx="2">
                  <c:v>0</c:v>
                </c:pt>
                <c:pt idx="3">
                  <c:v>10.685</c:v>
                </c:pt>
                <c:pt idx="4">
                  <c:v>0.02</c:v>
                </c:pt>
              </c:numCache>
            </c:numRef>
          </c:val>
          <c:smooth val="0"/>
          <c:extLst>
            <c:ext xmlns:c16="http://schemas.microsoft.com/office/drawing/2014/chart" uri="{C3380CC4-5D6E-409C-BE32-E72D297353CC}">
              <c16:uniqueId val="{00000003-552D-4073-8CB0-5F189BD04390}"/>
            </c:ext>
          </c:extLst>
        </c:ser>
        <c:dLbls>
          <c:showLegendKey val="0"/>
          <c:showVal val="0"/>
          <c:showCatName val="0"/>
          <c:showSerName val="0"/>
          <c:showPercent val="0"/>
          <c:showBubbleSize val="0"/>
        </c:dLbls>
        <c:marker val="1"/>
        <c:smooth val="0"/>
        <c:axId val="1186272832"/>
        <c:axId val="1386846224"/>
      </c:lineChart>
      <c:catAx>
        <c:axId val="1186272832"/>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1386846224"/>
        <c:crosses val="autoZero"/>
        <c:auto val="1"/>
        <c:lblAlgn val="ctr"/>
        <c:lblOffset val="100"/>
        <c:noMultiLvlLbl val="0"/>
      </c:catAx>
      <c:valAx>
        <c:axId val="1386846224"/>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title>
        <c:numFmt formatCode="General" sourceLinked="1"/>
        <c:majorTickMark val="in"/>
        <c:minorTickMark val="none"/>
        <c:tickLblPos val="nextTo"/>
        <c:spPr>
          <a:noFill/>
          <a:ln>
            <a:solidFill>
              <a:srgbClr val="A6A6A6"/>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1186272832"/>
        <c:crosses val="autoZero"/>
        <c:crossBetween val="between"/>
      </c:valAx>
      <c:spPr>
        <a:noFill/>
        <a:ln>
          <a:solidFill>
            <a:schemeClr val="bg1">
              <a:lumMod val="65000"/>
            </a:schemeClr>
          </a:solidFill>
        </a:ln>
        <a:effectLst/>
      </c:spPr>
    </c:plotArea>
    <c:legend>
      <c:legendPos val="t"/>
      <c:layout>
        <c:manualLayout>
          <c:xMode val="edge"/>
          <c:yMode val="edge"/>
          <c:x val="0.14196064024557045"/>
          <c:y val="0.58897299620554833"/>
          <c:w val="0.82657996243177456"/>
          <c:h val="0.17453681068597127"/>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latin typeface="Arial Narrow" panose="020B0606020202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59828043947644"/>
          <c:y val="5.0344910761655405E-2"/>
          <c:w val="0.81001439437603961"/>
          <c:h val="0.76099416048940438"/>
        </c:manualLayout>
      </c:layout>
      <c:barChart>
        <c:barDir val="col"/>
        <c:grouping val="clustered"/>
        <c:varyColors val="0"/>
        <c:ser>
          <c:idx val="0"/>
          <c:order val="0"/>
          <c:tx>
            <c:strRef>
              <c:f>Data!$A$90</c:f>
              <c:strCache>
                <c:ptCount val="1"/>
                <c:pt idx="0">
                  <c:v>p50</c:v>
                </c:pt>
              </c:strCache>
            </c:strRef>
          </c:tx>
          <c:spPr>
            <a:solidFill>
              <a:schemeClr val="accent1"/>
            </a:solidFill>
            <a:ln>
              <a:noFill/>
            </a:ln>
            <a:effectLst/>
          </c:spPr>
          <c:invertIfNegative val="0"/>
          <c:cat>
            <c:strRef>
              <c:f>Data!$D$89:$G$89</c:f>
              <c:strCache>
                <c:ptCount val="4"/>
                <c:pt idx="0">
                  <c:v>Africa</c:v>
                </c:pt>
                <c:pt idx="1">
                  <c:v>Latin America</c:v>
                </c:pt>
                <c:pt idx="2">
                  <c:v>Middle East</c:v>
                </c:pt>
                <c:pt idx="3">
                  <c:v>Developing Asia</c:v>
                </c:pt>
              </c:strCache>
            </c:strRef>
          </c:cat>
          <c:val>
            <c:numRef>
              <c:f>Data!$D$90:$G$90</c:f>
              <c:numCache>
                <c:formatCode>General</c:formatCode>
                <c:ptCount val="4"/>
                <c:pt idx="0">
                  <c:v>-18.321256986792701</c:v>
                </c:pt>
                <c:pt idx="1">
                  <c:v>-11.206892641032862</c:v>
                </c:pt>
                <c:pt idx="2">
                  <c:v>-9.9087131844970084</c:v>
                </c:pt>
                <c:pt idx="3">
                  <c:v>-2.1827031052524704</c:v>
                </c:pt>
              </c:numCache>
            </c:numRef>
          </c:val>
          <c:extLst>
            <c:ext xmlns:c16="http://schemas.microsoft.com/office/drawing/2014/chart" uri="{C3380CC4-5D6E-409C-BE32-E72D297353CC}">
              <c16:uniqueId val="{00000000-6EA7-4A08-98CB-A5C3222168E5}"/>
            </c:ext>
          </c:extLst>
        </c:ser>
        <c:dLbls>
          <c:showLegendKey val="0"/>
          <c:showVal val="0"/>
          <c:showCatName val="0"/>
          <c:showSerName val="0"/>
          <c:showPercent val="0"/>
          <c:showBubbleSize val="0"/>
        </c:dLbls>
        <c:gapWidth val="150"/>
        <c:axId val="725023056"/>
        <c:axId val="127631967"/>
        <c:extLst>
          <c:ext xmlns:c15="http://schemas.microsoft.com/office/drawing/2012/chart" uri="{02D57815-91ED-43cb-92C2-25804820EDAC}">
            <c15:filteredBarSeries>
              <c15:ser>
                <c:idx val="1"/>
                <c:order val="1"/>
                <c:tx>
                  <c:strRef>
                    <c:extLst>
                      <c:ext uri="{02D57815-91ED-43cb-92C2-25804820EDAC}">
                        <c15:formulaRef>
                          <c15:sqref>'F3.10'!$A$34</c15:sqref>
                        </c15:formulaRef>
                      </c:ext>
                    </c:extLst>
                    <c:strCache>
                      <c:ptCount val="1"/>
                    </c:strCache>
                  </c:strRef>
                </c:tx>
                <c:spPr>
                  <a:solidFill>
                    <a:schemeClr val="accent2"/>
                  </a:solidFill>
                  <a:ln>
                    <a:noFill/>
                  </a:ln>
                  <a:effectLst/>
                </c:spPr>
                <c:invertIfNegative val="0"/>
                <c:cat>
                  <c:numRef>
                    <c:extLst>
                      <c:ext uri="{02D57815-91ED-43cb-92C2-25804820EDAC}">
                        <c15:formulaRef>
                          <c15:sqref>'F3.10'!$I$28:$M$28</c15:sqref>
                        </c15:formulaRef>
                      </c:ext>
                    </c:extLst>
                    <c:numCache>
                      <c:formatCode>General</c:formatCode>
                      <c:ptCount val="5"/>
                    </c:numCache>
                  </c:numRef>
                </c:cat>
                <c:val>
                  <c:numRef>
                    <c:extLst>
                      <c:ext uri="{02D57815-91ED-43cb-92C2-25804820EDAC}">
                        <c15:formulaRef>
                          <c15:sqref>'F3.10'!$I$34:$M$34</c15:sqref>
                        </c15:formulaRef>
                      </c:ext>
                    </c:extLst>
                    <c:numCache>
                      <c:formatCode>General</c:formatCode>
                      <c:ptCount val="5"/>
                    </c:numCache>
                  </c:numRef>
                </c:val>
                <c:extLst>
                  <c:ext xmlns:c16="http://schemas.microsoft.com/office/drawing/2014/chart" uri="{C3380CC4-5D6E-409C-BE32-E72D297353CC}">
                    <c16:uniqueId val="{00000003-6EA7-4A08-98CB-A5C3222168E5}"/>
                  </c:ext>
                </c:extLst>
              </c15:ser>
            </c15:filteredBarSeries>
          </c:ext>
        </c:extLst>
      </c:barChart>
      <c:lineChart>
        <c:grouping val="standard"/>
        <c:varyColors val="0"/>
        <c:ser>
          <c:idx val="2"/>
          <c:order val="2"/>
          <c:tx>
            <c:strRef>
              <c:f>Data!$A$91</c:f>
              <c:strCache>
                <c:ptCount val="1"/>
                <c:pt idx="0">
                  <c:v>p25</c:v>
                </c:pt>
              </c:strCache>
            </c:strRef>
          </c:tx>
          <c:spPr>
            <a:ln w="25400" cap="rnd">
              <a:noFill/>
              <a:round/>
            </a:ln>
            <a:effectLst/>
          </c:spPr>
          <c:marker>
            <c:symbol val="dash"/>
            <c:size val="14"/>
            <c:spPr>
              <a:solidFill>
                <a:schemeClr val="accent3"/>
              </a:solidFill>
              <a:ln w="25400">
                <a:solidFill>
                  <a:srgbClr val="A6A6A6"/>
                </a:solidFill>
              </a:ln>
              <a:effectLst/>
            </c:spPr>
          </c:marker>
          <c:cat>
            <c:strRef>
              <c:f>Data!$D$89:$G$89</c:f>
              <c:strCache>
                <c:ptCount val="4"/>
                <c:pt idx="0">
                  <c:v>Africa</c:v>
                </c:pt>
                <c:pt idx="1">
                  <c:v>Latin America</c:v>
                </c:pt>
                <c:pt idx="2">
                  <c:v>Middle East</c:v>
                </c:pt>
                <c:pt idx="3">
                  <c:v>Developing Asia</c:v>
                </c:pt>
              </c:strCache>
            </c:strRef>
          </c:cat>
          <c:val>
            <c:numRef>
              <c:f>Data!$D$91:$G$91</c:f>
              <c:numCache>
                <c:formatCode>General</c:formatCode>
                <c:ptCount val="4"/>
                <c:pt idx="0">
                  <c:v>8.4633149736954802</c:v>
                </c:pt>
                <c:pt idx="1">
                  <c:v>5.6975571851593063</c:v>
                </c:pt>
                <c:pt idx="2">
                  <c:v>5.2972953119807311</c:v>
                </c:pt>
                <c:pt idx="3">
                  <c:v>8.7914304500184581</c:v>
                </c:pt>
              </c:numCache>
            </c:numRef>
          </c:val>
          <c:smooth val="0"/>
          <c:extLst>
            <c:ext xmlns:c16="http://schemas.microsoft.com/office/drawing/2014/chart" uri="{C3380CC4-5D6E-409C-BE32-E72D297353CC}">
              <c16:uniqueId val="{00000001-6EA7-4A08-98CB-A5C3222168E5}"/>
            </c:ext>
          </c:extLst>
        </c:ser>
        <c:ser>
          <c:idx val="3"/>
          <c:order val="3"/>
          <c:tx>
            <c:strRef>
              <c:f>Data!$A$92</c:f>
              <c:strCache>
                <c:ptCount val="1"/>
                <c:pt idx="0">
                  <c:v>p75</c:v>
                </c:pt>
              </c:strCache>
            </c:strRef>
          </c:tx>
          <c:spPr>
            <a:ln w="25400" cap="rnd">
              <a:noFill/>
              <a:round/>
            </a:ln>
            <a:effectLst/>
          </c:spPr>
          <c:marker>
            <c:symbol val="dash"/>
            <c:size val="14"/>
            <c:spPr>
              <a:solidFill>
                <a:schemeClr val="accent4"/>
              </a:solidFill>
              <a:ln w="25400">
                <a:solidFill>
                  <a:srgbClr val="A6A6A6"/>
                </a:solidFill>
              </a:ln>
              <a:effectLst/>
            </c:spPr>
          </c:marker>
          <c:cat>
            <c:strRef>
              <c:f>Data!$D$89:$G$89</c:f>
              <c:strCache>
                <c:ptCount val="4"/>
                <c:pt idx="0">
                  <c:v>Africa</c:v>
                </c:pt>
                <c:pt idx="1">
                  <c:v>Latin America</c:v>
                </c:pt>
                <c:pt idx="2">
                  <c:v>Middle East</c:v>
                </c:pt>
                <c:pt idx="3">
                  <c:v>Developing Asia</c:v>
                </c:pt>
              </c:strCache>
            </c:strRef>
          </c:cat>
          <c:val>
            <c:numRef>
              <c:f>Data!$D$92:$G$92</c:f>
              <c:numCache>
                <c:formatCode>General</c:formatCode>
                <c:ptCount val="4"/>
                <c:pt idx="0">
                  <c:v>-23.3402141409614</c:v>
                </c:pt>
                <c:pt idx="1">
                  <c:v>-18.8274594550149</c:v>
                </c:pt>
                <c:pt idx="2">
                  <c:v>-14.296029960860601</c:v>
                </c:pt>
                <c:pt idx="3">
                  <c:v>-16.704525893429402</c:v>
                </c:pt>
              </c:numCache>
            </c:numRef>
          </c:val>
          <c:smooth val="0"/>
          <c:extLst>
            <c:ext xmlns:c16="http://schemas.microsoft.com/office/drawing/2014/chart" uri="{C3380CC4-5D6E-409C-BE32-E72D297353CC}">
              <c16:uniqueId val="{00000002-6EA7-4A08-98CB-A5C3222168E5}"/>
            </c:ext>
          </c:extLst>
        </c:ser>
        <c:dLbls>
          <c:showLegendKey val="0"/>
          <c:showVal val="0"/>
          <c:showCatName val="0"/>
          <c:showSerName val="0"/>
          <c:showPercent val="0"/>
          <c:showBubbleSize val="0"/>
        </c:dLbls>
        <c:marker val="1"/>
        <c:smooth val="0"/>
        <c:axId val="725023056"/>
        <c:axId val="127631967"/>
      </c:lineChart>
      <c:catAx>
        <c:axId val="725023056"/>
        <c:scaling>
          <c:orientation val="minMax"/>
        </c:scaling>
        <c:delete val="0"/>
        <c:axPos val="b"/>
        <c:numFmt formatCode="General" sourceLinked="1"/>
        <c:majorTickMark val="none"/>
        <c:minorTickMark val="none"/>
        <c:tickLblPos val="low"/>
        <c:spPr>
          <a:noFill/>
          <a:ln w="9525" cap="flat" cmpd="sng" algn="ctr">
            <a:solidFill>
              <a:srgbClr val="A6A6A6"/>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127631967"/>
        <c:crosses val="autoZero"/>
        <c:auto val="1"/>
        <c:lblAlgn val="ctr"/>
        <c:lblOffset val="100"/>
        <c:noMultiLvlLbl val="0"/>
      </c:catAx>
      <c:valAx>
        <c:axId val="127631967"/>
        <c:scaling>
          <c:orientation val="minMax"/>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r>
                  <a:rPr lang="en-US"/>
                  <a:t>Difference from advanced economies</a:t>
                </a:r>
              </a:p>
            </c:rich>
          </c:tx>
          <c:layout>
            <c:manualLayout>
              <c:xMode val="edge"/>
              <c:yMode val="edge"/>
              <c:x val="7.7155791675890129E-4"/>
              <c:y val="6.7583040708427619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title>
        <c:numFmt formatCode="0;\–0" sourceLinked="0"/>
        <c:majorTickMark val="in"/>
        <c:minorTickMark val="none"/>
        <c:tickLblPos val="nextTo"/>
        <c:spPr>
          <a:noFill/>
          <a:ln>
            <a:solidFill>
              <a:srgbClr val="A6A6A6"/>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725023056"/>
        <c:crosses val="autoZero"/>
        <c:crossBetween val="between"/>
        <c:majorUnit val="10"/>
      </c:valAx>
      <c:spPr>
        <a:noFill/>
        <a:ln>
          <a:solidFill>
            <a:schemeClr val="bg1">
              <a:lumMod val="6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latin typeface="Arial Narrow" panose="020B0606020202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172936716244"/>
          <c:y val="6.4509210654223784E-2"/>
          <c:w val="0.78944804278497449"/>
          <c:h val="0.75139824291747614"/>
        </c:manualLayout>
      </c:layout>
      <c:barChart>
        <c:barDir val="col"/>
        <c:grouping val="stacked"/>
        <c:varyColors val="0"/>
        <c:ser>
          <c:idx val="0"/>
          <c:order val="0"/>
          <c:tx>
            <c:strRef>
              <c:f>Data!$A$137</c:f>
              <c:strCache>
                <c:ptCount val="1"/>
                <c:pt idx="0">
                  <c:v>Series1</c:v>
                </c:pt>
              </c:strCache>
            </c:strRef>
          </c:tx>
          <c:spPr>
            <a:solidFill>
              <a:schemeClr val="accent2"/>
            </a:solidFill>
            <a:ln>
              <a:noFill/>
            </a:ln>
            <a:effectLst/>
          </c:spPr>
          <c:invertIfNegative val="0"/>
          <c:cat>
            <c:strRef>
              <c:f>Data!$D$136:$E$136</c:f>
              <c:strCache>
                <c:ptCount val="2"/>
                <c:pt idx="0">
                  <c:v>Limited reform scenario</c:v>
                </c:pt>
                <c:pt idx="1">
                  <c:v>Comprehensive reform scenario</c:v>
                </c:pt>
              </c:strCache>
            </c:strRef>
          </c:cat>
          <c:val>
            <c:numRef>
              <c:f>Data!$D$137:$E$137</c:f>
              <c:numCache>
                <c:formatCode>General</c:formatCode>
                <c:ptCount val="2"/>
                <c:pt idx="0">
                  <c:v>13.355358586669622</c:v>
                </c:pt>
                <c:pt idx="1">
                  <c:v>34.067171975641422</c:v>
                </c:pt>
              </c:numCache>
            </c:numRef>
          </c:val>
          <c:extLst>
            <c:ext xmlns:c16="http://schemas.microsoft.com/office/drawing/2014/chart" uri="{C3380CC4-5D6E-409C-BE32-E72D297353CC}">
              <c16:uniqueId val="{00000000-BFA5-4126-8CB7-CB1F6A0D794C}"/>
            </c:ext>
          </c:extLst>
        </c:ser>
        <c:dLbls>
          <c:showLegendKey val="0"/>
          <c:showVal val="0"/>
          <c:showCatName val="0"/>
          <c:showSerName val="0"/>
          <c:showPercent val="0"/>
          <c:showBubbleSize val="0"/>
        </c:dLbls>
        <c:gapWidth val="219"/>
        <c:overlap val="100"/>
        <c:axId val="721657087"/>
        <c:axId val="862303039"/>
      </c:barChart>
      <c:catAx>
        <c:axId val="721657087"/>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862303039"/>
        <c:crosses val="autoZero"/>
        <c:auto val="1"/>
        <c:lblAlgn val="ctr"/>
        <c:lblOffset val="100"/>
        <c:noMultiLvlLbl val="0"/>
      </c:catAx>
      <c:valAx>
        <c:axId val="862303039"/>
        <c:scaling>
          <c:orientation val="minMax"/>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r>
                  <a:rPr lang="en-US"/>
                  <a:t>Difference with no reform scenario </a:t>
                </a:r>
              </a:p>
            </c:rich>
          </c:tx>
          <c:layout>
            <c:manualLayout>
              <c:xMode val="edge"/>
              <c:yMode val="edge"/>
              <c:x val="2.0702099737532806E-3"/>
              <c:y val="0.1321018032468163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title>
        <c:numFmt formatCode="General" sourceLinked="1"/>
        <c:majorTickMark val="in"/>
        <c:minorTickMark val="none"/>
        <c:tickLblPos val="nextTo"/>
        <c:spPr>
          <a:noFill/>
          <a:ln>
            <a:solidFill>
              <a:srgbClr val="B3B3B3"/>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721657087"/>
        <c:crosses val="autoZero"/>
        <c:crossBetween val="between"/>
      </c:valAx>
      <c:spPr>
        <a:noFill/>
        <a:ln>
          <a:solidFill>
            <a:schemeClr val="bg1">
              <a:lumMod val="6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latin typeface="Arial Narrow" panose="020B0606020202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2C521536-E07B-4A55-AC30-59CF5125F2DA}" type="datetimeFigureOut">
              <a:rPr lang="en-US" smtClean="0"/>
              <a:t>5/5/2019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A5D5AB63-E42C-4819-B91B-74E9FC351979}" type="slidenum">
              <a:rPr lang="en-US" smtClean="0"/>
              <a:t>‹#›</a:t>
            </a:fld>
            <a:endParaRPr lang="en-US" dirty="0"/>
          </a:p>
        </p:txBody>
      </p:sp>
    </p:spTree>
    <p:extLst>
      <p:ext uri="{BB962C8B-B14F-4D97-AF65-F5344CB8AC3E}">
        <p14:creationId xmlns:p14="http://schemas.microsoft.com/office/powerpoint/2010/main" val="752063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5AB63-E42C-4819-B91B-74E9FC351979}" type="slidenum">
              <a:rPr lang="en-US" smtClean="0"/>
              <a:t>2</a:t>
            </a:fld>
            <a:endParaRPr lang="en-US" dirty="0"/>
          </a:p>
        </p:txBody>
      </p:sp>
    </p:spTree>
    <p:extLst>
      <p:ext uri="{BB962C8B-B14F-4D97-AF65-F5344CB8AC3E}">
        <p14:creationId xmlns:p14="http://schemas.microsoft.com/office/powerpoint/2010/main" val="1921165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5AB63-E42C-4819-B91B-74E9FC351979}" type="slidenum">
              <a:rPr lang="en-US" smtClean="0"/>
              <a:t>13</a:t>
            </a:fld>
            <a:endParaRPr lang="en-US" dirty="0"/>
          </a:p>
        </p:txBody>
      </p:sp>
    </p:spTree>
    <p:extLst>
      <p:ext uri="{BB962C8B-B14F-4D97-AF65-F5344CB8AC3E}">
        <p14:creationId xmlns:p14="http://schemas.microsoft.com/office/powerpoint/2010/main" val="333288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5AB63-E42C-4819-B91B-74E9FC351979}" type="slidenum">
              <a:rPr lang="en-US" smtClean="0"/>
              <a:t>14</a:t>
            </a:fld>
            <a:endParaRPr lang="en-US" dirty="0"/>
          </a:p>
        </p:txBody>
      </p:sp>
    </p:spTree>
    <p:extLst>
      <p:ext uri="{BB962C8B-B14F-4D97-AF65-F5344CB8AC3E}">
        <p14:creationId xmlns:p14="http://schemas.microsoft.com/office/powerpoint/2010/main" val="3535397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5AB63-E42C-4819-B91B-74E9FC351979}" type="slidenum">
              <a:rPr lang="en-US" smtClean="0"/>
              <a:t>15</a:t>
            </a:fld>
            <a:endParaRPr lang="en-US" dirty="0"/>
          </a:p>
        </p:txBody>
      </p:sp>
    </p:spTree>
    <p:extLst>
      <p:ext uri="{BB962C8B-B14F-4D97-AF65-F5344CB8AC3E}">
        <p14:creationId xmlns:p14="http://schemas.microsoft.com/office/powerpoint/2010/main" val="3607578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5AB63-E42C-4819-B91B-74E9FC351979}" type="slidenum">
              <a:rPr lang="en-US" smtClean="0"/>
              <a:t>16</a:t>
            </a:fld>
            <a:endParaRPr lang="en-US" dirty="0"/>
          </a:p>
        </p:txBody>
      </p:sp>
    </p:spTree>
    <p:extLst>
      <p:ext uri="{BB962C8B-B14F-4D97-AF65-F5344CB8AC3E}">
        <p14:creationId xmlns:p14="http://schemas.microsoft.com/office/powerpoint/2010/main" val="1562777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5AB63-E42C-4819-B91B-74E9FC351979}" type="slidenum">
              <a:rPr lang="en-US" smtClean="0"/>
              <a:t>18</a:t>
            </a:fld>
            <a:endParaRPr lang="en-US" dirty="0"/>
          </a:p>
        </p:txBody>
      </p:sp>
    </p:spTree>
    <p:extLst>
      <p:ext uri="{BB962C8B-B14F-4D97-AF65-F5344CB8AC3E}">
        <p14:creationId xmlns:p14="http://schemas.microsoft.com/office/powerpoint/2010/main" val="3863091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9CA862-3DDC-4B61-BB15-6B053025599B}" type="slidenum">
              <a:rPr lang="en-US" smtClean="0"/>
              <a:t>19</a:t>
            </a:fld>
            <a:endParaRPr lang="en-US" dirty="0"/>
          </a:p>
        </p:txBody>
      </p:sp>
    </p:spTree>
    <p:extLst>
      <p:ext uri="{BB962C8B-B14F-4D97-AF65-F5344CB8AC3E}">
        <p14:creationId xmlns:p14="http://schemas.microsoft.com/office/powerpoint/2010/main" val="1329029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5AB63-E42C-4819-B91B-74E9FC351979}" type="slidenum">
              <a:rPr lang="en-US" smtClean="0"/>
              <a:t>20</a:t>
            </a:fld>
            <a:endParaRPr lang="en-US" dirty="0"/>
          </a:p>
        </p:txBody>
      </p:sp>
    </p:spTree>
    <p:extLst>
      <p:ext uri="{BB962C8B-B14F-4D97-AF65-F5344CB8AC3E}">
        <p14:creationId xmlns:p14="http://schemas.microsoft.com/office/powerpoint/2010/main" val="3816021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5AB63-E42C-4819-B91B-74E9FC351979}" type="slidenum">
              <a:rPr lang="en-US" smtClean="0"/>
              <a:t>21</a:t>
            </a:fld>
            <a:endParaRPr lang="en-US" dirty="0"/>
          </a:p>
        </p:txBody>
      </p:sp>
    </p:spTree>
    <p:extLst>
      <p:ext uri="{BB962C8B-B14F-4D97-AF65-F5344CB8AC3E}">
        <p14:creationId xmlns:p14="http://schemas.microsoft.com/office/powerpoint/2010/main" val="2035977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5AB63-E42C-4819-B91B-74E9FC351979}" type="slidenum">
              <a:rPr lang="en-US" smtClean="0"/>
              <a:t>22</a:t>
            </a:fld>
            <a:endParaRPr lang="en-US" dirty="0"/>
          </a:p>
        </p:txBody>
      </p:sp>
    </p:spTree>
    <p:extLst>
      <p:ext uri="{BB962C8B-B14F-4D97-AF65-F5344CB8AC3E}">
        <p14:creationId xmlns:p14="http://schemas.microsoft.com/office/powerpoint/2010/main" val="1706679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5D5AB63-E42C-4819-B91B-74E9FC351979}" type="slidenum">
              <a:rPr lang="en-US" smtClean="0"/>
              <a:t>23</a:t>
            </a:fld>
            <a:endParaRPr lang="en-US" dirty="0"/>
          </a:p>
        </p:txBody>
      </p:sp>
    </p:spTree>
    <p:extLst>
      <p:ext uri="{BB962C8B-B14F-4D97-AF65-F5344CB8AC3E}">
        <p14:creationId xmlns:p14="http://schemas.microsoft.com/office/powerpoint/2010/main" val="3592327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5AB63-E42C-4819-B91B-74E9FC351979}" type="slidenum">
              <a:rPr lang="en-US" smtClean="0"/>
              <a:t>3</a:t>
            </a:fld>
            <a:endParaRPr lang="en-US" dirty="0"/>
          </a:p>
        </p:txBody>
      </p:sp>
    </p:spTree>
    <p:extLst>
      <p:ext uri="{BB962C8B-B14F-4D97-AF65-F5344CB8AC3E}">
        <p14:creationId xmlns:p14="http://schemas.microsoft.com/office/powerpoint/2010/main" val="579366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5AB63-E42C-4819-B91B-74E9FC351979}" type="slidenum">
              <a:rPr lang="en-US" smtClean="0"/>
              <a:t>24</a:t>
            </a:fld>
            <a:endParaRPr lang="en-US" dirty="0"/>
          </a:p>
        </p:txBody>
      </p:sp>
    </p:spTree>
    <p:extLst>
      <p:ext uri="{BB962C8B-B14F-4D97-AF65-F5344CB8AC3E}">
        <p14:creationId xmlns:p14="http://schemas.microsoft.com/office/powerpoint/2010/main" val="1410214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E52BD9-AC9F-434A-912E-3B8D4F6FDFC3}" type="slidenum">
              <a:rPr lang="en-US" smtClean="0"/>
              <a:t>25</a:t>
            </a:fld>
            <a:endParaRPr lang="en-US"/>
          </a:p>
        </p:txBody>
      </p:sp>
    </p:spTree>
    <p:extLst>
      <p:ext uri="{BB962C8B-B14F-4D97-AF65-F5344CB8AC3E}">
        <p14:creationId xmlns:p14="http://schemas.microsoft.com/office/powerpoint/2010/main" val="1812476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E52BD9-AC9F-434A-912E-3B8D4F6FDFC3}" type="slidenum">
              <a:rPr lang="en-US" smtClean="0"/>
              <a:t>35</a:t>
            </a:fld>
            <a:endParaRPr lang="en-US"/>
          </a:p>
        </p:txBody>
      </p:sp>
    </p:spTree>
    <p:extLst>
      <p:ext uri="{BB962C8B-B14F-4D97-AF65-F5344CB8AC3E}">
        <p14:creationId xmlns:p14="http://schemas.microsoft.com/office/powerpoint/2010/main" val="3772055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E52BD9-AC9F-434A-912E-3B8D4F6FDFC3}" type="slidenum">
              <a:rPr lang="en-US" smtClean="0"/>
              <a:t>36</a:t>
            </a:fld>
            <a:endParaRPr lang="en-US"/>
          </a:p>
        </p:txBody>
      </p:sp>
    </p:spTree>
    <p:extLst>
      <p:ext uri="{BB962C8B-B14F-4D97-AF65-F5344CB8AC3E}">
        <p14:creationId xmlns:p14="http://schemas.microsoft.com/office/powerpoint/2010/main" val="1235864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BE52BD9-AC9F-434A-912E-3B8D4F6FDFC3}" type="slidenum">
              <a:rPr lang="en-US" smtClean="0"/>
              <a:t>37</a:t>
            </a:fld>
            <a:endParaRPr lang="en-US"/>
          </a:p>
        </p:txBody>
      </p:sp>
    </p:spTree>
    <p:extLst>
      <p:ext uri="{BB962C8B-B14F-4D97-AF65-F5344CB8AC3E}">
        <p14:creationId xmlns:p14="http://schemas.microsoft.com/office/powerpoint/2010/main" val="3630830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BE52BD9-AC9F-434A-912E-3B8D4F6FDFC3}" type="slidenum">
              <a:rPr lang="en-US" smtClean="0"/>
              <a:t>39</a:t>
            </a:fld>
            <a:endParaRPr lang="en-US"/>
          </a:p>
        </p:txBody>
      </p:sp>
    </p:spTree>
    <p:extLst>
      <p:ext uri="{BB962C8B-B14F-4D97-AF65-F5344CB8AC3E}">
        <p14:creationId xmlns:p14="http://schemas.microsoft.com/office/powerpoint/2010/main" val="4179479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5AB63-E42C-4819-B91B-74E9FC351979}" type="slidenum">
              <a:rPr lang="en-US" smtClean="0"/>
              <a:t>40</a:t>
            </a:fld>
            <a:endParaRPr lang="en-US" dirty="0"/>
          </a:p>
        </p:txBody>
      </p:sp>
    </p:spTree>
    <p:extLst>
      <p:ext uri="{BB962C8B-B14F-4D97-AF65-F5344CB8AC3E}">
        <p14:creationId xmlns:p14="http://schemas.microsoft.com/office/powerpoint/2010/main" val="1827539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5AB63-E42C-4819-B91B-74E9FC351979}" type="slidenum">
              <a:rPr lang="en-US" smtClean="0"/>
              <a:t>42</a:t>
            </a:fld>
            <a:endParaRPr lang="en-US" dirty="0"/>
          </a:p>
        </p:txBody>
      </p:sp>
    </p:spTree>
    <p:extLst>
      <p:ext uri="{BB962C8B-B14F-4D97-AF65-F5344CB8AC3E}">
        <p14:creationId xmlns:p14="http://schemas.microsoft.com/office/powerpoint/2010/main" val="1880533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5AB63-E42C-4819-B91B-74E9FC351979}" type="slidenum">
              <a:rPr lang="en-US" smtClean="0"/>
              <a:t>4</a:t>
            </a:fld>
            <a:endParaRPr lang="en-US" dirty="0"/>
          </a:p>
        </p:txBody>
      </p:sp>
    </p:spTree>
    <p:extLst>
      <p:ext uri="{BB962C8B-B14F-4D97-AF65-F5344CB8AC3E}">
        <p14:creationId xmlns:p14="http://schemas.microsoft.com/office/powerpoint/2010/main" val="1997394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D5AB63-E42C-4819-B91B-74E9FC351979}" type="slidenum">
              <a:rPr lang="en-US" smtClean="0"/>
              <a:t>6</a:t>
            </a:fld>
            <a:endParaRPr lang="en-US" dirty="0"/>
          </a:p>
        </p:txBody>
      </p:sp>
    </p:spTree>
    <p:extLst>
      <p:ext uri="{BB962C8B-B14F-4D97-AF65-F5344CB8AC3E}">
        <p14:creationId xmlns:p14="http://schemas.microsoft.com/office/powerpoint/2010/main" val="1879331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5D5AB63-E42C-4819-B91B-74E9FC351979}" type="slidenum">
              <a:rPr lang="en-US" smtClean="0"/>
              <a:t>7</a:t>
            </a:fld>
            <a:endParaRPr lang="en-US" dirty="0"/>
          </a:p>
        </p:txBody>
      </p:sp>
    </p:spTree>
    <p:extLst>
      <p:ext uri="{BB962C8B-B14F-4D97-AF65-F5344CB8AC3E}">
        <p14:creationId xmlns:p14="http://schemas.microsoft.com/office/powerpoint/2010/main" val="1827539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5D5AB63-E42C-4819-B91B-74E9FC351979}" type="slidenum">
              <a:rPr lang="en-US" smtClean="0"/>
              <a:t>8</a:t>
            </a:fld>
            <a:endParaRPr lang="en-US" dirty="0"/>
          </a:p>
        </p:txBody>
      </p:sp>
    </p:spTree>
    <p:extLst>
      <p:ext uri="{BB962C8B-B14F-4D97-AF65-F5344CB8AC3E}">
        <p14:creationId xmlns:p14="http://schemas.microsoft.com/office/powerpoint/2010/main" val="3988192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5D5AB63-E42C-4819-B91B-74E9FC351979}" type="slidenum">
              <a:rPr lang="en-US" smtClean="0"/>
              <a:t>9</a:t>
            </a:fld>
            <a:endParaRPr lang="en-US" dirty="0"/>
          </a:p>
        </p:txBody>
      </p:sp>
    </p:spTree>
    <p:extLst>
      <p:ext uri="{BB962C8B-B14F-4D97-AF65-F5344CB8AC3E}">
        <p14:creationId xmlns:p14="http://schemas.microsoft.com/office/powerpoint/2010/main" val="2830271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5AB63-E42C-4819-B91B-74E9FC351979}" type="slidenum">
              <a:rPr lang="en-US" smtClean="0"/>
              <a:t>11</a:t>
            </a:fld>
            <a:endParaRPr lang="en-US" dirty="0"/>
          </a:p>
        </p:txBody>
      </p:sp>
    </p:spTree>
    <p:extLst>
      <p:ext uri="{BB962C8B-B14F-4D97-AF65-F5344CB8AC3E}">
        <p14:creationId xmlns:p14="http://schemas.microsoft.com/office/powerpoint/2010/main" val="980914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D5AB63-E42C-4819-B91B-74E9FC351979}" type="slidenum">
              <a:rPr lang="en-US" smtClean="0"/>
              <a:t>12</a:t>
            </a:fld>
            <a:endParaRPr lang="en-US" dirty="0"/>
          </a:p>
        </p:txBody>
      </p:sp>
    </p:spTree>
    <p:extLst>
      <p:ext uri="{BB962C8B-B14F-4D97-AF65-F5344CB8AC3E}">
        <p14:creationId xmlns:p14="http://schemas.microsoft.com/office/powerpoint/2010/main" val="410459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pic>
        <p:nvPicPr>
          <p:cNvPr id="6" name="Graphic 5">
            <a:extLst>
              <a:ext uri="{FF2B5EF4-FFF2-40B4-BE49-F238E27FC236}">
                <a16:creationId xmlns:a16="http://schemas.microsoft.com/office/drawing/2014/main" id="{A84459F0-C776-6C49-B932-81C19C279AB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0119"/>
          <a:stretch/>
        </p:blipFill>
        <p:spPr>
          <a:xfrm>
            <a:off x="5623560" y="749808"/>
            <a:ext cx="1095647" cy="1143159"/>
          </a:xfrm>
          <a:prstGeom prst="rect">
            <a:avLst/>
          </a:prstGeom>
        </p:spPr>
      </p:pic>
    </p:spTree>
    <p:extLst>
      <p:ext uri="{BB962C8B-B14F-4D97-AF65-F5344CB8AC3E}">
        <p14:creationId xmlns:p14="http://schemas.microsoft.com/office/powerpoint/2010/main" val="3193985887"/>
      </p:ext>
    </p:extLst>
  </p:cSld>
  <p:clrMapOvr>
    <a:masterClrMapping/>
  </p:clrMapOvr>
  <p:transition>
    <p:fade/>
  </p:transition>
  <p:hf hdr="0" ftr="0" dt="0"/>
  <p:extLst mod="1">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Photo+Text</a:t>
            </a:r>
            <a:r>
              <a:rPr lang="en-US" dirty="0"/>
              <a: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dirty="0"/>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2163916968"/>
      </p:ext>
    </p:extLst>
  </p:cSld>
  <p:clrMapOvr>
    <a:masterClrMapping/>
  </p:clrMapOvr>
  <p:transition>
    <p:fade/>
  </p:transition>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6" y="491385"/>
            <a:ext cx="3670259" cy="978486"/>
          </a:xfrm>
          <a:prstGeom prst="rect">
            <a:avLst/>
          </a:prstGeom>
        </p:spPr>
        <p:txBody>
          <a:bodyPr vert="horz" lIns="0" tIns="0" rIns="0" bIns="0" rtlCol="0" anchor="ctr">
            <a:normAutofit/>
          </a:bodyPr>
          <a:lstStyle>
            <a:lvl1pPr algn="l">
              <a:defRPr lang="en-US" sz="2400" dirty="0">
                <a:solidFill>
                  <a:schemeClr val="tx2"/>
                </a:solidFill>
                <a:latin typeface="Arial Black" charset="0"/>
                <a:ea typeface="Arial Black" charset="0"/>
                <a:cs typeface="Arial Black" charset="0"/>
              </a:defRPr>
            </a:lvl1pPr>
          </a:lstStyle>
          <a:p>
            <a:pPr marL="0" lvl="0"/>
            <a:r>
              <a:rPr lang="en-US" dirty="0"/>
              <a:t>Title for </a:t>
            </a:r>
            <a:r>
              <a:rPr lang="en-US" dirty="0" err="1"/>
              <a:t>Text+Photo</a:t>
            </a:r>
            <a:r>
              <a:rPr lang="en-US" dirty="0"/>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6" y="1469871"/>
            <a:ext cx="3670259"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4" y="3184281"/>
            <a:ext cx="6629396"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62623027"/>
      </p:ext>
    </p:extLst>
  </p:cSld>
  <p:clrMapOvr>
    <a:masterClrMapping/>
  </p:clrMapOvr>
  <p:transition>
    <p:fade/>
  </p:transition>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Photo+Photo</a:t>
            </a:r>
            <a:r>
              <a:rPr lang="en-US" dirty="0"/>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50094173"/>
      </p:ext>
    </p:extLst>
  </p:cSld>
  <p:clrMapOvr>
    <a:masterClrMapping/>
  </p:clrMapOvr>
  <p:transition>
    <p:fade/>
  </p:transition>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3"/>
            <a:ext cx="12192000" cy="1508547"/>
          </a:xfrm>
          <a:prstGeom prst="rect">
            <a:avLst/>
          </a:prstGeom>
        </p:spPr>
        <p:txBody>
          <a:bodyPr vert="horz" lIns="457200" tIns="182880" rIns="457200" bIns="182880" rtlCol="0" anchor="t" anchorCtr="0">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dirty="0"/>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2172047740"/>
      </p:ext>
    </p:extLst>
  </p:cSld>
  <p:clrMapOvr>
    <a:masterClrMapping/>
  </p:clrMapOvr>
  <p:transition>
    <p:fade/>
  </p:transition>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3" y="2955682"/>
            <a:ext cx="617219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0" y="6172200"/>
            <a:ext cx="12202245" cy="685800"/>
          </a:xfrm>
          <a:prstGeom prst="rect">
            <a:avLst/>
          </a:prstGeom>
        </p:spPr>
        <p:txBody>
          <a:bodyPr vert="horz" lIns="457200" tIns="91440" rIns="457200" bIns="182880" rtlCol="0" anchor="t" anchorCtr="0">
            <a:normAutofit/>
          </a:bodyPr>
          <a:lstStyle>
            <a:lvl1pPr algn="ctr">
              <a:defRPr lang="en-US" sz="2200" dirty="0">
                <a:solidFill>
                  <a:schemeClr val="tx2"/>
                </a:solidFill>
                <a:latin typeface="Arial Black" charset="0"/>
                <a:ea typeface="Arial Black" charset="0"/>
                <a:cs typeface="Arial Black" charset="0"/>
              </a:defRPr>
            </a:lvl1pPr>
          </a:lstStyle>
          <a:p>
            <a:pPr marL="0" lvl="0"/>
            <a:r>
              <a:rPr lang="en-US" dirty="0"/>
              <a:t>Title for Extra-Large </a:t>
            </a:r>
            <a:r>
              <a:rPr lang="en-US" dirty="0" err="1"/>
              <a:t>Photo+Title</a:t>
            </a:r>
            <a:r>
              <a:rPr lang="en-US" dirty="0"/>
              <a:t> (W) Layout</a:t>
            </a:r>
          </a:p>
        </p:txBody>
      </p:sp>
    </p:spTree>
    <p:extLst>
      <p:ext uri="{BB962C8B-B14F-4D97-AF65-F5344CB8AC3E}">
        <p14:creationId xmlns:p14="http://schemas.microsoft.com/office/powerpoint/2010/main" val="1173447637"/>
      </p:ext>
    </p:extLst>
  </p:cSld>
  <p:clrMapOvr>
    <a:masterClrMapping/>
  </p:clrMapOvr>
  <p:transition>
    <p:fade/>
  </p:transition>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3" y="3161422"/>
            <a:ext cx="658367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3330588755"/>
      </p:ext>
    </p:extLst>
  </p:cSld>
  <p:clrMapOvr>
    <a:masterClrMapping/>
  </p:clrMapOvr>
  <p:transition>
    <p:fade/>
  </p:transition>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African Department</a:t>
            </a:r>
            <a:endParaRPr lang="en-US" sz="900" b="0" dirty="0">
              <a:solidFill>
                <a:schemeClr val="accent1">
                  <a:lumMod val="60000"/>
                  <a:lumOff val="40000"/>
                </a:schemeClr>
              </a:solidFill>
              <a:latin typeface="+mn-lt"/>
            </a:endParaRPr>
          </a:p>
        </p:txBody>
      </p:sp>
      <p:sp>
        <p:nvSpPr>
          <p:cNvPr id="5" name="TextBox 4">
            <a:extLst>
              <a:ext uri="{FF2B5EF4-FFF2-40B4-BE49-F238E27FC236}">
                <a16:creationId xmlns:a16="http://schemas.microsoft.com/office/drawing/2014/main" id="{E06FD9C8-9F14-B64C-88D7-AFEADAB39B39}"/>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51305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African Department</a:t>
            </a:r>
            <a:endParaRPr lang="en-US" sz="900" b="0" dirty="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973678"/>
      </p:ext>
    </p:extLst>
  </p:cSld>
  <p:clrMapOvr>
    <a:masterClrMapping/>
  </p:clrMapOvr>
  <p:transition>
    <p:fade/>
  </p:transition>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Photo+Text</a:t>
            </a:r>
            <a:r>
              <a:rPr lang="en-US" dirty="0"/>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African Department</a:t>
            </a:r>
            <a:endParaRPr lang="en-US" sz="900" b="0" dirty="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2121914378"/>
      </p:ext>
    </p:extLst>
  </p:cSld>
  <p:clrMapOvr>
    <a:masterClrMapping/>
  </p:clrMapOvr>
  <p:transition>
    <p:fade/>
  </p:transition>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Photo+Photo</a:t>
            </a:r>
            <a:r>
              <a:rPr lang="en-US" dirty="0"/>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African Department</a:t>
            </a:r>
            <a:endParaRPr lang="en-US" sz="900" b="0" dirty="0">
              <a:solidFill>
                <a:schemeClr val="accent1">
                  <a:lumMod val="60000"/>
                  <a:lumOff val="40000"/>
                </a:schemeClr>
              </a:solidFill>
              <a:latin typeface="+mn-lt"/>
            </a:endParaRPr>
          </a:p>
        </p:txBody>
      </p:sp>
      <p:sp>
        <p:nvSpPr>
          <p:cNvPr id="11" name="TextBox 10">
            <a:extLst>
              <a:ext uri="{FF2B5EF4-FFF2-40B4-BE49-F238E27FC236}">
                <a16:creationId xmlns:a16="http://schemas.microsoft.com/office/drawing/2014/main" id="{DF7CAC3A-914C-D94C-9254-C253E5803F2C}"/>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9882148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ept. 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pic>
        <p:nvPicPr>
          <p:cNvPr id="11" name="Graphic 10">
            <a:extLst>
              <a:ext uri="{FF2B5EF4-FFF2-40B4-BE49-F238E27FC236}">
                <a16:creationId xmlns:a16="http://schemas.microsoft.com/office/drawing/2014/main" id="{297D2D33-B99A-B046-B49A-16CB982B1B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23560" y="749808"/>
            <a:ext cx="3666226" cy="1143000"/>
          </a:xfrm>
          <a:prstGeom prst="rect">
            <a:avLst/>
          </a:prstGeom>
        </p:spPr>
      </p:pic>
    </p:spTree>
    <p:extLst>
      <p:ext uri="{BB962C8B-B14F-4D97-AF65-F5344CB8AC3E}">
        <p14:creationId xmlns:p14="http://schemas.microsoft.com/office/powerpoint/2010/main" val="2095952910"/>
      </p:ext>
    </p:extLst>
  </p:cSld>
  <p:clrMapOvr>
    <a:masterClrMapping/>
  </p:clrMapOvr>
  <p:transition>
    <p:fade/>
  </p:transition>
  <p:hf hdr="0" ftr="0" dt="0"/>
  <p:extLst mod="1">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guide id="5" pos="3632">
          <p15:clr>
            <a:srgbClr val="FBAE40"/>
          </p15:clr>
        </p15:guide>
        <p15:guide id="6" orient="horz" pos="83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0" y="5349450"/>
            <a:ext cx="12191999" cy="1508547"/>
          </a:xfrm>
          <a:prstGeom prst="rect">
            <a:avLst/>
          </a:prstGeom>
        </p:spPr>
        <p:txBody>
          <a:bodyPr vert="horz" lIns="457200" tIns="182880" rIns="457200" bIns="182880" rtlCol="0" anchor="t">
            <a:normAutofit/>
          </a:bodyPr>
          <a:lstStyle>
            <a:lvl1pPr algn="ctr">
              <a:defRPr lang="en-US" sz="2400" dirty="0">
                <a:solidFill>
                  <a:schemeClr val="bg1"/>
                </a:solidFill>
                <a:latin typeface="Arial Black" charset="0"/>
                <a:ea typeface="Arial Black" charset="0"/>
                <a:cs typeface="Arial Black" charset="0"/>
              </a:defRPr>
            </a:lvl1pPr>
          </a:lstStyle>
          <a:p>
            <a:pPr marL="0" lvl="0"/>
            <a:r>
              <a:rPr lang="en-US" dirty="0"/>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dirty="0"/>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African Department</a:t>
            </a:r>
            <a:endParaRPr lang="en-US" sz="900" b="0" dirty="0">
              <a:solidFill>
                <a:schemeClr val="accent1">
                  <a:lumMod val="60000"/>
                  <a:lumOff val="40000"/>
                </a:schemeClr>
              </a:solidFill>
              <a:latin typeface="+mn-lt"/>
            </a:endParaRPr>
          </a:p>
        </p:txBody>
      </p:sp>
      <p:sp>
        <p:nvSpPr>
          <p:cNvPr id="13" name="TextBox 12">
            <a:extLst>
              <a:ext uri="{FF2B5EF4-FFF2-40B4-BE49-F238E27FC236}">
                <a16:creationId xmlns:a16="http://schemas.microsoft.com/office/drawing/2014/main" id="{5558205F-7910-2A4D-9D13-3F4027CE12D3}"/>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836762048"/>
      </p:ext>
    </p:extLst>
  </p:cSld>
  <p:clrMapOvr>
    <a:masterClrMapping/>
  </p:clrMapOvr>
  <p:transition>
    <p:fade/>
  </p:transition>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2386235945"/>
      </p:ext>
    </p:extLst>
  </p:cSld>
  <p:clrMapOvr>
    <a:masterClrMapping/>
  </p:clrMapOvr>
  <p:transition>
    <p:fade/>
  </p:transition>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Single-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5" name="TextBox 4">
            <a:extLst>
              <a:ext uri="{FF2B5EF4-FFF2-40B4-BE49-F238E27FC236}">
                <a16:creationId xmlns:a16="http://schemas.microsoft.com/office/drawing/2014/main" id="{E06FD9C8-9F14-B64C-88D7-AFEADAB39B39}"/>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5066228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Slide Number Placeholder 5"/>
          <p:cNvSpPr>
            <a:spLocks noGrp="1"/>
          </p:cNvSpPr>
          <p:nvPr>
            <p:ph type="sldNum" sz="quarter" idx="12"/>
          </p:nvPr>
        </p:nvSpPr>
        <p:spPr>
          <a:xfrm>
            <a:off x="8737600" y="6492876"/>
            <a:ext cx="2844800" cy="365125"/>
          </a:xfrm>
          <a:prstGeom prst="rect">
            <a:avLst/>
          </a:prstGeom>
        </p:spPr>
        <p:txBody>
          <a:bodyPr/>
          <a:lstStyle>
            <a:lvl1pPr algn="r">
              <a:defRPr>
                <a:solidFill>
                  <a:schemeClr val="tx1"/>
                </a:solidFill>
              </a:defRPr>
            </a:lvl1pPr>
          </a:lstStyle>
          <a:p>
            <a:fld id="{A40DC157-A347-44A8-8271-DD092B67F4A0}" type="slidenum">
              <a:rPr lang="en-US" smtClean="0"/>
              <a:t>‹#›</a:t>
            </a:fld>
            <a:endParaRPr lang="en-US" dirty="0"/>
          </a:p>
        </p:txBody>
      </p:sp>
    </p:spTree>
    <p:extLst>
      <p:ext uri="{BB962C8B-B14F-4D97-AF65-F5344CB8AC3E}">
        <p14:creationId xmlns:p14="http://schemas.microsoft.com/office/powerpoint/2010/main" val="154229556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Slide Number Placeholder 5"/>
          <p:cNvSpPr>
            <a:spLocks noGrp="1"/>
          </p:cNvSpPr>
          <p:nvPr>
            <p:ph type="sldNum" sz="quarter" idx="12"/>
          </p:nvPr>
        </p:nvSpPr>
        <p:spPr>
          <a:xfrm>
            <a:off x="8737600" y="6492876"/>
            <a:ext cx="2844800" cy="365125"/>
          </a:xfrm>
          <a:prstGeom prst="rect">
            <a:avLst/>
          </a:prstGeom>
        </p:spPr>
        <p:txBody>
          <a:bodyPr/>
          <a:lstStyle>
            <a:lvl1pPr algn="r">
              <a:defRPr>
                <a:solidFill>
                  <a:schemeClr val="tx1"/>
                </a:solidFill>
              </a:defRPr>
            </a:lvl1pPr>
          </a:lstStyle>
          <a:p>
            <a:fld id="{A40DC157-A347-44A8-8271-DD092B67F4A0}" type="slidenum">
              <a:rPr lang="en-US" smtClean="0"/>
              <a:t>‹#›</a:t>
            </a:fld>
            <a:endParaRPr lang="en-US" dirty="0"/>
          </a:p>
        </p:txBody>
      </p:sp>
    </p:spTree>
    <p:extLst>
      <p:ext uri="{BB962C8B-B14F-4D97-AF65-F5344CB8AC3E}">
        <p14:creationId xmlns:p14="http://schemas.microsoft.com/office/powerpoint/2010/main" val="131026851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a:xfrm>
            <a:off x="8737600" y="6492876"/>
            <a:ext cx="2844800" cy="365125"/>
          </a:xfrm>
          <a:prstGeom prst="rect">
            <a:avLst/>
          </a:prstGeom>
        </p:spPr>
        <p:txBody>
          <a:bodyPr/>
          <a:lstStyle>
            <a:lvl1pPr algn="r">
              <a:defRPr>
                <a:solidFill>
                  <a:schemeClr val="tx1"/>
                </a:solidFill>
              </a:defRPr>
            </a:lvl1pPr>
          </a:lstStyle>
          <a:p>
            <a:fld id="{A40DC157-A347-44A8-8271-DD092B67F4A0}" type="slidenum">
              <a:rPr lang="en-US" smtClean="0"/>
              <a:t>‹#›</a:t>
            </a:fld>
            <a:endParaRPr lang="en-US" dirty="0"/>
          </a:p>
        </p:txBody>
      </p:sp>
    </p:spTree>
    <p:extLst>
      <p:ext uri="{BB962C8B-B14F-4D97-AF65-F5344CB8AC3E}">
        <p14:creationId xmlns:p14="http://schemas.microsoft.com/office/powerpoint/2010/main" val="32014879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(Cyan)</a:t>
            </a: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African Department</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1414984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(Green)</a:t>
            </a: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African Department</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1439140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(Yellow)</a:t>
            </a: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African Department</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502249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African Department</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ts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ts val="0"/>
              </a:spcAft>
              <a:buClrTx/>
              <a:tabLst/>
              <a:defRPr sz="3200" b="0">
                <a:solidFill>
                  <a:schemeClr val="bg1"/>
                </a:solidFill>
              </a:defRPr>
            </a:lvl2pPr>
            <a:lvl3pPr marL="342900" indent="-342900">
              <a:spcBef>
                <a:spcPts val="900"/>
              </a:spcBef>
              <a:spcAft>
                <a:spcPts val="0"/>
              </a:spcAft>
              <a:buClrTx/>
              <a:buSzPct val="100000"/>
              <a:buFont typeface="Wingdings" pitchFamily="2" charset="2"/>
              <a:buChar char="§"/>
              <a:tabLst/>
              <a:defRPr sz="3200" b="1">
                <a:solidFill>
                  <a:schemeClr val="accent2">
                    <a:lumMod val="60000"/>
                    <a:lumOff val="40000"/>
                  </a:schemeClr>
                </a:solidFill>
              </a:defRPr>
            </a:lvl3pPr>
            <a:lvl4pPr marL="514350" indent="-171450">
              <a:spcBef>
                <a:spcPts val="0"/>
              </a:spcBef>
              <a:spcAft>
                <a:spcPts val="300"/>
              </a:spcAft>
              <a:buClrTx/>
              <a:buFont typeface="Arial" panose="020B0604020202020204" pitchFamily="34" charset="0"/>
              <a:buChar char="•"/>
              <a:tabLst/>
              <a:defRPr sz="2100" b="0">
                <a:solidFill>
                  <a:schemeClr val="bg1"/>
                </a:solidFill>
              </a:defRPr>
            </a:lvl4pPr>
            <a:lvl5pPr marL="514350" indent="-171450">
              <a:spcBef>
                <a:spcPts val="0"/>
              </a:spcBef>
              <a:spcAft>
                <a:spcPts val="300"/>
              </a:spcAft>
              <a:buClrTx/>
              <a:buFont typeface="Arial" panose="020B0604020202020204" pitchFamily="34" charset="0"/>
              <a:buChar char="•"/>
              <a:tabLst/>
              <a:defRPr sz="2100" b="1">
                <a:solidFill>
                  <a:schemeClr val="accent2">
                    <a:lumMod val="60000"/>
                    <a:lumOff val="40000"/>
                  </a:schemeClr>
                </a:solidFill>
              </a:defRPr>
            </a:lvl5pPr>
          </a:lstStyle>
          <a:p>
            <a:pPr lvl="0"/>
            <a:r>
              <a:rPr lang="en-US" dirty="0"/>
              <a:t>Title for Divider–Agenda</a:t>
            </a:r>
          </a:p>
          <a:p>
            <a:pPr lvl="1"/>
            <a:r>
              <a:rPr lang="en-US" dirty="0"/>
              <a:t>Agenda Item—Inactive</a:t>
            </a:r>
          </a:p>
          <a:p>
            <a:pPr lvl="2"/>
            <a:r>
              <a:rPr lang="en-US" dirty="0"/>
              <a:t>Agenda Item—Active</a:t>
            </a:r>
          </a:p>
          <a:p>
            <a:pPr lvl="3"/>
            <a:r>
              <a:rPr lang="en-US" dirty="0"/>
              <a:t>Second level</a:t>
            </a:r>
          </a:p>
          <a:p>
            <a:pPr lvl="4"/>
            <a:r>
              <a:rPr lang="en-US" dirty="0"/>
              <a:t>Third level</a:t>
            </a:r>
          </a:p>
        </p:txBody>
      </p:sp>
    </p:spTree>
    <p:extLst>
      <p:ext uri="{BB962C8B-B14F-4D97-AF65-F5344CB8AC3E}">
        <p14:creationId xmlns:p14="http://schemas.microsoft.com/office/powerpoint/2010/main" val="2803171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399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89354"/>
      </p:ext>
    </p:extLst>
  </p:cSld>
  <p:clrMapOvr>
    <a:masterClrMapping/>
  </p:clrMapOvr>
  <p:transition>
    <p:fade/>
  </p:transition>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4065637436"/>
      </p:ext>
    </p:extLst>
  </p:cSld>
  <p:clrMapOvr>
    <a:masterClrMapping/>
  </p:clrMapOvr>
  <p:transition>
    <p:fade/>
  </p:transition>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1144687737"/>
      </p:ext>
    </p:extLst>
  </p:cSld>
  <p:clrMapOvr>
    <a:masterClrMapping/>
  </p:clrMapOvr>
  <p:transition>
    <p:fade/>
  </p:transition>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dirty="0"/>
              <a:t>Paragraph type</a:t>
            </a:r>
          </a:p>
          <a:p>
            <a:pPr lvl="1"/>
            <a:r>
              <a:rPr lang="en-US" dirty="0"/>
              <a:t>Click the “Indent More” button (above) for first-level bullets</a:t>
            </a:r>
          </a:p>
          <a:p>
            <a:pPr lvl="2"/>
            <a:r>
              <a:rPr lang="en-US" dirty="0"/>
              <a:t>Click the “Indent More” button (above) twice for second-level bullets</a:t>
            </a:r>
          </a:p>
          <a:p>
            <a:pPr lvl="3"/>
            <a:r>
              <a:rPr lang="en-US" dirty="0"/>
              <a:t>Click the “Indent More” button (above) three times for third-level bullets</a:t>
            </a:r>
          </a:p>
          <a:p>
            <a:pPr lvl="4"/>
            <a:r>
              <a:rPr lang="en-US" dirty="0"/>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dirty="0"/>
              <a:t>Master Slide Title</a:t>
            </a:r>
          </a:p>
        </p:txBody>
      </p:sp>
      <p:sp>
        <p:nvSpPr>
          <p:cNvPr id="4" name="TextBox 3">
            <a:extLst>
              <a:ext uri="{FF2B5EF4-FFF2-40B4-BE49-F238E27FC236}">
                <a16:creationId xmlns:a16="http://schemas.microsoft.com/office/drawing/2014/main" id="{8069C718-696D-8C48-95E3-35ACB84AD8D9}"/>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lumMod val="75000"/>
                  </a:schemeClr>
                </a:solidFill>
                <a:latin typeface="Arial Black" charset="0"/>
                <a:cs typeface="Arial Black" charset="0"/>
              </a:rPr>
              <a:t>IMF </a:t>
            </a:r>
            <a:r>
              <a:rPr lang="en-US" sz="900" b="0" dirty="0">
                <a:solidFill>
                  <a:schemeClr val="bg1">
                    <a:lumMod val="75000"/>
                  </a:schemeClr>
                </a:solidFill>
                <a:latin typeface="+mn-lt"/>
                <a:cs typeface="Arial Black" charset="0"/>
              </a:rPr>
              <a:t>| African Department</a:t>
            </a:r>
            <a:endParaRPr lang="en-US" sz="900" b="0" dirty="0">
              <a:solidFill>
                <a:schemeClr val="bg1">
                  <a:lumMod val="75000"/>
                </a:schemeClr>
              </a:solidFill>
              <a:latin typeface="+mn-lt"/>
            </a:endParaRPr>
          </a:p>
        </p:txBody>
      </p:sp>
      <p:sp>
        <p:nvSpPr>
          <p:cNvPr id="5" name="TextBox 4">
            <a:extLst>
              <a:ext uri="{FF2B5EF4-FFF2-40B4-BE49-F238E27FC236}">
                <a16:creationId xmlns:a16="http://schemas.microsoft.com/office/drawing/2014/main" id="{00B5D478-FD4A-2240-B032-46F4E3BAB6E8}"/>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dirty="0">
              <a:solidFill>
                <a:schemeClr val="accent1"/>
              </a:solidFill>
            </a:endParaRPr>
          </a:p>
        </p:txBody>
      </p:sp>
    </p:spTree>
    <p:extLst>
      <p:ext uri="{BB962C8B-B14F-4D97-AF65-F5344CB8AC3E}">
        <p14:creationId xmlns:p14="http://schemas.microsoft.com/office/powerpoint/2010/main" val="24559698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Lst>
  <p:transition>
    <p:fade/>
  </p:transition>
  <p:hf hdr="0" ft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54EC1-60D1-CD48-8690-FF0B6D8AC540}"/>
              </a:ext>
            </a:extLst>
          </p:cNvPr>
          <p:cNvSpPr>
            <a:spLocks noGrp="1"/>
          </p:cNvSpPr>
          <p:nvPr>
            <p:ph type="ctrTitle"/>
          </p:nvPr>
        </p:nvSpPr>
        <p:spPr>
          <a:xfrm>
            <a:off x="1603169" y="1940930"/>
            <a:ext cx="10331532" cy="2239337"/>
          </a:xfrm>
        </p:spPr>
        <p:txBody>
          <a:bodyPr>
            <a:normAutofit fontScale="90000"/>
          </a:bodyPr>
          <a:lstStyle/>
          <a:p>
            <a:r>
              <a:rPr lang="en-GB" b="1" dirty="0">
                <a:latin typeface="Sylfaen" panose="010A0502050306030303" pitchFamily="18" charset="0"/>
              </a:rPr>
              <a:t>Mitigating the Impact of Rising Protectionist Tendencies: Role of Central Banks and the Continental Free Trade Area in Promoting Intra-African Trade</a:t>
            </a:r>
            <a:endParaRPr lang="en-US" dirty="0"/>
          </a:p>
        </p:txBody>
      </p:sp>
      <p:sp>
        <p:nvSpPr>
          <p:cNvPr id="3" name="Subtitle 2">
            <a:extLst>
              <a:ext uri="{FF2B5EF4-FFF2-40B4-BE49-F238E27FC236}">
                <a16:creationId xmlns:a16="http://schemas.microsoft.com/office/drawing/2014/main" id="{AE34567D-8DF8-2F4C-807C-947F097BF330}"/>
              </a:ext>
            </a:extLst>
          </p:cNvPr>
          <p:cNvSpPr>
            <a:spLocks noGrp="1"/>
          </p:cNvSpPr>
          <p:nvPr>
            <p:ph type="subTitle" idx="1"/>
          </p:nvPr>
        </p:nvSpPr>
        <p:spPr>
          <a:xfrm>
            <a:off x="1603169" y="4180267"/>
            <a:ext cx="9653163" cy="465240"/>
          </a:xfrm>
        </p:spPr>
        <p:txBody>
          <a:bodyPr/>
          <a:lstStyle/>
          <a:p>
            <a:r>
              <a:rPr lang="en-US" dirty="0"/>
              <a:t>May 6, 2019</a:t>
            </a:r>
          </a:p>
        </p:txBody>
      </p:sp>
      <p:sp>
        <p:nvSpPr>
          <p:cNvPr id="4" name="Text Placeholder 3">
            <a:extLst>
              <a:ext uri="{FF2B5EF4-FFF2-40B4-BE49-F238E27FC236}">
                <a16:creationId xmlns:a16="http://schemas.microsoft.com/office/drawing/2014/main" id="{EF2EA944-E770-B641-8381-99B0FD277FBC}"/>
              </a:ext>
            </a:extLst>
          </p:cNvPr>
          <p:cNvSpPr>
            <a:spLocks noGrp="1"/>
          </p:cNvSpPr>
          <p:nvPr>
            <p:ph type="body" sz="quarter" idx="10"/>
          </p:nvPr>
        </p:nvSpPr>
        <p:spPr>
          <a:xfrm>
            <a:off x="1603169" y="5011387"/>
            <a:ext cx="9653163" cy="1081682"/>
          </a:xfrm>
        </p:spPr>
        <p:txBody>
          <a:bodyPr/>
          <a:lstStyle/>
          <a:p>
            <a:r>
              <a:rPr lang="en-US" dirty="0"/>
              <a:t>Abdoul Aziz Wane</a:t>
            </a:r>
          </a:p>
          <a:p>
            <a:r>
              <a:rPr lang="en-US" dirty="0"/>
              <a:t>Director AFRITAC South and Africa Training Institute</a:t>
            </a:r>
          </a:p>
          <a:p>
            <a:r>
              <a:rPr lang="en-US" dirty="0"/>
              <a:t>International Monetary Fund</a:t>
            </a:r>
          </a:p>
        </p:txBody>
      </p:sp>
      <p:pic>
        <p:nvPicPr>
          <p:cNvPr id="8" name="Picture Placeholder 7">
            <a:extLst>
              <a:ext uri="{FF2B5EF4-FFF2-40B4-BE49-F238E27FC236}">
                <a16:creationId xmlns:a16="http://schemas.microsoft.com/office/drawing/2014/main" id="{23DA013B-EE1C-4382-AF5D-FFC12C51E5FA}"/>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151" b="1151"/>
          <a:stretch>
            <a:fillRect/>
          </a:stretch>
        </p:blipFill>
        <p:spPr>
          <a:xfrm>
            <a:off x="1" y="1"/>
            <a:ext cx="1603168" cy="2042555"/>
          </a:xfrm>
        </p:spPr>
      </p:pic>
      <p:sp>
        <p:nvSpPr>
          <p:cNvPr id="6" name="Text Placeholder 5">
            <a:extLst>
              <a:ext uri="{FF2B5EF4-FFF2-40B4-BE49-F238E27FC236}">
                <a16:creationId xmlns:a16="http://schemas.microsoft.com/office/drawing/2014/main" id="{F27C6D8A-CE6C-104A-8E75-5BB9958B6704}"/>
              </a:ext>
            </a:extLst>
          </p:cNvPr>
          <p:cNvSpPr>
            <a:spLocks noGrp="1"/>
          </p:cNvSpPr>
          <p:nvPr>
            <p:ph type="body" sz="quarter" idx="12"/>
          </p:nvPr>
        </p:nvSpPr>
        <p:spPr/>
        <p:txBody>
          <a:bodyPr/>
          <a:lstStyle/>
          <a:p>
            <a:endParaRPr lang="en-US"/>
          </a:p>
        </p:txBody>
      </p:sp>
      <p:sp>
        <p:nvSpPr>
          <p:cNvPr id="10" name="TextBox 9">
            <a:extLst>
              <a:ext uri="{FF2B5EF4-FFF2-40B4-BE49-F238E27FC236}">
                <a16:creationId xmlns:a16="http://schemas.microsoft.com/office/drawing/2014/main" id="{933FB2E8-13DA-4F50-96EE-0C524F21C2F3}"/>
              </a:ext>
            </a:extLst>
          </p:cNvPr>
          <p:cNvSpPr txBox="1"/>
          <p:nvPr/>
        </p:nvSpPr>
        <p:spPr>
          <a:xfrm>
            <a:off x="1708879" y="284813"/>
            <a:ext cx="10088380" cy="923330"/>
          </a:xfrm>
          <a:prstGeom prst="rect">
            <a:avLst/>
          </a:prstGeom>
          <a:noFill/>
        </p:spPr>
        <p:txBody>
          <a:bodyPr wrap="square" rtlCol="0">
            <a:spAutoFit/>
          </a:bodyPr>
          <a:lstStyle/>
          <a:p>
            <a:pPr algn="ctr"/>
            <a:r>
              <a:rPr lang="en-US" dirty="0"/>
              <a:t>Continental Seminar of the Association of African Central Banks (AACB) </a:t>
            </a:r>
          </a:p>
          <a:p>
            <a:pPr algn="ctr"/>
            <a:r>
              <a:rPr lang="en-US" dirty="0"/>
              <a:t>Intercontinental Resort Balaclava, Mauritius, 6-8 May 2019 </a:t>
            </a:r>
          </a:p>
          <a:p>
            <a:pPr algn="ctr"/>
            <a:endParaRPr lang="en-US" dirty="0"/>
          </a:p>
        </p:txBody>
      </p:sp>
    </p:spTree>
    <p:extLst>
      <p:ext uri="{BB962C8B-B14F-4D97-AF65-F5344CB8AC3E}">
        <p14:creationId xmlns:p14="http://schemas.microsoft.com/office/powerpoint/2010/main" val="328971448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60555-3A32-47E8-B3E5-21D73098D64B}"/>
              </a:ext>
            </a:extLst>
          </p:cNvPr>
          <p:cNvSpPr>
            <a:spLocks noGrp="1"/>
          </p:cNvSpPr>
          <p:nvPr>
            <p:ph type="title"/>
          </p:nvPr>
        </p:nvSpPr>
        <p:spPr/>
        <p:txBody>
          <a:bodyPr/>
          <a:lstStyle/>
          <a:p>
            <a:endParaRPr lang="en-US"/>
          </a:p>
        </p:txBody>
      </p:sp>
      <p:sp>
        <p:nvSpPr>
          <p:cNvPr id="3" name="Oval 2">
            <a:extLst>
              <a:ext uri="{FF2B5EF4-FFF2-40B4-BE49-F238E27FC236}">
                <a16:creationId xmlns:a16="http://schemas.microsoft.com/office/drawing/2014/main" id="{6E388CAC-0C3D-407B-9CDF-3AC2B053A2D7}"/>
              </a:ext>
            </a:extLst>
          </p:cNvPr>
          <p:cNvSpPr/>
          <p:nvPr/>
        </p:nvSpPr>
        <p:spPr>
          <a:xfrm>
            <a:off x="3581400" y="1277939"/>
            <a:ext cx="5029200" cy="498316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Potential Impact of The AfCFTA on Trade</a:t>
            </a:r>
            <a:endParaRPr lang="en-US" sz="3800" b="0" dirty="0"/>
          </a:p>
        </p:txBody>
      </p:sp>
    </p:spTree>
    <p:extLst>
      <p:ext uri="{BB962C8B-B14F-4D97-AF65-F5344CB8AC3E}">
        <p14:creationId xmlns:p14="http://schemas.microsoft.com/office/powerpoint/2010/main" val="71609876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B115-B5C6-4F8D-90BA-AE45D6B0AB9F}"/>
              </a:ext>
            </a:extLst>
          </p:cNvPr>
          <p:cNvSpPr>
            <a:spLocks noGrp="1"/>
          </p:cNvSpPr>
          <p:nvPr>
            <p:ph type="title"/>
          </p:nvPr>
        </p:nvSpPr>
        <p:spPr>
          <a:xfrm>
            <a:off x="1077384" y="2747962"/>
            <a:ext cx="10363200" cy="1362075"/>
          </a:xfrm>
        </p:spPr>
        <p:txBody>
          <a:bodyPr>
            <a:normAutofit/>
          </a:bodyPr>
          <a:lstStyle/>
          <a:p>
            <a:pPr algn="ctr"/>
            <a:r>
              <a:rPr lang="en-US" sz="3600" b="0" cap="small" dirty="0"/>
              <a:t>Some room for further regional trade integration</a:t>
            </a:r>
          </a:p>
        </p:txBody>
      </p:sp>
    </p:spTree>
    <p:extLst>
      <p:ext uri="{BB962C8B-B14F-4D97-AF65-F5344CB8AC3E}">
        <p14:creationId xmlns:p14="http://schemas.microsoft.com/office/powerpoint/2010/main" val="35318877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CAEC0-4AF3-4BB4-9308-6426EB5CCEA0}"/>
              </a:ext>
            </a:extLst>
          </p:cNvPr>
          <p:cNvSpPr>
            <a:spLocks noGrp="1"/>
          </p:cNvSpPr>
          <p:nvPr>
            <p:ph type="title"/>
          </p:nvPr>
        </p:nvSpPr>
        <p:spPr>
          <a:xfrm>
            <a:off x="609600" y="193277"/>
            <a:ext cx="10972800" cy="1143000"/>
          </a:xfrm>
        </p:spPr>
        <p:txBody>
          <a:bodyPr>
            <a:normAutofit/>
          </a:bodyPr>
          <a:lstStyle/>
          <a:p>
            <a:r>
              <a:rPr lang="en-US" dirty="0"/>
              <a:t>Structural and Policy-Induced Factors Imply Low Levels of Trade In Africa</a:t>
            </a:r>
          </a:p>
        </p:txBody>
      </p:sp>
      <p:graphicFrame>
        <p:nvGraphicFramePr>
          <p:cNvPr id="6" name="Chart 5">
            <a:extLst>
              <a:ext uri="{FF2B5EF4-FFF2-40B4-BE49-F238E27FC236}">
                <a16:creationId xmlns:a16="http://schemas.microsoft.com/office/drawing/2014/main" id="{ABC7B2EE-380C-4C64-8A08-B2C61DB4B1C3}"/>
              </a:ext>
            </a:extLst>
          </p:cNvPr>
          <p:cNvGraphicFramePr>
            <a:graphicFrameLocks/>
          </p:cNvGraphicFramePr>
          <p:nvPr>
            <p:extLst>
              <p:ext uri="{D42A27DB-BD31-4B8C-83A1-F6EECF244321}">
                <p14:modId xmlns:p14="http://schemas.microsoft.com/office/powerpoint/2010/main" val="3728341810"/>
              </p:ext>
            </p:extLst>
          </p:nvPr>
        </p:nvGraphicFramePr>
        <p:xfrm>
          <a:off x="2977825" y="2103210"/>
          <a:ext cx="5759775" cy="366196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2">
            <a:extLst>
              <a:ext uri="{FF2B5EF4-FFF2-40B4-BE49-F238E27FC236}">
                <a16:creationId xmlns:a16="http://schemas.microsoft.com/office/drawing/2014/main" id="{358B5293-0F4E-4F59-9305-F4E4CA49BCF1}"/>
              </a:ext>
            </a:extLst>
          </p:cNvPr>
          <p:cNvSpPr txBox="1"/>
          <p:nvPr/>
        </p:nvSpPr>
        <p:spPr>
          <a:xfrm>
            <a:off x="2977825" y="1450468"/>
            <a:ext cx="6119801" cy="4709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baseline="0" dirty="0">
                <a:latin typeface="Arial Narrow" panose="020B0606020202030204" pitchFamily="34" charset="0"/>
              </a:rPr>
              <a:t>Role of Country Features in Affecting </a:t>
            </a:r>
            <a:r>
              <a:rPr lang="en-US" sz="1600" b="1" dirty="0">
                <a:latin typeface="Arial Narrow" panose="020B0606020202030204" pitchFamily="34" charset="0"/>
              </a:rPr>
              <a:t>Regions' Trade Flows</a:t>
            </a:r>
          </a:p>
          <a:p>
            <a:r>
              <a:rPr lang="en-US" sz="1600" b="0" i="1" dirty="0">
                <a:latin typeface="Arial Narrow" panose="020B0606020202030204" pitchFamily="34" charset="0"/>
              </a:rPr>
              <a:t>(Median and interquartile range of country fixed effects from the gravity model)</a:t>
            </a:r>
            <a:endParaRPr lang="en-US" sz="1600" b="1" dirty="0">
              <a:latin typeface="Arial Narrow" panose="020B0606020202030204" pitchFamily="34" charset="0"/>
            </a:endParaRPr>
          </a:p>
          <a:p>
            <a:endParaRPr lang="en-US" sz="1600" b="1" dirty="0">
              <a:latin typeface="Arial Narrow" panose="020B0606020202030204" pitchFamily="34" charset="0"/>
            </a:endParaRPr>
          </a:p>
          <a:p>
            <a:endParaRPr lang="en-US" sz="1600" b="1" dirty="0">
              <a:latin typeface="Arial Narrow" panose="020B0606020202030204" pitchFamily="34" charset="0"/>
            </a:endParaRPr>
          </a:p>
        </p:txBody>
      </p:sp>
      <p:sp>
        <p:nvSpPr>
          <p:cNvPr id="8" name="TextBox 33">
            <a:extLst>
              <a:ext uri="{FF2B5EF4-FFF2-40B4-BE49-F238E27FC236}">
                <a16:creationId xmlns:a16="http://schemas.microsoft.com/office/drawing/2014/main" id="{2A926B70-9ADD-4522-8BEF-4F61029AA323}"/>
              </a:ext>
            </a:extLst>
          </p:cNvPr>
          <p:cNvSpPr txBox="1"/>
          <p:nvPr/>
        </p:nvSpPr>
        <p:spPr>
          <a:xfrm>
            <a:off x="3190407" y="5677892"/>
            <a:ext cx="2608227" cy="444127"/>
          </a:xfrm>
          <a:prstGeom prst="rect">
            <a:avLst/>
          </a:prstGeom>
          <a:solidFill>
            <a:sysClr val="window" lastClr="FFFFFF"/>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Source: IMF staff estimates.</a:t>
            </a:r>
          </a:p>
        </p:txBody>
      </p:sp>
    </p:spTree>
    <p:extLst>
      <p:ext uri="{BB962C8B-B14F-4D97-AF65-F5344CB8AC3E}">
        <p14:creationId xmlns:p14="http://schemas.microsoft.com/office/powerpoint/2010/main" val="312013601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B115-B5C6-4F8D-90BA-AE45D6B0AB9F}"/>
              </a:ext>
            </a:extLst>
          </p:cNvPr>
          <p:cNvSpPr>
            <a:spLocks noGrp="1"/>
          </p:cNvSpPr>
          <p:nvPr>
            <p:ph type="title"/>
          </p:nvPr>
        </p:nvSpPr>
        <p:spPr>
          <a:xfrm>
            <a:off x="1077384" y="2747962"/>
            <a:ext cx="10363200" cy="1362075"/>
          </a:xfrm>
        </p:spPr>
        <p:txBody>
          <a:bodyPr>
            <a:normAutofit/>
          </a:bodyPr>
          <a:lstStyle/>
          <a:p>
            <a:pPr algn="ctr"/>
            <a:r>
              <a:rPr lang="en-US" sz="3600" b="0" cap="small" dirty="0"/>
              <a:t>Addressing non-tariff bottlenecks key to deepen regional trade integration</a:t>
            </a:r>
          </a:p>
        </p:txBody>
      </p:sp>
    </p:spTree>
    <p:extLst>
      <p:ext uri="{BB962C8B-B14F-4D97-AF65-F5344CB8AC3E}">
        <p14:creationId xmlns:p14="http://schemas.microsoft.com/office/powerpoint/2010/main" val="242004126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129CA-20E7-4F78-AC46-7A921D0CC0CB}"/>
              </a:ext>
            </a:extLst>
          </p:cNvPr>
          <p:cNvSpPr>
            <a:spLocks noGrp="1"/>
          </p:cNvSpPr>
          <p:nvPr>
            <p:ph type="title"/>
          </p:nvPr>
        </p:nvSpPr>
        <p:spPr/>
        <p:txBody>
          <a:bodyPr>
            <a:normAutofit fontScale="90000"/>
          </a:bodyPr>
          <a:lstStyle/>
          <a:p>
            <a:pPr algn="ctr"/>
            <a:r>
              <a:rPr lang="en-US" dirty="0"/>
              <a:t>Tariff Reductions Increase Regional Trade, but Non-Tariff Bottlenecks Matter Even More</a:t>
            </a:r>
          </a:p>
        </p:txBody>
      </p:sp>
      <p:pic>
        <p:nvPicPr>
          <p:cNvPr id="3" name="Picture 2">
            <a:extLst>
              <a:ext uri="{FF2B5EF4-FFF2-40B4-BE49-F238E27FC236}">
                <a16:creationId xmlns:a16="http://schemas.microsoft.com/office/drawing/2014/main" id="{C1ACABB6-458A-48CA-9ED4-3E6B5B9EFBE3}"/>
              </a:ext>
            </a:extLst>
          </p:cNvPr>
          <p:cNvPicPr>
            <a:picLocks noChangeAspect="1"/>
          </p:cNvPicPr>
          <p:nvPr/>
        </p:nvPicPr>
        <p:blipFill>
          <a:blip r:embed="rId3"/>
          <a:stretch>
            <a:fillRect/>
          </a:stretch>
        </p:blipFill>
        <p:spPr>
          <a:xfrm>
            <a:off x="904581" y="2283202"/>
            <a:ext cx="4458542" cy="3344109"/>
          </a:xfrm>
          <a:prstGeom prst="rect">
            <a:avLst/>
          </a:prstGeom>
        </p:spPr>
      </p:pic>
      <p:sp>
        <p:nvSpPr>
          <p:cNvPr id="10" name="TextBox 2">
            <a:extLst>
              <a:ext uri="{FF2B5EF4-FFF2-40B4-BE49-F238E27FC236}">
                <a16:creationId xmlns:a16="http://schemas.microsoft.com/office/drawing/2014/main" id="{D4E87654-EA0E-400C-B4EC-6FC3BF456787}"/>
              </a:ext>
            </a:extLst>
          </p:cNvPr>
          <p:cNvSpPr txBox="1"/>
          <p:nvPr/>
        </p:nvSpPr>
        <p:spPr>
          <a:xfrm>
            <a:off x="1083754" y="1490908"/>
            <a:ext cx="3198314" cy="361451"/>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b="1" dirty="0">
                <a:solidFill>
                  <a:schemeClr val="dk1"/>
                </a:solidFill>
                <a:latin typeface="Arial Narrow" panose="020B0606020202030204" pitchFamily="34" charset="0"/>
                <a:ea typeface="+mn-ea"/>
                <a:cs typeface="+mn-cs"/>
              </a:rPr>
              <a:t>Elasticity of Intraregional Trade</a:t>
            </a:r>
          </a:p>
          <a:p>
            <a:pPr marL="0" marR="0" lvl="0" indent="0" defTabSz="914400" rtl="0" eaLnBrk="1" fontAlgn="auto" latinLnBrk="0" hangingPunct="1">
              <a:lnSpc>
                <a:spcPct val="100000"/>
              </a:lnSpc>
              <a:spcBef>
                <a:spcPts val="0"/>
              </a:spcBef>
              <a:spcAft>
                <a:spcPts val="0"/>
              </a:spcAft>
              <a:buClrTx/>
              <a:buSzTx/>
              <a:buFontTx/>
              <a:buNone/>
              <a:tabLst/>
              <a:defRPr/>
            </a:pPr>
            <a:r>
              <a:rPr lang="en-US" sz="1600" b="0" i="1" dirty="0">
                <a:solidFill>
                  <a:schemeClr val="dk1"/>
                </a:solidFill>
                <a:latin typeface="Arial Narrow" panose="020B0606020202030204" pitchFamily="34" charset="0"/>
                <a:ea typeface="+mn-ea"/>
                <a:cs typeface="+mn-cs"/>
              </a:rPr>
              <a:t> (Tariff equivalent)</a:t>
            </a:r>
            <a:endParaRPr lang="en-US" sz="1600" b="0" i="1" dirty="0">
              <a:latin typeface="Arial Narrow" panose="020B0606020202030204" pitchFamily="34" charset="0"/>
            </a:endParaRPr>
          </a:p>
        </p:txBody>
      </p:sp>
      <p:sp>
        <p:nvSpPr>
          <p:cNvPr id="11" name="TextBox 33">
            <a:extLst>
              <a:ext uri="{FF2B5EF4-FFF2-40B4-BE49-F238E27FC236}">
                <a16:creationId xmlns:a16="http://schemas.microsoft.com/office/drawing/2014/main" id="{01834134-6C71-48B4-B515-0CCC26DD8688}"/>
              </a:ext>
            </a:extLst>
          </p:cNvPr>
          <p:cNvSpPr txBox="1"/>
          <p:nvPr/>
        </p:nvSpPr>
        <p:spPr>
          <a:xfrm>
            <a:off x="904581" y="5627311"/>
            <a:ext cx="4726785" cy="303627"/>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Sources: UNCTAD Trade Analysis Information System; and IMF staff estimates.</a:t>
            </a:r>
          </a:p>
        </p:txBody>
      </p:sp>
      <p:pic>
        <p:nvPicPr>
          <p:cNvPr id="7" name="Picture 6">
            <a:extLst>
              <a:ext uri="{FF2B5EF4-FFF2-40B4-BE49-F238E27FC236}">
                <a16:creationId xmlns:a16="http://schemas.microsoft.com/office/drawing/2014/main" id="{09412D07-551C-47A5-BD7E-2402561E607F}"/>
              </a:ext>
            </a:extLst>
          </p:cNvPr>
          <p:cNvPicPr>
            <a:picLocks noChangeAspect="1"/>
          </p:cNvPicPr>
          <p:nvPr/>
        </p:nvPicPr>
        <p:blipFill>
          <a:blip r:embed="rId4"/>
          <a:stretch>
            <a:fillRect/>
          </a:stretch>
        </p:blipFill>
        <p:spPr>
          <a:xfrm>
            <a:off x="6379829" y="1905317"/>
            <a:ext cx="4557521" cy="3813120"/>
          </a:xfrm>
          <a:prstGeom prst="rect">
            <a:avLst/>
          </a:prstGeom>
        </p:spPr>
      </p:pic>
    </p:spTree>
    <p:extLst>
      <p:ext uri="{BB962C8B-B14F-4D97-AF65-F5344CB8AC3E}">
        <p14:creationId xmlns:p14="http://schemas.microsoft.com/office/powerpoint/2010/main" val="70931907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5C312-D9FB-4D9E-870F-77D6485176D6}"/>
              </a:ext>
            </a:extLst>
          </p:cNvPr>
          <p:cNvSpPr>
            <a:spLocks noGrp="1"/>
          </p:cNvSpPr>
          <p:nvPr>
            <p:ph type="title"/>
          </p:nvPr>
        </p:nvSpPr>
        <p:spPr>
          <a:xfrm>
            <a:off x="406400" y="249238"/>
            <a:ext cx="10972800" cy="1143000"/>
          </a:xfrm>
        </p:spPr>
        <p:txBody>
          <a:bodyPr>
            <a:noAutofit/>
          </a:bodyPr>
          <a:lstStyle/>
          <a:p>
            <a:pPr algn="ctr"/>
            <a:r>
              <a:rPr lang="en-US" sz="3700" dirty="0"/>
              <a:t>Poor Infrastructure and Logistics Affect the Impact of Tariff Reductions on Trade</a:t>
            </a:r>
          </a:p>
        </p:txBody>
      </p:sp>
      <p:sp>
        <p:nvSpPr>
          <p:cNvPr id="7" name="TextBox 44">
            <a:extLst>
              <a:ext uri="{FF2B5EF4-FFF2-40B4-BE49-F238E27FC236}">
                <a16:creationId xmlns:a16="http://schemas.microsoft.com/office/drawing/2014/main" id="{3F29A817-8740-480E-A3CC-345CDF7A0DF8}"/>
              </a:ext>
            </a:extLst>
          </p:cNvPr>
          <p:cNvSpPr txBox="1"/>
          <p:nvPr/>
        </p:nvSpPr>
        <p:spPr>
          <a:xfrm>
            <a:off x="872183" y="1845642"/>
            <a:ext cx="5188603" cy="462930"/>
          </a:xfrm>
          <a:prstGeom prst="rect">
            <a:avLst/>
          </a:prstGeom>
          <a:solidFill>
            <a:sysClr val="window" lastClr="FFFFFF"/>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baseline="0" dirty="0">
                <a:latin typeface="Arial Narrow" panose="020B0606020202030204" pitchFamily="34" charset="0"/>
              </a:rPr>
              <a:t>Infrastructure and Trade Logistics Gaps in Africa</a:t>
            </a:r>
            <a:endParaRPr lang="en-US" sz="1600" b="1" dirty="0">
              <a:latin typeface="Arial Narrow" panose="020B0606020202030204" pitchFamily="34" charset="0"/>
            </a:endParaRPr>
          </a:p>
        </p:txBody>
      </p:sp>
      <p:pic>
        <p:nvPicPr>
          <p:cNvPr id="3" name="Picture 2">
            <a:extLst>
              <a:ext uri="{FF2B5EF4-FFF2-40B4-BE49-F238E27FC236}">
                <a16:creationId xmlns:a16="http://schemas.microsoft.com/office/drawing/2014/main" id="{961ABFE1-3F1B-4DF9-9C22-9D0DE4777ADC}"/>
              </a:ext>
            </a:extLst>
          </p:cNvPr>
          <p:cNvPicPr>
            <a:picLocks noChangeAspect="1"/>
          </p:cNvPicPr>
          <p:nvPr/>
        </p:nvPicPr>
        <p:blipFill>
          <a:blip r:embed="rId3"/>
          <a:stretch>
            <a:fillRect/>
          </a:stretch>
        </p:blipFill>
        <p:spPr>
          <a:xfrm>
            <a:off x="734165" y="2454230"/>
            <a:ext cx="10653242" cy="3745848"/>
          </a:xfrm>
          <a:prstGeom prst="rect">
            <a:avLst/>
          </a:prstGeom>
        </p:spPr>
      </p:pic>
    </p:spTree>
    <p:extLst>
      <p:ext uri="{BB962C8B-B14F-4D97-AF65-F5344CB8AC3E}">
        <p14:creationId xmlns:p14="http://schemas.microsoft.com/office/powerpoint/2010/main" val="214494761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FD13-716B-471C-9D89-0A43458A16D9}"/>
              </a:ext>
            </a:extLst>
          </p:cNvPr>
          <p:cNvSpPr>
            <a:spLocks noGrp="1"/>
          </p:cNvSpPr>
          <p:nvPr>
            <p:ph type="title"/>
          </p:nvPr>
        </p:nvSpPr>
        <p:spPr/>
        <p:txBody>
          <a:bodyPr>
            <a:noAutofit/>
          </a:bodyPr>
          <a:lstStyle/>
          <a:p>
            <a:pPr algn="ctr"/>
            <a:r>
              <a:rPr lang="en-US" dirty="0"/>
              <a:t>Larger Welfare Payoffs From Reducing Non-Tariff Bottlenecks</a:t>
            </a:r>
          </a:p>
        </p:txBody>
      </p:sp>
      <p:sp>
        <p:nvSpPr>
          <p:cNvPr id="5" name="Content Placeholder 2">
            <a:extLst>
              <a:ext uri="{FF2B5EF4-FFF2-40B4-BE49-F238E27FC236}">
                <a16:creationId xmlns:a16="http://schemas.microsoft.com/office/drawing/2014/main" id="{F1D2C2A0-A8C7-4194-8C2B-27EFA5225BC7}"/>
              </a:ext>
            </a:extLst>
          </p:cNvPr>
          <p:cNvSpPr>
            <a:spLocks noGrp="1"/>
          </p:cNvSpPr>
          <p:nvPr>
            <p:ph idx="1"/>
          </p:nvPr>
        </p:nvSpPr>
        <p:spPr>
          <a:xfrm>
            <a:off x="6467706" y="1600202"/>
            <a:ext cx="5532227" cy="4525962"/>
          </a:xfrm>
        </p:spPr>
        <p:txBody>
          <a:bodyPr>
            <a:normAutofit fontScale="85000" lnSpcReduction="20000"/>
          </a:bodyPr>
          <a:lstStyle/>
          <a:p>
            <a:pPr marL="0" indent="0">
              <a:lnSpc>
                <a:spcPct val="120000"/>
              </a:lnSpc>
              <a:buNone/>
            </a:pPr>
            <a:r>
              <a:rPr lang="en-US" b="1" dirty="0"/>
              <a:t>Main results from CGE models</a:t>
            </a:r>
          </a:p>
          <a:p>
            <a:pPr>
              <a:lnSpc>
                <a:spcPct val="120000"/>
              </a:lnSpc>
            </a:pPr>
            <a:r>
              <a:rPr lang="en-US" sz="3100" dirty="0"/>
              <a:t>With tariff reductions, intra-African trade increases, but limited welfare and growth effects</a:t>
            </a:r>
          </a:p>
          <a:p>
            <a:pPr>
              <a:lnSpc>
                <a:spcPct val="120000"/>
              </a:lnSpc>
            </a:pPr>
            <a:r>
              <a:rPr lang="en-US" sz="3100" dirty="0"/>
              <a:t>Reducing NTBs/trade costs improves welfare effects substantially</a:t>
            </a:r>
          </a:p>
          <a:p>
            <a:pPr>
              <a:lnSpc>
                <a:spcPct val="120000"/>
              </a:lnSpc>
            </a:pPr>
            <a:r>
              <a:rPr lang="en-US" sz="3100" dirty="0"/>
              <a:t>Results vary greatly across countries. Very few countries worse off in absolute levels. </a:t>
            </a:r>
          </a:p>
        </p:txBody>
      </p:sp>
      <p:pic>
        <p:nvPicPr>
          <p:cNvPr id="6" name="Picture 5">
            <a:extLst>
              <a:ext uri="{FF2B5EF4-FFF2-40B4-BE49-F238E27FC236}">
                <a16:creationId xmlns:a16="http://schemas.microsoft.com/office/drawing/2014/main" id="{7521E1CC-D471-4C9D-804D-2FFF14AED953}"/>
              </a:ext>
            </a:extLst>
          </p:cNvPr>
          <p:cNvPicPr>
            <a:picLocks noChangeAspect="1"/>
          </p:cNvPicPr>
          <p:nvPr/>
        </p:nvPicPr>
        <p:blipFill>
          <a:blip r:embed="rId3"/>
          <a:stretch>
            <a:fillRect/>
          </a:stretch>
        </p:blipFill>
        <p:spPr>
          <a:xfrm>
            <a:off x="474157" y="1856233"/>
            <a:ext cx="5845841" cy="3837431"/>
          </a:xfrm>
          <a:prstGeom prst="rect">
            <a:avLst/>
          </a:prstGeom>
          <a:ln>
            <a:solidFill>
              <a:schemeClr val="tx1"/>
            </a:solidFill>
          </a:ln>
        </p:spPr>
      </p:pic>
    </p:spTree>
    <p:extLst>
      <p:ext uri="{BB962C8B-B14F-4D97-AF65-F5344CB8AC3E}">
        <p14:creationId xmlns:p14="http://schemas.microsoft.com/office/powerpoint/2010/main" val="361082604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4DD86BA7-7AE6-4300-BFAA-7728EAFC3739}"/>
              </a:ext>
            </a:extLst>
          </p:cNvPr>
          <p:cNvSpPr/>
          <p:nvPr/>
        </p:nvSpPr>
        <p:spPr>
          <a:xfrm>
            <a:off x="3581400" y="1277939"/>
            <a:ext cx="5029200" cy="498316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The AfCFTA Can Affect Countries Unevenly</a:t>
            </a:r>
            <a:endParaRPr lang="en-US" sz="3800" b="0" dirty="0"/>
          </a:p>
        </p:txBody>
      </p:sp>
    </p:spTree>
    <p:extLst>
      <p:ext uri="{BB962C8B-B14F-4D97-AF65-F5344CB8AC3E}">
        <p14:creationId xmlns:p14="http://schemas.microsoft.com/office/powerpoint/2010/main" val="282473789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B115-B5C6-4F8D-90BA-AE45D6B0AB9F}"/>
              </a:ext>
            </a:extLst>
          </p:cNvPr>
          <p:cNvSpPr>
            <a:spLocks noGrp="1"/>
          </p:cNvSpPr>
          <p:nvPr>
            <p:ph type="title"/>
          </p:nvPr>
        </p:nvSpPr>
        <p:spPr>
          <a:xfrm>
            <a:off x="1077384" y="2747962"/>
            <a:ext cx="10363200" cy="1362075"/>
          </a:xfrm>
        </p:spPr>
        <p:txBody>
          <a:bodyPr>
            <a:normAutofit fontScale="90000"/>
          </a:bodyPr>
          <a:lstStyle/>
          <a:p>
            <a:pPr algn="ctr"/>
            <a:r>
              <a:rPr lang="en-US" sz="3600" b="0" cap="small" dirty="0"/>
              <a:t>Structural reforms can help strengthening the impact of the A</a:t>
            </a:r>
            <a:r>
              <a:rPr lang="en-US" sz="3600" b="0" cap="none" dirty="0"/>
              <a:t>f</a:t>
            </a:r>
            <a:r>
              <a:rPr lang="en-US" sz="3600" b="0" cap="small" dirty="0"/>
              <a:t>CFTA on trade</a:t>
            </a:r>
          </a:p>
        </p:txBody>
      </p:sp>
    </p:spTree>
    <p:extLst>
      <p:ext uri="{BB962C8B-B14F-4D97-AF65-F5344CB8AC3E}">
        <p14:creationId xmlns:p14="http://schemas.microsoft.com/office/powerpoint/2010/main" val="32896171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D416-1D2B-4A1E-96E2-D23DCFD30004}"/>
              </a:ext>
            </a:extLst>
          </p:cNvPr>
          <p:cNvSpPr>
            <a:spLocks noGrp="1"/>
          </p:cNvSpPr>
          <p:nvPr>
            <p:ph type="title"/>
          </p:nvPr>
        </p:nvSpPr>
        <p:spPr>
          <a:xfrm>
            <a:off x="379004" y="35566"/>
            <a:ext cx="11463225" cy="1451923"/>
          </a:xfrm>
        </p:spPr>
        <p:txBody>
          <a:bodyPr>
            <a:noAutofit/>
          </a:bodyPr>
          <a:lstStyle/>
          <a:p>
            <a:pPr algn="ctr"/>
            <a:r>
              <a:rPr lang="en-US" sz="3200" dirty="0"/>
              <a:t>Combining Trade and Structural Policies Increases Payoffs for Less Diversified Economies</a:t>
            </a:r>
          </a:p>
        </p:txBody>
      </p:sp>
      <p:sp>
        <p:nvSpPr>
          <p:cNvPr id="8" name="Content Placeholder 4">
            <a:extLst>
              <a:ext uri="{FF2B5EF4-FFF2-40B4-BE49-F238E27FC236}">
                <a16:creationId xmlns:a16="http://schemas.microsoft.com/office/drawing/2014/main" id="{151B35E1-292F-46DA-8E5A-26F03FC42067}"/>
              </a:ext>
            </a:extLst>
          </p:cNvPr>
          <p:cNvSpPr txBox="1">
            <a:spLocks/>
          </p:cNvSpPr>
          <p:nvPr/>
        </p:nvSpPr>
        <p:spPr>
          <a:xfrm>
            <a:off x="892581"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TextBox 2">
            <a:extLst>
              <a:ext uri="{FF2B5EF4-FFF2-40B4-BE49-F238E27FC236}">
                <a16:creationId xmlns:a16="http://schemas.microsoft.com/office/drawing/2014/main" id="{27B104ED-8BF8-4454-A2A4-BFD8A604CC6E}"/>
              </a:ext>
            </a:extLst>
          </p:cNvPr>
          <p:cNvSpPr txBox="1"/>
          <p:nvPr/>
        </p:nvSpPr>
        <p:spPr>
          <a:xfrm>
            <a:off x="1409075" y="1487489"/>
            <a:ext cx="8439463" cy="66624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b="1" dirty="0">
                <a:latin typeface="Arial Narrow" panose="020B0606020202030204" pitchFamily="34" charset="0"/>
              </a:rPr>
              <a:t>Additional GDP Impact of Trade Expansion</a:t>
            </a:r>
            <a:r>
              <a:rPr lang="en-US" sz="1600" b="1" baseline="0" dirty="0">
                <a:latin typeface="Arial Narrow" panose="020B0606020202030204" pitchFamily="34" charset="0"/>
              </a:rPr>
              <a:t> under Structural Reform Scenarios, Agricultural Exporter </a:t>
            </a:r>
            <a:br>
              <a:rPr lang="en-US" sz="1600" b="1" baseline="0" dirty="0">
                <a:latin typeface="Arial Narrow" panose="020B0606020202030204" pitchFamily="34" charset="0"/>
              </a:rPr>
            </a:br>
            <a:r>
              <a:rPr lang="en-US" sz="1600" b="0" i="1" baseline="0" dirty="0">
                <a:latin typeface="Arial Narrow" panose="020B0606020202030204" pitchFamily="34" charset="0"/>
              </a:rPr>
              <a:t>(Percent)</a:t>
            </a:r>
            <a:endParaRPr lang="en-US" sz="1600" b="1" dirty="0">
              <a:latin typeface="Arial Narrow" panose="020B0606020202030204" pitchFamily="34" charset="0"/>
            </a:endParaRPr>
          </a:p>
          <a:p>
            <a:pPr algn="ctr"/>
            <a:endParaRPr lang="en-US" sz="1600" b="1" dirty="0">
              <a:latin typeface="Arial Narrow" panose="020B0606020202030204" pitchFamily="34" charset="0"/>
            </a:endParaRPr>
          </a:p>
        </p:txBody>
      </p:sp>
      <p:graphicFrame>
        <p:nvGraphicFramePr>
          <p:cNvPr id="7" name="Chart 6">
            <a:extLst>
              <a:ext uri="{FF2B5EF4-FFF2-40B4-BE49-F238E27FC236}">
                <a16:creationId xmlns:a16="http://schemas.microsoft.com/office/drawing/2014/main" id="{A71F0F17-EA3B-4BE4-9EF8-1E1C40825D8B}"/>
              </a:ext>
            </a:extLst>
          </p:cNvPr>
          <p:cNvGraphicFramePr>
            <a:graphicFrameLocks/>
          </p:cNvGraphicFramePr>
          <p:nvPr>
            <p:extLst>
              <p:ext uri="{D42A27DB-BD31-4B8C-83A1-F6EECF244321}">
                <p14:modId xmlns:p14="http://schemas.microsoft.com/office/powerpoint/2010/main" val="3378869625"/>
              </p:ext>
            </p:extLst>
          </p:nvPr>
        </p:nvGraphicFramePr>
        <p:xfrm>
          <a:off x="1409075" y="2290344"/>
          <a:ext cx="8814217" cy="317034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33">
            <a:extLst>
              <a:ext uri="{FF2B5EF4-FFF2-40B4-BE49-F238E27FC236}">
                <a16:creationId xmlns:a16="http://schemas.microsoft.com/office/drawing/2014/main" id="{D55DC365-3E85-444D-8C10-4CD229F5C4AB}"/>
              </a:ext>
            </a:extLst>
          </p:cNvPr>
          <p:cNvSpPr txBox="1"/>
          <p:nvPr/>
        </p:nvSpPr>
        <p:spPr>
          <a:xfrm>
            <a:off x="2675645" y="5262686"/>
            <a:ext cx="3728957" cy="197998"/>
          </a:xfrm>
          <a:prstGeom prst="rect">
            <a:avLst/>
          </a:prstGeom>
          <a:solidFill>
            <a:sysClr val="window" lastClr="FFFFFF"/>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Source: IMF staff estimates.</a:t>
            </a:r>
          </a:p>
        </p:txBody>
      </p:sp>
      <p:sp>
        <p:nvSpPr>
          <p:cNvPr id="11" name="TextBox 33">
            <a:extLst>
              <a:ext uri="{FF2B5EF4-FFF2-40B4-BE49-F238E27FC236}">
                <a16:creationId xmlns:a16="http://schemas.microsoft.com/office/drawing/2014/main" id="{8418F66D-0C40-41E6-A174-F16B77C10515}"/>
              </a:ext>
            </a:extLst>
          </p:cNvPr>
          <p:cNvSpPr txBox="1"/>
          <p:nvPr/>
        </p:nvSpPr>
        <p:spPr>
          <a:xfrm>
            <a:off x="2675645" y="5501875"/>
            <a:ext cx="5342082" cy="539197"/>
          </a:xfrm>
          <a:prstGeom prst="rect">
            <a:avLst/>
          </a:prstGeom>
          <a:solidFill>
            <a:sysClr val="window" lastClr="FFFFFF"/>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Note: Trade expansion is defined as the increase in openness (exports plus imports to GDP). "Limited reform scenario" implies a 3 percent additional long-term effect on GDP levels, while "comprehensive reform scenario" implies a 7 percent additional increase in GDP.</a:t>
            </a:r>
          </a:p>
        </p:txBody>
      </p:sp>
    </p:spTree>
    <p:extLst>
      <p:ext uri="{BB962C8B-B14F-4D97-AF65-F5344CB8AC3E}">
        <p14:creationId xmlns:p14="http://schemas.microsoft.com/office/powerpoint/2010/main" val="32992411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67E6-9672-4A98-A15F-FD818A71039B}"/>
              </a:ext>
            </a:extLst>
          </p:cNvPr>
          <p:cNvSpPr>
            <a:spLocks noGrp="1"/>
          </p:cNvSpPr>
          <p:nvPr>
            <p:ph type="ctrTitle"/>
          </p:nvPr>
        </p:nvSpPr>
        <p:spPr/>
        <p:txBody>
          <a:bodyPr>
            <a:noAutofit/>
          </a:bodyPr>
          <a:lstStyle/>
          <a:p>
            <a:pPr>
              <a:lnSpc>
                <a:spcPct val="150000"/>
              </a:lnSpc>
            </a:pPr>
            <a:r>
              <a:rPr lang="en-GB" sz="3600" b="1" dirty="0">
                <a:latin typeface="Sylfaen" panose="010A0502050306030303" pitchFamily="18" charset="0"/>
              </a:rPr>
              <a:t>Is the African Continental Free Trade Area a Game Changer for the Continent?</a:t>
            </a:r>
            <a:br>
              <a:rPr lang="en-GB" sz="3600" b="1" dirty="0">
                <a:latin typeface="Sylfaen" panose="010A0502050306030303" pitchFamily="18" charset="0"/>
              </a:rPr>
            </a:br>
            <a:br>
              <a:rPr lang="en-GB" sz="2800" b="1" dirty="0">
                <a:latin typeface="Sylfaen" panose="010A0502050306030303" pitchFamily="18" charset="0"/>
              </a:rPr>
            </a:br>
            <a:endParaRPr lang="en-US" sz="2800" b="1" dirty="0">
              <a:latin typeface="Sylfaen" panose="010A0502050306030303" pitchFamily="18" charset="0"/>
            </a:endParaRPr>
          </a:p>
        </p:txBody>
      </p:sp>
      <p:sp>
        <p:nvSpPr>
          <p:cNvPr id="3" name="Subtitle 2">
            <a:extLst>
              <a:ext uri="{FF2B5EF4-FFF2-40B4-BE49-F238E27FC236}">
                <a16:creationId xmlns:a16="http://schemas.microsoft.com/office/drawing/2014/main" id="{BAD86CA3-5506-4DDC-A769-91721F62DC7A}"/>
              </a:ext>
            </a:extLst>
          </p:cNvPr>
          <p:cNvSpPr>
            <a:spLocks noGrp="1"/>
          </p:cNvSpPr>
          <p:nvPr>
            <p:ph type="subTitle" idx="1"/>
          </p:nvPr>
        </p:nvSpPr>
        <p:spPr>
          <a:xfrm>
            <a:off x="795647" y="3886200"/>
            <a:ext cx="10481953" cy="1752600"/>
          </a:xfrm>
        </p:spPr>
        <p:txBody>
          <a:bodyPr>
            <a:normAutofit/>
          </a:bodyPr>
          <a:lstStyle/>
          <a:p>
            <a:r>
              <a:rPr lang="en-US" sz="3200" dirty="0"/>
              <a:t>Chapter 3 of the International Monetary Fund April 2019 Sub-Saharan Africa Regional Economic Outlook </a:t>
            </a:r>
          </a:p>
        </p:txBody>
      </p:sp>
    </p:spTree>
    <p:extLst>
      <p:ext uri="{BB962C8B-B14F-4D97-AF65-F5344CB8AC3E}">
        <p14:creationId xmlns:p14="http://schemas.microsoft.com/office/powerpoint/2010/main" val="199763157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B115-B5C6-4F8D-90BA-AE45D6B0AB9F}"/>
              </a:ext>
            </a:extLst>
          </p:cNvPr>
          <p:cNvSpPr>
            <a:spLocks noGrp="1"/>
          </p:cNvSpPr>
          <p:nvPr>
            <p:ph type="title"/>
          </p:nvPr>
        </p:nvSpPr>
        <p:spPr>
          <a:xfrm>
            <a:off x="1077384" y="2747962"/>
            <a:ext cx="10363200" cy="1362075"/>
          </a:xfrm>
        </p:spPr>
        <p:txBody>
          <a:bodyPr>
            <a:normAutofit/>
          </a:bodyPr>
          <a:lstStyle/>
          <a:p>
            <a:pPr algn="ctr"/>
            <a:r>
              <a:rPr lang="en-US" sz="3600" b="0" cap="small" dirty="0"/>
              <a:t>limited effects on income distribution in Africa</a:t>
            </a:r>
          </a:p>
        </p:txBody>
      </p:sp>
    </p:spTree>
    <p:extLst>
      <p:ext uri="{BB962C8B-B14F-4D97-AF65-F5344CB8AC3E}">
        <p14:creationId xmlns:p14="http://schemas.microsoft.com/office/powerpoint/2010/main" val="168908683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1E947-8F1E-48F5-A3BD-6CD13ADA1A68}"/>
              </a:ext>
            </a:extLst>
          </p:cNvPr>
          <p:cNvSpPr>
            <a:spLocks noGrp="1"/>
          </p:cNvSpPr>
          <p:nvPr>
            <p:ph type="title"/>
          </p:nvPr>
        </p:nvSpPr>
        <p:spPr/>
        <p:txBody>
          <a:bodyPr>
            <a:normAutofit/>
          </a:bodyPr>
          <a:lstStyle/>
          <a:p>
            <a:pPr algn="ctr"/>
            <a:r>
              <a:rPr lang="en-US" dirty="0"/>
              <a:t>Trade Integration Unlikely to Increase Inequality in the Medium Term</a:t>
            </a:r>
          </a:p>
        </p:txBody>
      </p:sp>
      <p:sp>
        <p:nvSpPr>
          <p:cNvPr id="3" name="Content Placeholder 2">
            <a:extLst>
              <a:ext uri="{FF2B5EF4-FFF2-40B4-BE49-F238E27FC236}">
                <a16:creationId xmlns:a16="http://schemas.microsoft.com/office/drawing/2014/main" id="{3D85C755-A3DB-4D5D-8CB7-23F5A265C470}"/>
              </a:ext>
            </a:extLst>
          </p:cNvPr>
          <p:cNvSpPr>
            <a:spLocks noGrp="1"/>
          </p:cNvSpPr>
          <p:nvPr>
            <p:ph idx="1"/>
          </p:nvPr>
        </p:nvSpPr>
        <p:spPr>
          <a:xfrm>
            <a:off x="609600" y="1600201"/>
            <a:ext cx="4419600" cy="4525963"/>
          </a:xfrm>
        </p:spPr>
        <p:txBody>
          <a:bodyPr>
            <a:normAutofit fontScale="77500" lnSpcReduction="20000"/>
          </a:bodyPr>
          <a:lstStyle/>
          <a:p>
            <a:r>
              <a:rPr lang="en-US" sz="2800" dirty="0"/>
              <a:t>Higher income inequality in the short term</a:t>
            </a:r>
          </a:p>
          <a:p>
            <a:r>
              <a:rPr lang="en-US" sz="2800" dirty="0"/>
              <a:t>But, the inequality-increasing effect fades away over the medium term</a:t>
            </a:r>
          </a:p>
          <a:p>
            <a:r>
              <a:rPr lang="en-US" sz="2800" dirty="0"/>
              <a:t>Informality increases inequality but appears to reduce the effects of trade liberalization on inequality</a:t>
            </a:r>
          </a:p>
          <a:p>
            <a:r>
              <a:rPr lang="en-US" sz="2800" dirty="0"/>
              <a:t>Impact on African economies not substantially different from other countries.</a:t>
            </a:r>
          </a:p>
          <a:p>
            <a:endParaRPr lang="en-US" sz="2800" dirty="0"/>
          </a:p>
          <a:p>
            <a:endParaRPr lang="en-US" sz="2800" dirty="0"/>
          </a:p>
          <a:p>
            <a:pPr marL="0" indent="0">
              <a:buNone/>
            </a:pPr>
            <a:endParaRPr lang="en-US" dirty="0"/>
          </a:p>
          <a:p>
            <a:endParaRPr lang="en-US" dirty="0"/>
          </a:p>
          <a:p>
            <a:endParaRPr lang="en-US" dirty="0"/>
          </a:p>
        </p:txBody>
      </p:sp>
      <p:sp>
        <p:nvSpPr>
          <p:cNvPr id="11" name="Rectangle 10">
            <a:extLst>
              <a:ext uri="{FF2B5EF4-FFF2-40B4-BE49-F238E27FC236}">
                <a16:creationId xmlns:a16="http://schemas.microsoft.com/office/drawing/2014/main" id="{4240DED1-7BBC-43FD-A88D-FDDBEB602003}"/>
              </a:ext>
            </a:extLst>
          </p:cNvPr>
          <p:cNvSpPr/>
          <p:nvPr/>
        </p:nvSpPr>
        <p:spPr>
          <a:xfrm>
            <a:off x="5772174" y="1884996"/>
            <a:ext cx="5593916" cy="1544001"/>
          </a:xfrm>
          <a:prstGeom prst="rect">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282D236-2A1C-4181-B48F-0E2D60D34BCD}"/>
              </a:ext>
            </a:extLst>
          </p:cNvPr>
          <p:cNvSpPr/>
          <p:nvPr/>
        </p:nvSpPr>
        <p:spPr>
          <a:xfrm>
            <a:off x="5772174" y="3420941"/>
            <a:ext cx="5593916" cy="1044733"/>
          </a:xfrm>
          <a:prstGeom prst="rect">
            <a:avLst/>
          </a:prstGeom>
          <a:no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Brace 5">
            <a:extLst>
              <a:ext uri="{FF2B5EF4-FFF2-40B4-BE49-F238E27FC236}">
                <a16:creationId xmlns:a16="http://schemas.microsoft.com/office/drawing/2014/main" id="{08FA3719-7582-4783-9976-55EBA66F2BD4}"/>
              </a:ext>
            </a:extLst>
          </p:cNvPr>
          <p:cNvSpPr/>
          <p:nvPr/>
        </p:nvSpPr>
        <p:spPr>
          <a:xfrm>
            <a:off x="4741012" y="1753644"/>
            <a:ext cx="437043" cy="1294141"/>
          </a:xfrm>
          <a:prstGeom prst="rightBrace">
            <a:avLst>
              <a:gd name="adj1" fmla="val 0"/>
              <a:gd name="adj2" fmla="val 50000"/>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A7B5D1DE-EF5B-4ABF-9419-25A28D84C6FB}"/>
              </a:ext>
            </a:extLst>
          </p:cNvPr>
          <p:cNvCxnSpPr>
            <a:cxnSpLocks/>
            <a:stCxn id="6" idx="1"/>
          </p:cNvCxnSpPr>
          <p:nvPr/>
        </p:nvCxnSpPr>
        <p:spPr>
          <a:xfrm>
            <a:off x="5178055" y="2400715"/>
            <a:ext cx="552341" cy="15597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Right Brace 12">
            <a:extLst>
              <a:ext uri="{FF2B5EF4-FFF2-40B4-BE49-F238E27FC236}">
                <a16:creationId xmlns:a16="http://schemas.microsoft.com/office/drawing/2014/main" id="{3F258254-804F-4F1C-BB65-91BFA06A571E}"/>
              </a:ext>
            </a:extLst>
          </p:cNvPr>
          <p:cNvSpPr/>
          <p:nvPr/>
        </p:nvSpPr>
        <p:spPr>
          <a:xfrm>
            <a:off x="4741013" y="3230348"/>
            <a:ext cx="446568" cy="1533039"/>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51A1CFE9-D4BB-42CD-BC8B-C1887A367183}"/>
              </a:ext>
            </a:extLst>
          </p:cNvPr>
          <p:cNvCxnSpPr>
            <a:cxnSpLocks/>
            <a:stCxn id="13" idx="1"/>
            <a:endCxn id="9" idx="1"/>
          </p:cNvCxnSpPr>
          <p:nvPr/>
        </p:nvCxnSpPr>
        <p:spPr>
          <a:xfrm flipV="1">
            <a:off x="5187581" y="3943308"/>
            <a:ext cx="584593" cy="5356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6" name="Right Brace 25">
            <a:extLst>
              <a:ext uri="{FF2B5EF4-FFF2-40B4-BE49-F238E27FC236}">
                <a16:creationId xmlns:a16="http://schemas.microsoft.com/office/drawing/2014/main" id="{A2FE7BF9-14A0-4FDF-8733-EFAF26C40359}"/>
              </a:ext>
            </a:extLst>
          </p:cNvPr>
          <p:cNvSpPr/>
          <p:nvPr/>
        </p:nvSpPr>
        <p:spPr>
          <a:xfrm>
            <a:off x="4798163" y="4945950"/>
            <a:ext cx="427084" cy="636581"/>
          </a:xfrm>
          <a:prstGeom prst="rightBrac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ED54AB6-C8D1-44D9-8F5A-5E02767B29A2}"/>
              </a:ext>
            </a:extLst>
          </p:cNvPr>
          <p:cNvSpPr/>
          <p:nvPr/>
        </p:nvSpPr>
        <p:spPr>
          <a:xfrm>
            <a:off x="5772174" y="4465674"/>
            <a:ext cx="5593916" cy="755255"/>
          </a:xfrm>
          <a:prstGeom prst="rect">
            <a:avLst/>
          </a:prstGeom>
          <a:noFill/>
          <a:ln w="349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a:extLst>
              <a:ext uri="{FF2B5EF4-FFF2-40B4-BE49-F238E27FC236}">
                <a16:creationId xmlns:a16="http://schemas.microsoft.com/office/drawing/2014/main" id="{0ADB189A-58D1-4386-BA34-99E2631A5D42}"/>
              </a:ext>
            </a:extLst>
          </p:cNvPr>
          <p:cNvCxnSpPr>
            <a:cxnSpLocks/>
            <a:stCxn id="26" idx="1"/>
            <a:endCxn id="27" idx="1"/>
          </p:cNvCxnSpPr>
          <p:nvPr/>
        </p:nvCxnSpPr>
        <p:spPr>
          <a:xfrm flipV="1">
            <a:off x="5225247" y="4843302"/>
            <a:ext cx="546927" cy="420939"/>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5197A41-56D7-41BD-A543-D6AD3FA3821B}"/>
              </a:ext>
            </a:extLst>
          </p:cNvPr>
          <p:cNvPicPr>
            <a:picLocks noChangeAspect="1"/>
          </p:cNvPicPr>
          <p:nvPr/>
        </p:nvPicPr>
        <p:blipFill>
          <a:blip r:embed="rId3"/>
          <a:stretch>
            <a:fillRect/>
          </a:stretch>
        </p:blipFill>
        <p:spPr>
          <a:xfrm>
            <a:off x="5730396" y="1482036"/>
            <a:ext cx="5716695" cy="4762292"/>
          </a:xfrm>
          <a:prstGeom prst="rect">
            <a:avLst/>
          </a:prstGeom>
        </p:spPr>
      </p:pic>
    </p:spTree>
    <p:extLst>
      <p:ext uri="{BB962C8B-B14F-4D97-AF65-F5344CB8AC3E}">
        <p14:creationId xmlns:p14="http://schemas.microsoft.com/office/powerpoint/2010/main" val="102355483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B115-B5C6-4F8D-90BA-AE45D6B0AB9F}"/>
              </a:ext>
            </a:extLst>
          </p:cNvPr>
          <p:cNvSpPr>
            <a:spLocks noGrp="1"/>
          </p:cNvSpPr>
          <p:nvPr>
            <p:ph type="title"/>
          </p:nvPr>
        </p:nvSpPr>
        <p:spPr>
          <a:xfrm>
            <a:off x="1077384" y="2747962"/>
            <a:ext cx="10363200" cy="1362075"/>
          </a:xfrm>
        </p:spPr>
        <p:txBody>
          <a:bodyPr>
            <a:normAutofit/>
          </a:bodyPr>
          <a:lstStyle/>
          <a:p>
            <a:pPr algn="ctr"/>
            <a:r>
              <a:rPr lang="en-US" sz="3600" b="0" cap="small" dirty="0"/>
              <a:t>Small reductions in fiscal revenue with exceptions in some countries</a:t>
            </a:r>
          </a:p>
        </p:txBody>
      </p:sp>
    </p:spTree>
    <p:extLst>
      <p:ext uri="{BB962C8B-B14F-4D97-AF65-F5344CB8AC3E}">
        <p14:creationId xmlns:p14="http://schemas.microsoft.com/office/powerpoint/2010/main" val="428101403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46E9-52C2-4E50-B5EF-CB3FBE451CC9}"/>
              </a:ext>
            </a:extLst>
          </p:cNvPr>
          <p:cNvSpPr>
            <a:spLocks noGrp="1"/>
          </p:cNvSpPr>
          <p:nvPr>
            <p:ph type="title"/>
          </p:nvPr>
        </p:nvSpPr>
        <p:spPr/>
        <p:txBody>
          <a:bodyPr vert="horz" lIns="91440" tIns="45720" rIns="91440" bIns="45720" rtlCol="0" anchor="ctr">
            <a:normAutofit/>
          </a:bodyPr>
          <a:lstStyle/>
          <a:p>
            <a:pPr algn="ctr"/>
            <a:r>
              <a:rPr lang="en-US" dirty="0"/>
              <a:t>Limited Revenue Losses, with Few Exceptions</a:t>
            </a:r>
          </a:p>
        </p:txBody>
      </p:sp>
      <p:pic>
        <p:nvPicPr>
          <p:cNvPr id="3" name="Picture 2">
            <a:extLst>
              <a:ext uri="{FF2B5EF4-FFF2-40B4-BE49-F238E27FC236}">
                <a16:creationId xmlns:a16="http://schemas.microsoft.com/office/drawing/2014/main" id="{13119AAF-3CEC-4ED9-8D11-C974928C61AE}"/>
              </a:ext>
            </a:extLst>
          </p:cNvPr>
          <p:cNvPicPr>
            <a:picLocks noChangeAspect="1"/>
          </p:cNvPicPr>
          <p:nvPr/>
        </p:nvPicPr>
        <p:blipFill>
          <a:blip r:embed="rId3"/>
          <a:stretch>
            <a:fillRect/>
          </a:stretch>
        </p:blipFill>
        <p:spPr>
          <a:xfrm>
            <a:off x="1468015" y="1639232"/>
            <a:ext cx="9255969" cy="3822116"/>
          </a:xfrm>
          <a:prstGeom prst="rect">
            <a:avLst/>
          </a:prstGeom>
        </p:spPr>
      </p:pic>
    </p:spTree>
    <p:extLst>
      <p:ext uri="{BB962C8B-B14F-4D97-AF65-F5344CB8AC3E}">
        <p14:creationId xmlns:p14="http://schemas.microsoft.com/office/powerpoint/2010/main" val="211104358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0DBDF-7836-43B8-A122-24CB1309C6AA}"/>
              </a:ext>
            </a:extLst>
          </p:cNvPr>
          <p:cNvSpPr>
            <a:spLocks noGrp="1"/>
          </p:cNvSpPr>
          <p:nvPr>
            <p:ph type="ctrTitle"/>
          </p:nvPr>
        </p:nvSpPr>
        <p:spPr/>
        <p:txBody>
          <a:bodyPr>
            <a:normAutofit/>
          </a:bodyPr>
          <a:lstStyle/>
          <a:p>
            <a:r>
              <a:rPr lang="en-US" dirty="0"/>
              <a:t>TRADE TENSIONS AND MONETARY POLICY RESPONSE</a:t>
            </a:r>
          </a:p>
        </p:txBody>
      </p:sp>
      <p:sp>
        <p:nvSpPr>
          <p:cNvPr id="3" name="Subtitle 2">
            <a:extLst>
              <a:ext uri="{FF2B5EF4-FFF2-40B4-BE49-F238E27FC236}">
                <a16:creationId xmlns:a16="http://schemas.microsoft.com/office/drawing/2014/main" id="{65370E2F-BE3F-4407-82B2-9F5086531EAE}"/>
              </a:ext>
            </a:extLst>
          </p:cNvPr>
          <p:cNvSpPr>
            <a:spLocks noGrp="1"/>
          </p:cNvSpPr>
          <p:nvPr>
            <p:ph type="subTitle" idx="1"/>
          </p:nvPr>
        </p:nvSpPr>
        <p:spPr/>
        <p:txBody>
          <a:bodyPr vert="horz" lIns="0" tIns="137160" rIns="0" bIns="0" rtlCol="0">
            <a:normAutofit/>
          </a:bodyPr>
          <a:lstStyle/>
          <a:p>
            <a:r>
              <a:rPr lang="en-US" sz="2800" dirty="0">
                <a:solidFill>
                  <a:schemeClr val="tx1"/>
                </a:solidFill>
              </a:rPr>
              <a:t>How can monetary policy mitigate the adverse impacts of rising protectionism?</a:t>
            </a:r>
          </a:p>
        </p:txBody>
      </p:sp>
    </p:spTree>
    <p:extLst>
      <p:ext uri="{BB962C8B-B14F-4D97-AF65-F5344CB8AC3E}">
        <p14:creationId xmlns:p14="http://schemas.microsoft.com/office/powerpoint/2010/main" val="341991226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16F1D-6C2B-4EFA-B1CA-27E4314534C1}"/>
              </a:ext>
            </a:extLst>
          </p:cNvPr>
          <p:cNvSpPr>
            <a:spLocks noGrp="1"/>
          </p:cNvSpPr>
          <p:nvPr>
            <p:ph type="title"/>
          </p:nvPr>
        </p:nvSpPr>
        <p:spPr/>
        <p:txBody>
          <a:bodyPr>
            <a:normAutofit/>
          </a:bodyPr>
          <a:lstStyle/>
          <a:p>
            <a:r>
              <a:rPr lang="en-US" dirty="0"/>
              <a:t> Views from a Renowned Policymaker</a:t>
            </a:r>
          </a:p>
        </p:txBody>
      </p:sp>
      <p:sp>
        <p:nvSpPr>
          <p:cNvPr id="3" name="Content Placeholder 2">
            <a:extLst>
              <a:ext uri="{FF2B5EF4-FFF2-40B4-BE49-F238E27FC236}">
                <a16:creationId xmlns:a16="http://schemas.microsoft.com/office/drawing/2014/main" id="{F1817934-C56D-40A6-9923-2567D9189EAC}"/>
              </a:ext>
            </a:extLst>
          </p:cNvPr>
          <p:cNvSpPr>
            <a:spLocks noGrp="1"/>
          </p:cNvSpPr>
          <p:nvPr>
            <p:ph idx="1"/>
          </p:nvPr>
        </p:nvSpPr>
        <p:spPr>
          <a:xfrm>
            <a:off x="838200" y="1446663"/>
            <a:ext cx="10515600" cy="4444471"/>
          </a:xfrm>
        </p:spPr>
        <p:txBody>
          <a:bodyPr>
            <a:noAutofit/>
          </a:bodyPr>
          <a:lstStyle/>
          <a:p>
            <a:pPr marL="0" indent="0">
              <a:lnSpc>
                <a:spcPct val="130000"/>
              </a:lnSpc>
              <a:buNone/>
            </a:pPr>
            <a:r>
              <a:rPr lang="en-US" sz="2600" dirty="0"/>
              <a:t>“For monetary policy, the implications of </a:t>
            </a:r>
            <a:r>
              <a:rPr lang="en-US" sz="2600" dirty="0">
                <a:solidFill>
                  <a:srgbClr val="FF0000"/>
                </a:solidFill>
              </a:rPr>
              <a:t>protectionist measures </a:t>
            </a:r>
            <a:r>
              <a:rPr lang="en-US" sz="2600" dirty="0"/>
              <a:t>depend on the balance of their effects on </a:t>
            </a:r>
            <a:r>
              <a:rPr lang="en-US" sz="2600" dirty="0">
                <a:solidFill>
                  <a:srgbClr val="7030A0"/>
                </a:solidFill>
              </a:rPr>
              <a:t>demand</a:t>
            </a:r>
            <a:r>
              <a:rPr lang="en-US" sz="2600" dirty="0"/>
              <a:t>, </a:t>
            </a:r>
            <a:r>
              <a:rPr lang="en-US" sz="2600" dirty="0">
                <a:solidFill>
                  <a:srgbClr val="FF0000"/>
                </a:solidFill>
              </a:rPr>
              <a:t>supply</a:t>
            </a:r>
            <a:r>
              <a:rPr lang="en-US" sz="2600" dirty="0"/>
              <a:t>, the </a:t>
            </a:r>
            <a:r>
              <a:rPr lang="en-US" sz="2600" dirty="0">
                <a:solidFill>
                  <a:schemeClr val="accent1">
                    <a:lumMod val="75000"/>
                  </a:schemeClr>
                </a:solidFill>
              </a:rPr>
              <a:t>exchange rate </a:t>
            </a:r>
            <a:r>
              <a:rPr lang="en-US" sz="2600" dirty="0"/>
              <a:t>and </a:t>
            </a:r>
            <a:r>
              <a:rPr lang="en-US" sz="2600" dirty="0">
                <a:solidFill>
                  <a:srgbClr val="00B050"/>
                </a:solidFill>
              </a:rPr>
              <a:t>import prices</a:t>
            </a:r>
            <a:r>
              <a:rPr lang="en-US" sz="2600" dirty="0"/>
              <a:t>. Those, in turn, will depend on factors such as the extent to which measures are expected to be a </a:t>
            </a:r>
            <a:r>
              <a:rPr lang="en-US" sz="2600" dirty="0">
                <a:solidFill>
                  <a:schemeClr val="bg2">
                    <a:lumMod val="50000"/>
                  </a:schemeClr>
                </a:solidFill>
              </a:rPr>
              <a:t>temporary skirmish </a:t>
            </a:r>
            <a:r>
              <a:rPr lang="en-US" sz="2600" dirty="0"/>
              <a:t>or the </a:t>
            </a:r>
            <a:r>
              <a:rPr lang="en-US" sz="2600" dirty="0">
                <a:solidFill>
                  <a:schemeClr val="accent4"/>
                </a:solidFill>
              </a:rPr>
              <a:t>new normal</a:t>
            </a:r>
            <a:r>
              <a:rPr lang="en-US" sz="2600" dirty="0"/>
              <a:t>, how </a:t>
            </a:r>
            <a:r>
              <a:rPr lang="en-US" sz="2600" dirty="0">
                <a:solidFill>
                  <a:srgbClr val="7030A0"/>
                </a:solidFill>
              </a:rPr>
              <a:t>quickly tariffs are passed through to prices</a:t>
            </a:r>
            <a:r>
              <a:rPr lang="en-US" sz="2600" dirty="0"/>
              <a:t>, whether they hit </a:t>
            </a:r>
            <a:r>
              <a:rPr lang="en-US" sz="2600" dirty="0">
                <a:solidFill>
                  <a:srgbClr val="7030A0"/>
                </a:solidFill>
              </a:rPr>
              <a:t>productivity</a:t>
            </a:r>
            <a:r>
              <a:rPr lang="en-US" sz="2600" dirty="0"/>
              <a:t>, and whether there are any non-linear effects – for example arising from disruptions to supply chains or wholesale obsolescence of plant and equipment”.</a:t>
            </a:r>
          </a:p>
          <a:p>
            <a:pPr marL="0" indent="0">
              <a:lnSpc>
                <a:spcPct val="110000"/>
              </a:lnSpc>
              <a:buNone/>
            </a:pPr>
            <a:endParaRPr lang="en-US" sz="2600" b="1" dirty="0"/>
          </a:p>
          <a:p>
            <a:pPr marL="0" indent="0">
              <a:buNone/>
            </a:pPr>
            <a:endParaRPr lang="en-US" sz="2600" b="1" dirty="0"/>
          </a:p>
          <a:p>
            <a:pPr marL="0" indent="0">
              <a:buNone/>
            </a:pPr>
            <a:r>
              <a:rPr lang="en-US" sz="2600" b="1" dirty="0"/>
              <a:t>Mark Carney</a:t>
            </a:r>
            <a:r>
              <a:rPr lang="en-US" sz="2600" dirty="0"/>
              <a:t>, Governor of the Bank of England in “From Protectionism to Prosperity”, Speech given at Northern Powerhouse Business Summit July 5</a:t>
            </a:r>
            <a:r>
              <a:rPr lang="en-US" sz="2600" baseline="30000" dirty="0"/>
              <a:t>th</a:t>
            </a:r>
            <a:r>
              <a:rPr lang="en-US" sz="2600" dirty="0"/>
              <a:t> 2018.</a:t>
            </a:r>
            <a:r>
              <a:rPr lang="en-US" sz="2600" b="1" dirty="0"/>
              <a:t> </a:t>
            </a:r>
            <a:endParaRPr lang="en-US" sz="2600" dirty="0"/>
          </a:p>
        </p:txBody>
      </p:sp>
      <p:graphicFrame>
        <p:nvGraphicFramePr>
          <p:cNvPr id="4" name="Table 3">
            <a:extLst>
              <a:ext uri="{FF2B5EF4-FFF2-40B4-BE49-F238E27FC236}">
                <a16:creationId xmlns:a16="http://schemas.microsoft.com/office/drawing/2014/main" id="{D97FA4A2-17EF-446C-A357-8F31E5ED2469}"/>
              </a:ext>
            </a:extLst>
          </p:cNvPr>
          <p:cNvGraphicFramePr>
            <a:graphicFrameLocks noGrp="1"/>
          </p:cNvGraphicFramePr>
          <p:nvPr>
            <p:extLst>
              <p:ext uri="{D42A27DB-BD31-4B8C-83A1-F6EECF244321}">
                <p14:modId xmlns:p14="http://schemas.microsoft.com/office/powerpoint/2010/main" val="4203151032"/>
              </p:ext>
            </p:extLst>
          </p:nvPr>
        </p:nvGraphicFramePr>
        <p:xfrm>
          <a:off x="1027658" y="5891134"/>
          <a:ext cx="9720289" cy="914400"/>
        </p:xfrm>
        <a:graphic>
          <a:graphicData uri="http://schemas.openxmlformats.org/drawingml/2006/table">
            <a:tbl>
              <a:tblPr firstRow="1" bandRow="1">
                <a:tableStyleId>{5C22544A-7EE6-4342-B048-85BDC9FD1C3A}</a:tableStyleId>
              </a:tblPr>
              <a:tblGrid>
                <a:gridCol w="9720289">
                  <a:extLst>
                    <a:ext uri="{9D8B030D-6E8A-4147-A177-3AD203B41FA5}">
                      <a16:colId xmlns:a16="http://schemas.microsoft.com/office/drawing/2014/main" val="3055667127"/>
                    </a:ext>
                  </a:extLst>
                </a:gridCol>
              </a:tblGrid>
              <a:tr h="674558">
                <a:tc>
                  <a:txBody>
                    <a:bodyPr/>
                    <a:lstStyle/>
                    <a:p>
                      <a:r>
                        <a:rPr lang="en-US" dirty="0"/>
                        <a:t>Mark Carney, Governor of the </a:t>
                      </a:r>
                      <a:r>
                        <a:rPr lang="en-US" sz="1800" b="1" kern="1200" dirty="0">
                          <a:solidFill>
                            <a:schemeClr val="lt1"/>
                          </a:solidFill>
                          <a:effectLst/>
                          <a:latin typeface="+mn-lt"/>
                          <a:ea typeface="+mn-ea"/>
                          <a:cs typeface="+mn-cs"/>
                        </a:rPr>
                        <a:t>of the Bank of England, Northern Powerhouse Business Summit — Great Exhibition of the North 5 July 2018</a:t>
                      </a:r>
                    </a:p>
                    <a:p>
                      <a:endParaRPr lang="en-US" dirty="0"/>
                    </a:p>
                  </a:txBody>
                  <a:tcPr/>
                </a:tc>
                <a:extLst>
                  <a:ext uri="{0D108BD9-81ED-4DB2-BD59-A6C34878D82A}">
                    <a16:rowId xmlns:a16="http://schemas.microsoft.com/office/drawing/2014/main" val="1360775600"/>
                  </a:ext>
                </a:extLst>
              </a:tr>
            </a:tbl>
          </a:graphicData>
        </a:graphic>
      </p:graphicFrame>
    </p:spTree>
    <p:extLst>
      <p:ext uri="{BB962C8B-B14F-4D97-AF65-F5344CB8AC3E}">
        <p14:creationId xmlns:p14="http://schemas.microsoft.com/office/powerpoint/2010/main" val="387270736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AE958-B23E-4A8F-9E70-61A09D8670BE}"/>
              </a:ext>
            </a:extLst>
          </p:cNvPr>
          <p:cNvSpPr>
            <a:spLocks noGrp="1"/>
          </p:cNvSpPr>
          <p:nvPr>
            <p:ph type="title"/>
          </p:nvPr>
        </p:nvSpPr>
        <p:spPr>
          <a:xfrm>
            <a:off x="838200" y="63144"/>
            <a:ext cx="10515600" cy="1042325"/>
          </a:xfrm>
        </p:spPr>
        <p:txBody>
          <a:bodyPr vert="horz" lIns="0" tIns="0" rIns="0" bIns="0" rtlCol="0" anchor="ctr">
            <a:normAutofit/>
          </a:bodyPr>
          <a:lstStyle/>
          <a:p>
            <a:pPr algn="ctr"/>
            <a:r>
              <a:rPr lang="en-US" dirty="0"/>
              <a:t>Policy Uncertainty and Trade Tensions</a:t>
            </a:r>
          </a:p>
        </p:txBody>
      </p:sp>
      <p:pic>
        <p:nvPicPr>
          <p:cNvPr id="7" name="Content Placeholder 6">
            <a:extLst>
              <a:ext uri="{FF2B5EF4-FFF2-40B4-BE49-F238E27FC236}">
                <a16:creationId xmlns:a16="http://schemas.microsoft.com/office/drawing/2014/main" id="{8433C488-D2B0-4F81-AA3A-D76B9405741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996287"/>
            <a:ext cx="10735101" cy="5496588"/>
          </a:xfrm>
          <a:prstGeom prst="rect">
            <a:avLst/>
          </a:prstGeom>
          <a:noFill/>
          <a:ln>
            <a:noFill/>
          </a:ln>
        </p:spPr>
      </p:pic>
    </p:spTree>
    <p:extLst>
      <p:ext uri="{BB962C8B-B14F-4D97-AF65-F5344CB8AC3E}">
        <p14:creationId xmlns:p14="http://schemas.microsoft.com/office/powerpoint/2010/main" val="394374481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AE958-B23E-4A8F-9E70-61A09D8670BE}"/>
              </a:ext>
            </a:extLst>
          </p:cNvPr>
          <p:cNvSpPr>
            <a:spLocks noGrp="1"/>
          </p:cNvSpPr>
          <p:nvPr>
            <p:ph type="title"/>
          </p:nvPr>
        </p:nvSpPr>
        <p:spPr/>
        <p:txBody>
          <a:bodyPr vert="horz" lIns="0" tIns="0" rIns="0" bIns="0" rtlCol="0" anchor="ctr">
            <a:normAutofit/>
          </a:bodyPr>
          <a:lstStyle/>
          <a:p>
            <a:pPr algn="ctr"/>
            <a:r>
              <a:rPr lang="en-US" dirty="0"/>
              <a:t>Policy Uncertainty and Trade Tensions</a:t>
            </a:r>
          </a:p>
        </p:txBody>
      </p:sp>
      <p:sp>
        <p:nvSpPr>
          <p:cNvPr id="4" name="Content Placeholder 3">
            <a:extLst>
              <a:ext uri="{FF2B5EF4-FFF2-40B4-BE49-F238E27FC236}">
                <a16:creationId xmlns:a16="http://schemas.microsoft.com/office/drawing/2014/main" id="{E1BF58BD-707C-44FF-B00D-8B0907826D5E}"/>
              </a:ext>
            </a:extLst>
          </p:cNvPr>
          <p:cNvSpPr>
            <a:spLocks noGrp="1"/>
          </p:cNvSpPr>
          <p:nvPr>
            <p:ph idx="1"/>
          </p:nvPr>
        </p:nvSpPr>
        <p:spPr/>
        <p:txBody>
          <a:bodyPr>
            <a:normAutofit fontScale="92500" lnSpcReduction="10000"/>
          </a:bodyPr>
          <a:lstStyle/>
          <a:p>
            <a:pPr marL="0" indent="0">
              <a:buNone/>
            </a:pPr>
            <a:r>
              <a:rPr lang="en-US" sz="3500" dirty="0"/>
              <a:t>To calibrate this effect WEO uses the </a:t>
            </a:r>
            <a:r>
              <a:rPr lang="en-US" sz="3500" dirty="0">
                <a:solidFill>
                  <a:srgbClr val="00B0F0"/>
                </a:solidFill>
              </a:rPr>
              <a:t>Baker-Bloom-Davis </a:t>
            </a:r>
            <a:r>
              <a:rPr lang="en-US" sz="3500" dirty="0"/>
              <a:t>overall </a:t>
            </a:r>
            <a:r>
              <a:rPr lang="en-US" sz="3500" dirty="0">
                <a:solidFill>
                  <a:srgbClr val="FF0000"/>
                </a:solidFill>
              </a:rPr>
              <a:t>Economic Policy Uncertainty measure </a:t>
            </a:r>
            <a:r>
              <a:rPr lang="en-US" sz="3500" dirty="0"/>
              <a:t>and its estimated impact on investment in the United States</a:t>
            </a:r>
          </a:p>
          <a:p>
            <a:pPr marL="0" indent="0">
              <a:buNone/>
            </a:pPr>
            <a:r>
              <a:rPr lang="en-US" sz="2800" dirty="0"/>
              <a:t> </a:t>
            </a:r>
          </a:p>
          <a:p>
            <a:pPr lvl="1"/>
            <a:r>
              <a:rPr lang="en-US" sz="2800" dirty="0"/>
              <a:t>A </a:t>
            </a:r>
            <a:r>
              <a:rPr lang="en-US" sz="2800" dirty="0">
                <a:solidFill>
                  <a:srgbClr val="FF0000"/>
                </a:solidFill>
              </a:rPr>
              <a:t>1 standard deviation </a:t>
            </a:r>
            <a:r>
              <a:rPr lang="en-US" sz="2800" dirty="0"/>
              <a:t>increase (roughly 1/6 of the global financial crisis) leads to 1 percent drop in the level of investment in the US. </a:t>
            </a:r>
          </a:p>
          <a:p>
            <a:pPr lvl="1"/>
            <a:endParaRPr lang="en-US" sz="2800" dirty="0"/>
          </a:p>
          <a:p>
            <a:pPr lvl="1"/>
            <a:r>
              <a:rPr lang="en-US" sz="2800" dirty="0"/>
              <a:t>The impact in other countries is scaled by their trade openness relative to the US—countries more dependent on trade see a larger fall in investment than does the United States.</a:t>
            </a:r>
          </a:p>
          <a:p>
            <a:endParaRPr lang="en-US" sz="2800" dirty="0"/>
          </a:p>
        </p:txBody>
      </p:sp>
    </p:spTree>
    <p:extLst>
      <p:ext uri="{BB962C8B-B14F-4D97-AF65-F5344CB8AC3E}">
        <p14:creationId xmlns:p14="http://schemas.microsoft.com/office/powerpoint/2010/main" val="90192104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2FA5-CD0F-484A-B409-05529B80040B}"/>
              </a:ext>
            </a:extLst>
          </p:cNvPr>
          <p:cNvSpPr>
            <a:spLocks noGrp="1"/>
          </p:cNvSpPr>
          <p:nvPr>
            <p:ph type="title"/>
          </p:nvPr>
        </p:nvSpPr>
        <p:spPr/>
        <p:txBody>
          <a:bodyPr>
            <a:normAutofit/>
          </a:bodyPr>
          <a:lstStyle/>
          <a:p>
            <a:pPr algn="ctr"/>
            <a:r>
              <a:rPr lang="en-US" dirty="0"/>
              <a:t>World Real GDP in Trade Tensions Scenario</a:t>
            </a:r>
            <a:br>
              <a:rPr lang="en-US" dirty="0"/>
            </a:br>
            <a:r>
              <a:rPr lang="en-US" sz="2800" dirty="0"/>
              <a:t>Percent deviation from control</a:t>
            </a:r>
            <a:endParaRPr lang="en-US" dirty="0"/>
          </a:p>
        </p:txBody>
      </p:sp>
      <p:pic>
        <p:nvPicPr>
          <p:cNvPr id="4" name="Content Placeholder 3">
            <a:extLst>
              <a:ext uri="{FF2B5EF4-FFF2-40B4-BE49-F238E27FC236}">
                <a16:creationId xmlns:a16="http://schemas.microsoft.com/office/drawing/2014/main" id="{7D951843-46AE-4728-B3F8-86104EC3237C}"/>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825625"/>
            <a:ext cx="9361037" cy="4351338"/>
          </a:xfrm>
          <a:prstGeom prst="rect">
            <a:avLst/>
          </a:prstGeom>
          <a:noFill/>
          <a:ln>
            <a:noFill/>
          </a:ln>
        </p:spPr>
      </p:pic>
      <p:pic>
        <p:nvPicPr>
          <p:cNvPr id="5" name="Picture 4">
            <a:extLst>
              <a:ext uri="{FF2B5EF4-FFF2-40B4-BE49-F238E27FC236}">
                <a16:creationId xmlns:a16="http://schemas.microsoft.com/office/drawing/2014/main" id="{3A333517-EC73-4611-8D84-A8D5F430F5C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25625"/>
            <a:ext cx="5257800" cy="4351338"/>
          </a:xfrm>
          <a:prstGeom prst="rect">
            <a:avLst/>
          </a:prstGeom>
          <a:noFill/>
          <a:ln>
            <a:noFill/>
          </a:ln>
        </p:spPr>
      </p:pic>
      <p:graphicFrame>
        <p:nvGraphicFramePr>
          <p:cNvPr id="6" name="Table 5">
            <a:extLst>
              <a:ext uri="{FF2B5EF4-FFF2-40B4-BE49-F238E27FC236}">
                <a16:creationId xmlns:a16="http://schemas.microsoft.com/office/drawing/2014/main" id="{70AA4E50-8EE1-4085-BBEB-AE9AA36081FA}"/>
              </a:ext>
            </a:extLst>
          </p:cNvPr>
          <p:cNvGraphicFramePr>
            <a:graphicFrameLocks noGrp="1"/>
          </p:cNvGraphicFramePr>
          <p:nvPr>
            <p:extLst/>
          </p:nvPr>
        </p:nvGraphicFramePr>
        <p:xfrm>
          <a:off x="6001413" y="4568334"/>
          <a:ext cx="5844844" cy="1188720"/>
        </p:xfrm>
        <a:graphic>
          <a:graphicData uri="http://schemas.openxmlformats.org/drawingml/2006/table">
            <a:tbl>
              <a:tblPr firstRow="1" bandRow="1">
                <a:tableStyleId>{5C22544A-7EE6-4342-B048-85BDC9FD1C3A}</a:tableStyleId>
              </a:tblPr>
              <a:tblGrid>
                <a:gridCol w="5844844">
                  <a:extLst>
                    <a:ext uri="{9D8B030D-6E8A-4147-A177-3AD203B41FA5}">
                      <a16:colId xmlns:a16="http://schemas.microsoft.com/office/drawing/2014/main" val="1082012587"/>
                    </a:ext>
                  </a:extLst>
                </a:gridCol>
              </a:tblGrid>
              <a:tr h="1027247">
                <a:tc>
                  <a:txBody>
                    <a:bodyPr/>
                    <a:lstStyle/>
                    <a:p>
                      <a:r>
                        <a:rPr lang="en-US" sz="2400" b="0" dirty="0"/>
                        <a:t>Baseline corresponds to measures that have already been implemented (tariffs on aluminum, steel, etc.</a:t>
                      </a:r>
                      <a:endParaRPr lang="en-US" b="0" dirty="0"/>
                    </a:p>
                  </a:txBody>
                  <a:tcPr/>
                </a:tc>
                <a:extLst>
                  <a:ext uri="{0D108BD9-81ED-4DB2-BD59-A6C34878D82A}">
                    <a16:rowId xmlns:a16="http://schemas.microsoft.com/office/drawing/2014/main" val="3730087259"/>
                  </a:ext>
                </a:extLst>
              </a:tr>
            </a:tbl>
          </a:graphicData>
        </a:graphic>
      </p:graphicFrame>
    </p:spTree>
    <p:extLst>
      <p:ext uri="{BB962C8B-B14F-4D97-AF65-F5344CB8AC3E}">
        <p14:creationId xmlns:p14="http://schemas.microsoft.com/office/powerpoint/2010/main" val="184323277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B40A-67BB-4A8D-A1FB-3418E8A3B754}"/>
              </a:ext>
            </a:extLst>
          </p:cNvPr>
          <p:cNvSpPr>
            <a:spLocks noGrp="1"/>
          </p:cNvSpPr>
          <p:nvPr>
            <p:ph type="title"/>
          </p:nvPr>
        </p:nvSpPr>
        <p:spPr>
          <a:xfrm>
            <a:off x="429768" y="125283"/>
            <a:ext cx="11578102" cy="1388724"/>
          </a:xfrm>
        </p:spPr>
        <p:txBody>
          <a:bodyPr>
            <a:normAutofit/>
          </a:bodyPr>
          <a:lstStyle/>
          <a:p>
            <a:r>
              <a:rPr lang="en-US" sz="3400" dirty="0"/>
              <a:t>Estimates of Potential Impacts of Protectionism</a:t>
            </a:r>
          </a:p>
        </p:txBody>
      </p:sp>
      <p:pic>
        <p:nvPicPr>
          <p:cNvPr id="4" name="Content Placeholder 3">
            <a:extLst>
              <a:ext uri="{FF2B5EF4-FFF2-40B4-BE49-F238E27FC236}">
                <a16:creationId xmlns:a16="http://schemas.microsoft.com/office/drawing/2014/main" id="{6A49CD07-5024-40A4-B566-ED6D74916EF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99130" y="1173707"/>
            <a:ext cx="5454670" cy="4968680"/>
          </a:xfrm>
          <a:prstGeom prst="rect">
            <a:avLst/>
          </a:prstGeom>
          <a:noFill/>
          <a:ln>
            <a:noFill/>
          </a:ln>
        </p:spPr>
      </p:pic>
      <p:pic>
        <p:nvPicPr>
          <p:cNvPr id="11" name="Picture 10">
            <a:extLst>
              <a:ext uri="{FF2B5EF4-FFF2-40B4-BE49-F238E27FC236}">
                <a16:creationId xmlns:a16="http://schemas.microsoft.com/office/drawing/2014/main" id="{46F5F117-01F1-4743-9EB0-706F43BD4FC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4130" y="1514007"/>
            <a:ext cx="5715000" cy="4628380"/>
          </a:xfrm>
          <a:prstGeom prst="rect">
            <a:avLst/>
          </a:prstGeom>
          <a:noFill/>
          <a:ln>
            <a:noFill/>
          </a:ln>
        </p:spPr>
      </p:pic>
      <p:sp>
        <p:nvSpPr>
          <p:cNvPr id="9" name="TextBox 8">
            <a:extLst>
              <a:ext uri="{FF2B5EF4-FFF2-40B4-BE49-F238E27FC236}">
                <a16:creationId xmlns:a16="http://schemas.microsoft.com/office/drawing/2014/main" id="{303046D1-3A74-4939-BF67-C960B0F3C52B}"/>
              </a:ext>
            </a:extLst>
          </p:cNvPr>
          <p:cNvSpPr txBox="1"/>
          <p:nvPr/>
        </p:nvSpPr>
        <p:spPr>
          <a:xfrm>
            <a:off x="704088" y="6071616"/>
            <a:ext cx="10649712" cy="584775"/>
          </a:xfrm>
          <a:prstGeom prst="rect">
            <a:avLst/>
          </a:prstGeom>
          <a:noFill/>
        </p:spPr>
        <p:txBody>
          <a:bodyPr wrap="square" rtlCol="0">
            <a:spAutoFit/>
          </a:bodyPr>
          <a:lstStyle/>
          <a:p>
            <a:r>
              <a:rPr lang="en-US" sz="1600" dirty="0"/>
              <a:t>Source: “From Protectionism to Prosperity” Speech by Mark Carney, Governor of the Bank of England, at the Northern Powerhouse Business Summit – Great Exhibition of the North, 5 July 2018.</a:t>
            </a:r>
            <a:endParaRPr lang="en-US" sz="2400" dirty="0"/>
          </a:p>
        </p:txBody>
      </p:sp>
    </p:spTree>
    <p:extLst>
      <p:ext uri="{BB962C8B-B14F-4D97-AF65-F5344CB8AC3E}">
        <p14:creationId xmlns:p14="http://schemas.microsoft.com/office/powerpoint/2010/main" val="23762522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07CD-3824-45F4-80CD-3EA8965BFDDC}"/>
              </a:ext>
            </a:extLst>
          </p:cNvPr>
          <p:cNvSpPr>
            <a:spLocks noGrp="1"/>
          </p:cNvSpPr>
          <p:nvPr>
            <p:ph type="title"/>
          </p:nvPr>
        </p:nvSpPr>
        <p:spPr/>
        <p:txBody>
          <a:bodyPr/>
          <a:lstStyle/>
          <a:p>
            <a:r>
              <a:rPr lang="en-US" cap="none" dirty="0"/>
              <a:t>What is the AfCFTA?</a:t>
            </a:r>
          </a:p>
        </p:txBody>
      </p:sp>
      <p:sp>
        <p:nvSpPr>
          <p:cNvPr id="3" name="Slide Number Placeholder 2">
            <a:extLst>
              <a:ext uri="{FF2B5EF4-FFF2-40B4-BE49-F238E27FC236}">
                <a16:creationId xmlns:a16="http://schemas.microsoft.com/office/drawing/2014/main" id="{110A0F0C-3883-474C-8720-83973BF8E778}"/>
              </a:ext>
            </a:extLst>
          </p:cNvPr>
          <p:cNvSpPr>
            <a:spLocks noGrp="1"/>
          </p:cNvSpPr>
          <p:nvPr>
            <p:ph type="sldNum" sz="quarter" idx="12"/>
          </p:nvPr>
        </p:nvSpPr>
        <p:spPr/>
        <p:txBody>
          <a:bodyPr/>
          <a:lstStyle/>
          <a:p>
            <a:fld id="{A40DC157-A347-44A8-8271-DD092B67F4A0}" type="slidenum">
              <a:rPr lang="en-US" smtClean="0"/>
              <a:t>3</a:t>
            </a:fld>
            <a:endParaRPr lang="en-US" dirty="0"/>
          </a:p>
        </p:txBody>
      </p:sp>
    </p:spTree>
    <p:extLst>
      <p:ext uri="{BB962C8B-B14F-4D97-AF65-F5344CB8AC3E}">
        <p14:creationId xmlns:p14="http://schemas.microsoft.com/office/powerpoint/2010/main" val="281617612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4DA45-63B2-40E3-9E92-1388A07CAAAC}"/>
              </a:ext>
            </a:extLst>
          </p:cNvPr>
          <p:cNvSpPr>
            <a:spLocks noGrp="1"/>
          </p:cNvSpPr>
          <p:nvPr>
            <p:ph type="title"/>
          </p:nvPr>
        </p:nvSpPr>
        <p:spPr/>
        <p:txBody>
          <a:bodyPr vert="horz" lIns="0" tIns="0" rIns="0" bIns="0" rtlCol="0" anchor="ctr">
            <a:normAutofit fontScale="90000"/>
          </a:bodyPr>
          <a:lstStyle/>
          <a:p>
            <a:pPr algn="ctr"/>
            <a:r>
              <a:rPr lang="en-US" dirty="0"/>
              <a:t>Macro Effects from a 25 Percent Increase in Tariffs Affecting All US–China Trade: Bilateral Trade Flows with Third Countries</a:t>
            </a:r>
          </a:p>
        </p:txBody>
      </p:sp>
      <p:pic>
        <p:nvPicPr>
          <p:cNvPr id="4" name="Content Placeholder 3">
            <a:extLst>
              <a:ext uri="{FF2B5EF4-FFF2-40B4-BE49-F238E27FC236}">
                <a16:creationId xmlns:a16="http://schemas.microsoft.com/office/drawing/2014/main" id="{B3F2D940-0C49-4247-9067-B8470102BE36}"/>
              </a:ext>
            </a:extLst>
          </p:cNvPr>
          <p:cNvPicPr>
            <a:picLocks noGrp="1" noChangeAspect="1"/>
          </p:cNvPicPr>
          <p:nvPr>
            <p:ph idx="1"/>
          </p:nvPr>
        </p:nvPicPr>
        <p:blipFill>
          <a:blip r:embed="rId2"/>
          <a:stretch>
            <a:fillRect/>
          </a:stretch>
        </p:blipFill>
        <p:spPr>
          <a:xfrm>
            <a:off x="838200" y="1801504"/>
            <a:ext cx="10515600" cy="4326341"/>
          </a:xfrm>
          <a:prstGeom prst="rect">
            <a:avLst/>
          </a:prstGeom>
        </p:spPr>
      </p:pic>
    </p:spTree>
    <p:extLst>
      <p:ext uri="{BB962C8B-B14F-4D97-AF65-F5344CB8AC3E}">
        <p14:creationId xmlns:p14="http://schemas.microsoft.com/office/powerpoint/2010/main" val="413993016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41F455-3E0C-4809-835A-71937432FCB6}"/>
              </a:ext>
            </a:extLst>
          </p:cNvPr>
          <p:cNvSpPr>
            <a:spLocks noGrp="1"/>
          </p:cNvSpPr>
          <p:nvPr>
            <p:ph sz="quarter" idx="11"/>
          </p:nvPr>
        </p:nvSpPr>
        <p:spPr/>
        <p:txBody>
          <a:bodyPr/>
          <a:lstStyle/>
          <a:p>
            <a:endParaRPr lang="en-US" dirty="0"/>
          </a:p>
        </p:txBody>
      </p:sp>
      <p:sp>
        <p:nvSpPr>
          <p:cNvPr id="3" name="Oval 2">
            <a:extLst>
              <a:ext uri="{FF2B5EF4-FFF2-40B4-BE49-F238E27FC236}">
                <a16:creationId xmlns:a16="http://schemas.microsoft.com/office/drawing/2014/main" id="{2C568EEB-8F96-4565-AC8E-7B6D1CA0C04C}"/>
              </a:ext>
            </a:extLst>
          </p:cNvPr>
          <p:cNvSpPr/>
          <p:nvPr/>
        </p:nvSpPr>
        <p:spPr>
          <a:xfrm>
            <a:off x="929390" y="1277939"/>
            <a:ext cx="9188971" cy="498316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How should monetary policy react to these expected developments?</a:t>
            </a:r>
            <a:endParaRPr lang="en-US" sz="3800" b="0" dirty="0"/>
          </a:p>
        </p:txBody>
      </p:sp>
    </p:spTree>
    <p:extLst>
      <p:ext uri="{BB962C8B-B14F-4D97-AF65-F5344CB8AC3E}">
        <p14:creationId xmlns:p14="http://schemas.microsoft.com/office/powerpoint/2010/main" val="81272389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BE139-B11E-4CF4-A935-AF6D0B6AC10A}"/>
              </a:ext>
            </a:extLst>
          </p:cNvPr>
          <p:cNvSpPr>
            <a:spLocks noGrp="1"/>
          </p:cNvSpPr>
          <p:nvPr>
            <p:ph type="title"/>
          </p:nvPr>
        </p:nvSpPr>
        <p:spPr/>
        <p:txBody>
          <a:bodyPr vert="horz" lIns="0" tIns="0" rIns="0" bIns="0" rtlCol="0" anchor="ctr">
            <a:normAutofit/>
          </a:bodyPr>
          <a:lstStyle/>
          <a:p>
            <a:pPr algn="ctr"/>
            <a:r>
              <a:rPr lang="en-US" dirty="0"/>
              <a:t>Taylor Rule and Monetary Policy Dilemma under Protectionism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A51F4F-18A9-4DDC-AC11-6ED40A9B8765}"/>
                  </a:ext>
                </a:extLst>
              </p:cNvPr>
              <p:cNvSpPr>
                <a:spLocks noGrp="1"/>
              </p:cNvSpPr>
              <p:nvPr>
                <p:ph idx="1"/>
              </p:nvPr>
            </p:nvSpPr>
            <p:spPr>
              <a:xfrm>
                <a:off x="838200" y="1446663"/>
                <a:ext cx="10515600" cy="4730300"/>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sz="3200" b="1" i="1" smtClean="0">
                              <a:solidFill>
                                <a:schemeClr val="tx1"/>
                              </a:solidFill>
                              <a:latin typeface="Cambria Math" panose="02040503050406030204" pitchFamily="18" charset="0"/>
                            </a:rPr>
                          </m:ctrlPr>
                        </m:sSubPr>
                        <m:e>
                          <m:r>
                            <a:rPr lang="en-US" sz="3200" b="1" i="1">
                              <a:solidFill>
                                <a:schemeClr val="tx1"/>
                              </a:solidFill>
                              <a:latin typeface="Cambria Math" panose="02040503050406030204" pitchFamily="18" charset="0"/>
                            </a:rPr>
                            <m:t>𝒊</m:t>
                          </m:r>
                        </m:e>
                        <m:sub>
                          <m:r>
                            <a:rPr lang="en-US" sz="3200" b="1" i="1">
                              <a:solidFill>
                                <a:schemeClr val="tx1"/>
                              </a:solidFill>
                              <a:latin typeface="Cambria Math" panose="02040503050406030204" pitchFamily="18" charset="0"/>
                            </a:rPr>
                            <m:t>𝒕</m:t>
                          </m:r>
                        </m:sub>
                      </m:sSub>
                      <m:r>
                        <a:rPr lang="en-US" sz="3200" b="1" i="1">
                          <a:solidFill>
                            <a:schemeClr val="tx1"/>
                          </a:solidFill>
                          <a:latin typeface="Cambria Math" panose="02040503050406030204" pitchFamily="18" charset="0"/>
                        </a:rPr>
                        <m:t>=</m:t>
                      </m:r>
                      <m:sSub>
                        <m:sSubPr>
                          <m:ctrlPr>
                            <a:rPr lang="en-US" sz="3200" b="1" i="1">
                              <a:solidFill>
                                <a:schemeClr val="tx1"/>
                              </a:solidFill>
                              <a:latin typeface="Cambria Math" panose="02040503050406030204" pitchFamily="18" charset="0"/>
                            </a:rPr>
                          </m:ctrlPr>
                        </m:sSubPr>
                        <m:e>
                          <m:r>
                            <a:rPr lang="en-US" sz="3200" b="1" i="1">
                              <a:solidFill>
                                <a:schemeClr val="tx1"/>
                              </a:solidFill>
                              <a:latin typeface="Cambria Math" panose="02040503050406030204" pitchFamily="18" charset="0"/>
                            </a:rPr>
                            <m:t>𝝅</m:t>
                          </m:r>
                        </m:e>
                        <m:sub>
                          <m:r>
                            <a:rPr lang="en-US" sz="3200" b="1" i="1">
                              <a:solidFill>
                                <a:schemeClr val="tx1"/>
                              </a:solidFill>
                              <a:latin typeface="Cambria Math" panose="02040503050406030204" pitchFamily="18" charset="0"/>
                            </a:rPr>
                            <m:t>𝒕</m:t>
                          </m:r>
                        </m:sub>
                      </m:sSub>
                      <m:r>
                        <a:rPr lang="en-US" sz="3200" b="1" i="1">
                          <a:solidFill>
                            <a:schemeClr val="tx1"/>
                          </a:solidFill>
                          <a:latin typeface="Cambria Math" panose="02040503050406030204" pitchFamily="18" charset="0"/>
                        </a:rPr>
                        <m:t>+</m:t>
                      </m:r>
                      <m:sSubSup>
                        <m:sSubSupPr>
                          <m:ctrlPr>
                            <a:rPr lang="en-US" sz="3200" b="1" i="1" smtClean="0">
                              <a:solidFill>
                                <a:schemeClr val="tx1"/>
                              </a:solidFill>
                              <a:latin typeface="Cambria Math" panose="02040503050406030204" pitchFamily="18" charset="0"/>
                            </a:rPr>
                          </m:ctrlPr>
                        </m:sSubSupPr>
                        <m:e>
                          <m:r>
                            <a:rPr lang="en-US" sz="3200" b="1" i="1">
                              <a:solidFill>
                                <a:schemeClr val="tx1"/>
                              </a:solidFill>
                              <a:latin typeface="Cambria Math" panose="02040503050406030204" pitchFamily="18" charset="0"/>
                            </a:rPr>
                            <m:t>𝒓</m:t>
                          </m:r>
                        </m:e>
                        <m:sub>
                          <m:r>
                            <a:rPr lang="en-US" sz="3200" b="1" i="1">
                              <a:solidFill>
                                <a:schemeClr val="tx1"/>
                              </a:solidFill>
                              <a:latin typeface="Cambria Math" panose="02040503050406030204" pitchFamily="18" charset="0"/>
                            </a:rPr>
                            <m:t>𝒕</m:t>
                          </m:r>
                        </m:sub>
                        <m:sup>
                          <m:r>
                            <a:rPr lang="en-US" sz="3200" b="1" i="1">
                              <a:solidFill>
                                <a:schemeClr val="tx1"/>
                              </a:solidFill>
                              <a:latin typeface="Cambria Math" panose="02040503050406030204" pitchFamily="18" charset="0"/>
                            </a:rPr>
                            <m:t>∗</m:t>
                          </m:r>
                        </m:sup>
                      </m:sSubSup>
                      <m:r>
                        <a:rPr lang="en-US" sz="3200" b="1" i="1">
                          <a:solidFill>
                            <a:schemeClr val="tx1"/>
                          </a:solidFill>
                          <a:latin typeface="Cambria Math" panose="02040503050406030204" pitchFamily="18" charset="0"/>
                        </a:rPr>
                        <m:t>+</m:t>
                      </m:r>
                      <m:sSub>
                        <m:sSubPr>
                          <m:ctrlPr>
                            <a:rPr lang="en-US" sz="3200" b="1" i="1" smtClean="0">
                              <a:solidFill>
                                <a:schemeClr val="tx1"/>
                              </a:solidFill>
                              <a:latin typeface="Cambria Math" panose="02040503050406030204" pitchFamily="18" charset="0"/>
                            </a:rPr>
                          </m:ctrlPr>
                        </m:sSubPr>
                        <m:e>
                          <m:r>
                            <a:rPr lang="en-US" sz="3200" b="1" i="1">
                              <a:solidFill>
                                <a:schemeClr val="tx1"/>
                              </a:solidFill>
                              <a:latin typeface="Cambria Math" panose="02040503050406030204" pitchFamily="18" charset="0"/>
                            </a:rPr>
                            <m:t>𝒂</m:t>
                          </m:r>
                        </m:e>
                        <m:sub>
                          <m:r>
                            <a:rPr lang="en-US" sz="3200" b="1" i="1">
                              <a:solidFill>
                                <a:schemeClr val="tx1"/>
                              </a:solidFill>
                              <a:latin typeface="Cambria Math" panose="02040503050406030204" pitchFamily="18" charset="0"/>
                            </a:rPr>
                            <m:t>𝝅</m:t>
                          </m:r>
                        </m:sub>
                      </m:sSub>
                      <m:d>
                        <m:dPr>
                          <m:ctrlPr>
                            <a:rPr lang="en-US" sz="3200" b="1" i="1">
                              <a:solidFill>
                                <a:schemeClr val="tx1"/>
                              </a:solidFill>
                              <a:latin typeface="Cambria Math" panose="02040503050406030204" pitchFamily="18" charset="0"/>
                            </a:rPr>
                          </m:ctrlPr>
                        </m:dPr>
                        <m:e>
                          <m:sSub>
                            <m:sSubPr>
                              <m:ctrlPr>
                                <a:rPr lang="en-US" sz="3200" b="1" i="1">
                                  <a:solidFill>
                                    <a:schemeClr val="tx1"/>
                                  </a:solidFill>
                                  <a:latin typeface="Cambria Math" panose="02040503050406030204" pitchFamily="18" charset="0"/>
                                </a:rPr>
                              </m:ctrlPr>
                            </m:sSubPr>
                            <m:e>
                              <m:r>
                                <a:rPr lang="en-US" sz="3200" b="1" i="1">
                                  <a:solidFill>
                                    <a:schemeClr val="tx1"/>
                                  </a:solidFill>
                                  <a:latin typeface="Cambria Math" panose="02040503050406030204" pitchFamily="18" charset="0"/>
                                </a:rPr>
                                <m:t>𝝅</m:t>
                              </m:r>
                            </m:e>
                            <m:sub>
                              <m:r>
                                <a:rPr lang="en-US" sz="3200" b="1" i="1">
                                  <a:solidFill>
                                    <a:schemeClr val="tx1"/>
                                  </a:solidFill>
                                  <a:latin typeface="Cambria Math" panose="02040503050406030204" pitchFamily="18" charset="0"/>
                                </a:rPr>
                                <m:t>𝒕</m:t>
                              </m:r>
                            </m:sub>
                          </m:sSub>
                          <m:r>
                            <a:rPr lang="en-US" sz="3200" b="1" i="1">
                              <a:solidFill>
                                <a:schemeClr val="tx1"/>
                              </a:solidFill>
                              <a:latin typeface="Cambria Math" panose="02040503050406030204" pitchFamily="18" charset="0"/>
                            </a:rPr>
                            <m:t>−</m:t>
                          </m:r>
                          <m:sSubSup>
                            <m:sSubSupPr>
                              <m:ctrlPr>
                                <a:rPr lang="en-US" sz="3200" b="1" i="1" smtClean="0">
                                  <a:solidFill>
                                    <a:schemeClr val="tx1"/>
                                  </a:solidFill>
                                  <a:latin typeface="Cambria Math" panose="02040503050406030204" pitchFamily="18" charset="0"/>
                                </a:rPr>
                              </m:ctrlPr>
                            </m:sSubSupPr>
                            <m:e>
                              <m:r>
                                <a:rPr lang="en-US" sz="3200" b="1" i="1">
                                  <a:solidFill>
                                    <a:schemeClr val="tx1"/>
                                  </a:solidFill>
                                  <a:latin typeface="Cambria Math" panose="02040503050406030204" pitchFamily="18" charset="0"/>
                                </a:rPr>
                                <m:t>𝝅</m:t>
                              </m:r>
                            </m:e>
                            <m:sub>
                              <m:r>
                                <a:rPr lang="en-US" sz="3200" b="1" i="1">
                                  <a:solidFill>
                                    <a:schemeClr val="tx1"/>
                                  </a:solidFill>
                                  <a:latin typeface="Cambria Math" panose="02040503050406030204" pitchFamily="18" charset="0"/>
                                </a:rPr>
                                <m:t>𝒕</m:t>
                              </m:r>
                            </m:sub>
                            <m:sup>
                              <m:r>
                                <a:rPr lang="en-US" sz="3200" b="1" i="1">
                                  <a:solidFill>
                                    <a:schemeClr val="tx1"/>
                                  </a:solidFill>
                                  <a:latin typeface="Cambria Math" panose="02040503050406030204" pitchFamily="18" charset="0"/>
                                </a:rPr>
                                <m:t>∗</m:t>
                              </m:r>
                            </m:sup>
                          </m:sSubSup>
                        </m:e>
                      </m:d>
                      <m:r>
                        <a:rPr lang="en-US" sz="3200" b="1" i="1">
                          <a:solidFill>
                            <a:schemeClr val="tx1"/>
                          </a:solidFill>
                          <a:latin typeface="Cambria Math" panose="02040503050406030204" pitchFamily="18" charset="0"/>
                        </a:rPr>
                        <m:t>+</m:t>
                      </m:r>
                      <m:sSub>
                        <m:sSubPr>
                          <m:ctrlPr>
                            <a:rPr lang="en-US" sz="3200" b="1" i="1" smtClean="0">
                              <a:solidFill>
                                <a:schemeClr val="tx1"/>
                              </a:solidFill>
                              <a:latin typeface="Cambria Math" panose="02040503050406030204" pitchFamily="18" charset="0"/>
                            </a:rPr>
                          </m:ctrlPr>
                        </m:sSubPr>
                        <m:e>
                          <m:r>
                            <a:rPr lang="en-US" sz="3200" b="1" i="1">
                              <a:solidFill>
                                <a:schemeClr val="tx1"/>
                              </a:solidFill>
                              <a:latin typeface="Cambria Math" panose="02040503050406030204" pitchFamily="18" charset="0"/>
                            </a:rPr>
                            <m:t>𝒂</m:t>
                          </m:r>
                        </m:e>
                        <m:sub>
                          <m:r>
                            <a:rPr lang="en-US" sz="3200" b="1" i="1">
                              <a:solidFill>
                                <a:schemeClr val="tx1"/>
                              </a:solidFill>
                              <a:latin typeface="Cambria Math" panose="02040503050406030204" pitchFamily="18" charset="0"/>
                            </a:rPr>
                            <m:t>𝒚</m:t>
                          </m:r>
                        </m:sub>
                      </m:sSub>
                      <m:d>
                        <m:dPr>
                          <m:ctrlPr>
                            <a:rPr lang="en-US" sz="3200" b="1" i="1">
                              <a:solidFill>
                                <a:schemeClr val="tx1"/>
                              </a:solidFill>
                              <a:latin typeface="Cambria Math" panose="02040503050406030204" pitchFamily="18" charset="0"/>
                            </a:rPr>
                          </m:ctrlPr>
                        </m:dPr>
                        <m:e>
                          <m:sSub>
                            <m:sSubPr>
                              <m:ctrlPr>
                                <a:rPr lang="en-US" sz="3200" b="1" i="1">
                                  <a:solidFill>
                                    <a:schemeClr val="tx1"/>
                                  </a:solidFill>
                                  <a:latin typeface="Cambria Math" panose="02040503050406030204" pitchFamily="18" charset="0"/>
                                </a:rPr>
                              </m:ctrlPr>
                            </m:sSubPr>
                            <m:e>
                              <m:r>
                                <a:rPr lang="en-US" sz="3200" b="1" i="1">
                                  <a:solidFill>
                                    <a:schemeClr val="tx1"/>
                                  </a:solidFill>
                                  <a:latin typeface="Cambria Math" panose="02040503050406030204" pitchFamily="18" charset="0"/>
                                </a:rPr>
                                <m:t>𝒚</m:t>
                              </m:r>
                            </m:e>
                            <m:sub>
                              <m:r>
                                <a:rPr lang="en-US" sz="3200" b="1" i="1">
                                  <a:solidFill>
                                    <a:schemeClr val="tx1"/>
                                  </a:solidFill>
                                  <a:latin typeface="Cambria Math" panose="02040503050406030204" pitchFamily="18" charset="0"/>
                                </a:rPr>
                                <m:t>𝒕</m:t>
                              </m:r>
                            </m:sub>
                          </m:sSub>
                          <m:r>
                            <a:rPr lang="en-US" sz="3200" b="1" i="1">
                              <a:solidFill>
                                <a:schemeClr val="tx1"/>
                              </a:solidFill>
                              <a:latin typeface="Cambria Math" panose="02040503050406030204" pitchFamily="18" charset="0"/>
                            </a:rPr>
                            <m:t>−</m:t>
                          </m:r>
                          <m:sSub>
                            <m:sSubPr>
                              <m:ctrlPr>
                                <a:rPr lang="en-US" sz="3200" b="1" i="1" smtClean="0">
                                  <a:solidFill>
                                    <a:schemeClr val="tx1"/>
                                  </a:solidFill>
                                  <a:latin typeface="Cambria Math" panose="02040503050406030204" pitchFamily="18" charset="0"/>
                                </a:rPr>
                              </m:ctrlPr>
                            </m:sSubPr>
                            <m:e>
                              <m:acc>
                                <m:accPr>
                                  <m:chr m:val="̅"/>
                                  <m:ctrlPr>
                                    <a:rPr lang="en-US" sz="3200" b="1" i="1">
                                      <a:solidFill>
                                        <a:schemeClr val="tx1"/>
                                      </a:solidFill>
                                      <a:latin typeface="Cambria Math" panose="02040503050406030204" pitchFamily="18" charset="0"/>
                                    </a:rPr>
                                  </m:ctrlPr>
                                </m:accPr>
                                <m:e>
                                  <m:r>
                                    <a:rPr lang="en-US" sz="3200" b="1" i="1">
                                      <a:solidFill>
                                        <a:schemeClr val="tx1"/>
                                      </a:solidFill>
                                      <a:latin typeface="Cambria Math" panose="02040503050406030204" pitchFamily="18" charset="0"/>
                                    </a:rPr>
                                    <m:t>𝒚</m:t>
                                  </m:r>
                                </m:e>
                              </m:acc>
                            </m:e>
                            <m:sub>
                              <m:r>
                                <a:rPr lang="en-US" sz="3200" b="1" i="1">
                                  <a:solidFill>
                                    <a:schemeClr val="tx1"/>
                                  </a:solidFill>
                                  <a:latin typeface="Cambria Math" panose="02040503050406030204" pitchFamily="18" charset="0"/>
                                </a:rPr>
                                <m:t>𝒕</m:t>
                              </m:r>
                            </m:sub>
                          </m:sSub>
                        </m:e>
                      </m:d>
                    </m:oMath>
                  </m:oMathPara>
                </a14:m>
                <a:endParaRPr lang="en-US" sz="3200" b="1" dirty="0">
                  <a:solidFill>
                    <a:schemeClr val="tx1"/>
                  </a:solidFill>
                </a:endParaRPr>
              </a:p>
              <a:p>
                <a14:m>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𝑖</m:t>
                        </m:r>
                      </m:e>
                      <m:sub>
                        <m:r>
                          <a:rPr lang="en-US" sz="2400" i="1">
                            <a:solidFill>
                              <a:schemeClr val="tx1"/>
                            </a:solidFill>
                            <a:latin typeface="Cambria Math" panose="02040503050406030204" pitchFamily="18" charset="0"/>
                          </a:rPr>
                          <m:t>𝑡</m:t>
                        </m:r>
                      </m:sub>
                    </m:sSub>
                    <m:r>
                      <a:rPr lang="en-US" sz="2400" i="1">
                        <a:solidFill>
                          <a:schemeClr val="tx1"/>
                        </a:solidFill>
                        <a:latin typeface="Cambria Math" panose="02040503050406030204" pitchFamily="18" charset="0"/>
                      </a:rPr>
                      <m:t>=</m:t>
                    </m:r>
                  </m:oMath>
                </a14:m>
                <a:r>
                  <a:rPr lang="en-US" sz="2400" dirty="0">
                    <a:solidFill>
                      <a:schemeClr val="tx1"/>
                    </a:solidFill>
                  </a:rPr>
                  <a:t> target short-term nominal interest rate</a:t>
                </a:r>
              </a:p>
              <a:p>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𝜋</m:t>
                        </m:r>
                      </m:e>
                      <m:sub>
                        <m:r>
                          <a:rPr lang="en-US" sz="2400" i="1">
                            <a:solidFill>
                              <a:schemeClr val="tx1"/>
                            </a:solidFill>
                            <a:latin typeface="Cambria Math" panose="02040503050406030204" pitchFamily="18" charset="0"/>
                          </a:rPr>
                          <m:t>𝑡</m:t>
                        </m:r>
                      </m:sub>
                    </m:sSub>
                    <m:r>
                      <a:rPr lang="en-US" sz="2400" i="1">
                        <a:solidFill>
                          <a:schemeClr val="tx1"/>
                        </a:solidFill>
                        <a:latin typeface="Cambria Math" panose="02040503050406030204" pitchFamily="18" charset="0"/>
                      </a:rPr>
                      <m:t>=</m:t>
                    </m:r>
                  </m:oMath>
                </a14:m>
                <a:r>
                  <a:rPr lang="en-US" sz="2400" dirty="0">
                    <a:solidFill>
                      <a:schemeClr val="tx1"/>
                    </a:solidFill>
                  </a:rPr>
                  <a:t> rate of inflation</a:t>
                </a:r>
              </a:p>
              <a:p>
                <a14:m>
                  <m:oMath xmlns:m="http://schemas.openxmlformats.org/officeDocument/2006/math">
                    <m:sSubSup>
                      <m:sSubSupPr>
                        <m:ctrlPr>
                          <a:rPr lang="en-US" sz="2400" i="1" smtClean="0">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𝜋</m:t>
                        </m:r>
                      </m:e>
                      <m:sub>
                        <m:r>
                          <a:rPr lang="en-US" sz="2400" i="1">
                            <a:solidFill>
                              <a:schemeClr val="tx1"/>
                            </a:solidFill>
                            <a:latin typeface="Cambria Math" panose="02040503050406030204" pitchFamily="18" charset="0"/>
                          </a:rPr>
                          <m:t>𝑡</m:t>
                        </m:r>
                      </m:sub>
                      <m:sup>
                        <m:r>
                          <a:rPr lang="en-US" sz="2400" i="1">
                            <a:solidFill>
                              <a:schemeClr val="tx1"/>
                            </a:solidFill>
                            <a:latin typeface="Cambria Math" panose="02040503050406030204" pitchFamily="18" charset="0"/>
                          </a:rPr>
                          <m:t>∗</m:t>
                        </m:r>
                      </m:sup>
                    </m:sSubSup>
                    <m:r>
                      <a:rPr lang="en-US" sz="2400" i="1">
                        <a:solidFill>
                          <a:schemeClr val="tx1"/>
                        </a:solidFill>
                        <a:latin typeface="Cambria Math" panose="02040503050406030204" pitchFamily="18" charset="0"/>
                      </a:rPr>
                      <m:t>=</m:t>
                    </m:r>
                  </m:oMath>
                </a14:m>
                <a:r>
                  <a:rPr lang="en-US" sz="2400" dirty="0">
                    <a:solidFill>
                      <a:schemeClr val="tx1"/>
                    </a:solidFill>
                  </a:rPr>
                  <a:t> desired rate of inflation</a:t>
                </a:r>
              </a:p>
              <a:p>
                <a14:m>
                  <m:oMath xmlns:m="http://schemas.openxmlformats.org/officeDocument/2006/math">
                    <m:sSubSup>
                      <m:sSubSupPr>
                        <m:ctrlPr>
                          <a:rPr lang="en-US" sz="2400" i="1" smtClean="0">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𝑟</m:t>
                        </m:r>
                      </m:e>
                      <m:sub>
                        <m:r>
                          <a:rPr lang="en-US" sz="2400" i="1">
                            <a:solidFill>
                              <a:schemeClr val="tx1"/>
                            </a:solidFill>
                            <a:latin typeface="Cambria Math" panose="02040503050406030204" pitchFamily="18" charset="0"/>
                          </a:rPr>
                          <m:t>𝑡</m:t>
                        </m:r>
                      </m:sub>
                      <m:sup>
                        <m:r>
                          <a:rPr lang="en-US" sz="2400" i="1">
                            <a:solidFill>
                              <a:schemeClr val="tx1"/>
                            </a:solidFill>
                            <a:latin typeface="Cambria Math" panose="02040503050406030204" pitchFamily="18" charset="0"/>
                          </a:rPr>
                          <m:t>∗</m:t>
                        </m:r>
                      </m:sup>
                    </m:sSubSup>
                    <m:r>
                      <a:rPr lang="en-US" sz="2400" i="1">
                        <a:solidFill>
                          <a:schemeClr val="tx1"/>
                        </a:solidFill>
                        <a:latin typeface="Cambria Math" panose="02040503050406030204" pitchFamily="18" charset="0"/>
                      </a:rPr>
                      <m:t>=</m:t>
                    </m:r>
                  </m:oMath>
                </a14:m>
                <a:r>
                  <a:rPr lang="en-US" sz="2400" dirty="0">
                    <a:solidFill>
                      <a:schemeClr val="tx1"/>
                    </a:solidFill>
                  </a:rPr>
                  <a:t> assumed equilibrium interest rate</a:t>
                </a:r>
              </a:p>
              <a:p>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𝑦</m:t>
                        </m:r>
                      </m:e>
                      <m:sub>
                        <m:r>
                          <a:rPr lang="en-US" sz="2400" i="1">
                            <a:solidFill>
                              <a:schemeClr val="tx1"/>
                            </a:solidFill>
                            <a:latin typeface="Cambria Math" panose="02040503050406030204" pitchFamily="18" charset="0"/>
                          </a:rPr>
                          <m:t>𝑡</m:t>
                        </m:r>
                      </m:sub>
                    </m:sSub>
                    <m:r>
                      <a:rPr lang="en-US" sz="2400" i="1">
                        <a:solidFill>
                          <a:schemeClr val="tx1"/>
                        </a:solidFill>
                        <a:latin typeface="Cambria Math" panose="02040503050406030204" pitchFamily="18" charset="0"/>
                      </a:rPr>
                      <m:t>=</m:t>
                    </m:r>
                  </m:oMath>
                </a14:m>
                <a:r>
                  <a:rPr lang="en-US" sz="2400" dirty="0">
                    <a:solidFill>
                      <a:schemeClr val="tx1"/>
                    </a:solidFill>
                  </a:rPr>
                  <a:t> logarithm of real GDP</a:t>
                </a:r>
              </a:p>
              <a:p>
                <a14:m>
                  <m:oMath xmlns:m="http://schemas.openxmlformats.org/officeDocument/2006/math">
                    <m:sSub>
                      <m:sSubPr>
                        <m:ctrlPr>
                          <a:rPr lang="en-US" sz="2400" i="1" smtClean="0">
                            <a:solidFill>
                              <a:schemeClr val="tx1"/>
                            </a:solidFill>
                            <a:latin typeface="Cambria Math" panose="02040503050406030204" pitchFamily="18" charset="0"/>
                          </a:rPr>
                        </m:ctrlPr>
                      </m:sSubPr>
                      <m:e>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𝑦</m:t>
                            </m:r>
                          </m:e>
                        </m:acc>
                      </m:e>
                      <m:sub>
                        <m:r>
                          <a:rPr lang="en-US" sz="2400" i="1">
                            <a:solidFill>
                              <a:schemeClr val="tx1"/>
                            </a:solidFill>
                            <a:latin typeface="Cambria Math" panose="02040503050406030204" pitchFamily="18" charset="0"/>
                          </a:rPr>
                          <m:t>𝑡</m:t>
                        </m:r>
                      </m:sub>
                    </m:sSub>
                    <m:r>
                      <a:rPr lang="en-US" sz="2400" i="1">
                        <a:solidFill>
                          <a:schemeClr val="tx1"/>
                        </a:solidFill>
                        <a:latin typeface="Cambria Math" panose="02040503050406030204" pitchFamily="18" charset="0"/>
                      </a:rPr>
                      <m:t>=</m:t>
                    </m:r>
                  </m:oMath>
                </a14:m>
                <a:r>
                  <a:rPr lang="en-US" sz="2400" dirty="0">
                    <a:solidFill>
                      <a:schemeClr val="tx1"/>
                    </a:solidFill>
                  </a:rPr>
                  <a:t> logarithm of potential output</a:t>
                </a:r>
              </a:p>
              <a:p>
                <a:endParaRPr lang="en-US" dirty="0">
                  <a:solidFill>
                    <a:srgbClr val="FF0000"/>
                  </a:solidFill>
                </a:endParaRPr>
              </a:p>
              <a:p>
                <a:endParaRPr lang="en-US" dirty="0"/>
              </a:p>
            </p:txBody>
          </p:sp>
        </mc:Choice>
        <mc:Fallback xmlns="">
          <p:sp>
            <p:nvSpPr>
              <p:cNvPr id="3" name="Content Placeholder 2">
                <a:extLst>
                  <a:ext uri="{FF2B5EF4-FFF2-40B4-BE49-F238E27FC236}">
                    <a16:creationId xmlns:a16="http://schemas.microsoft.com/office/drawing/2014/main" id="{0AA51F4F-18A9-4DDC-AC11-6ED40A9B8765}"/>
                  </a:ext>
                </a:extLst>
              </p:cNvPr>
              <p:cNvSpPr>
                <a:spLocks noGrp="1" noRot="1" noChangeAspect="1" noMove="1" noResize="1" noEditPoints="1" noAdjustHandles="1" noChangeArrowheads="1" noChangeShapeType="1" noTextEdit="1"/>
              </p:cNvSpPr>
              <p:nvPr>
                <p:ph idx="1"/>
              </p:nvPr>
            </p:nvSpPr>
            <p:spPr>
              <a:xfrm>
                <a:off x="838200" y="1446663"/>
                <a:ext cx="10515600" cy="4730300"/>
              </a:xfrm>
              <a:blipFill>
                <a:blip r:embed="rId2"/>
                <a:stretch>
                  <a:fillRect l="-1043" b="-3222"/>
                </a:stretch>
              </a:blipFill>
            </p:spPr>
            <p:txBody>
              <a:bodyPr/>
              <a:lstStyle/>
              <a:p>
                <a:r>
                  <a:rPr lang="en-US">
                    <a:noFill/>
                  </a:rPr>
                  <a:t> </a:t>
                </a:r>
              </a:p>
            </p:txBody>
          </p:sp>
        </mc:Fallback>
      </mc:AlternateContent>
    </p:spTree>
    <p:extLst>
      <p:ext uri="{BB962C8B-B14F-4D97-AF65-F5344CB8AC3E}">
        <p14:creationId xmlns:p14="http://schemas.microsoft.com/office/powerpoint/2010/main" val="104346173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05039-314C-4BB1-8EF6-D55EE47CC40C}"/>
              </a:ext>
            </a:extLst>
          </p:cNvPr>
          <p:cNvSpPr>
            <a:spLocks noGrp="1"/>
          </p:cNvSpPr>
          <p:nvPr>
            <p:ph type="title"/>
          </p:nvPr>
        </p:nvSpPr>
        <p:spPr/>
        <p:txBody>
          <a:bodyPr/>
          <a:lstStyle/>
          <a:p>
            <a:r>
              <a:rPr lang="en-US" b="1" dirty="0"/>
              <a:t>The policy dilemma</a:t>
            </a:r>
            <a:br>
              <a:rPr lang="en-US"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517DAAB-5B7D-448E-A776-79D3D4939432}"/>
                  </a:ext>
                </a:extLst>
              </p:cNvPr>
              <p:cNvSpPr>
                <a:spLocks noGrp="1"/>
              </p:cNvSpPr>
              <p:nvPr>
                <p:ph idx="1"/>
              </p:nvPr>
            </p:nvSpPr>
            <p:spPr>
              <a:xfrm>
                <a:off x="464695" y="1160060"/>
                <a:ext cx="11272603" cy="5199797"/>
              </a:xfrm>
            </p:spPr>
            <p:txBody>
              <a:bodyPr>
                <a:normAutofit lnSpcReduction="10000"/>
              </a:bodyPr>
              <a:lstStyle/>
              <a:p>
                <a:pPr marL="0" indent="0" algn="ctr">
                  <a:buNone/>
                </a:pPr>
                <a14:m>
                  <m:oMath xmlns:m="http://schemas.openxmlformats.org/officeDocument/2006/math">
                    <m:sSub>
                      <m:sSubPr>
                        <m:ctrlPr>
                          <a:rPr lang="en-US" sz="2800" b="1" i="1" smtClean="0">
                            <a:solidFill>
                              <a:schemeClr val="tx1"/>
                            </a:solidFill>
                            <a:latin typeface="Cambria Math" panose="02040503050406030204" pitchFamily="18" charset="0"/>
                          </a:rPr>
                        </m:ctrlPr>
                      </m:sSubPr>
                      <m:e>
                        <m:r>
                          <a:rPr lang="en-US" sz="2800" b="1" i="1">
                            <a:solidFill>
                              <a:schemeClr val="tx1"/>
                            </a:solidFill>
                            <a:latin typeface="Cambria Math" panose="02040503050406030204" pitchFamily="18" charset="0"/>
                          </a:rPr>
                          <m:t>𝒂</m:t>
                        </m:r>
                      </m:e>
                      <m:sub>
                        <m:r>
                          <a:rPr lang="en-US" sz="2800" b="1" i="1">
                            <a:solidFill>
                              <a:schemeClr val="tx1"/>
                            </a:solidFill>
                            <a:latin typeface="Cambria Math" panose="02040503050406030204" pitchFamily="18" charset="0"/>
                          </a:rPr>
                          <m:t>𝝅</m:t>
                        </m:r>
                      </m:sub>
                    </m:sSub>
                    <m:r>
                      <a:rPr lang="en-US" sz="2800" b="1" i="1">
                        <a:solidFill>
                          <a:schemeClr val="tx1"/>
                        </a:solidFill>
                        <a:latin typeface="Cambria Math" panose="02040503050406030204" pitchFamily="18" charset="0"/>
                      </a:rPr>
                      <m:t>&gt;</m:t>
                    </m:r>
                    <m:r>
                      <a:rPr lang="en-US" sz="2800" b="1" i="1">
                        <a:solidFill>
                          <a:schemeClr val="tx1"/>
                        </a:solidFill>
                        <a:latin typeface="Cambria Math" panose="02040503050406030204" pitchFamily="18" charset="0"/>
                      </a:rPr>
                      <m:t>𝟎</m:t>
                    </m:r>
                  </m:oMath>
                </a14:m>
                <a:r>
                  <a:rPr lang="en-US" sz="2800" b="1" dirty="0">
                    <a:solidFill>
                      <a:schemeClr val="tx1"/>
                    </a:solidFill>
                  </a:rPr>
                  <a:t> and </a:t>
                </a:r>
                <a14:m>
                  <m:oMath xmlns:m="http://schemas.openxmlformats.org/officeDocument/2006/math">
                    <m:sSub>
                      <m:sSubPr>
                        <m:ctrlPr>
                          <a:rPr lang="en-US" sz="2800" b="1" i="1">
                            <a:solidFill>
                              <a:schemeClr val="tx1"/>
                            </a:solidFill>
                            <a:latin typeface="Cambria Math" panose="02040503050406030204" pitchFamily="18" charset="0"/>
                          </a:rPr>
                        </m:ctrlPr>
                      </m:sSubPr>
                      <m:e>
                        <m:r>
                          <a:rPr lang="en-US" sz="2800" b="1" i="1">
                            <a:solidFill>
                              <a:schemeClr val="tx1"/>
                            </a:solidFill>
                            <a:latin typeface="Cambria Math" panose="02040503050406030204" pitchFamily="18" charset="0"/>
                          </a:rPr>
                          <m:t>𝒂</m:t>
                        </m:r>
                      </m:e>
                      <m:sub>
                        <m:r>
                          <a:rPr lang="en-US" sz="2800" b="1" i="1">
                            <a:solidFill>
                              <a:schemeClr val="tx1"/>
                            </a:solidFill>
                            <a:latin typeface="Cambria Math" panose="02040503050406030204" pitchFamily="18" charset="0"/>
                          </a:rPr>
                          <m:t>𝒚</m:t>
                        </m:r>
                      </m:sub>
                    </m:sSub>
                    <m:r>
                      <a:rPr lang="en-US" sz="2800" b="1" i="1">
                        <a:solidFill>
                          <a:schemeClr val="tx1"/>
                        </a:solidFill>
                        <a:latin typeface="Cambria Math" panose="02040503050406030204" pitchFamily="18" charset="0"/>
                      </a:rPr>
                      <m:t>&gt;</m:t>
                    </m:r>
                    <m:r>
                      <a:rPr lang="en-US" sz="2800" b="1" i="1">
                        <a:solidFill>
                          <a:schemeClr val="tx1"/>
                        </a:solidFill>
                        <a:latin typeface="Cambria Math" panose="02040503050406030204" pitchFamily="18" charset="0"/>
                      </a:rPr>
                      <m:t>𝟎</m:t>
                    </m:r>
                  </m:oMath>
                </a14:m>
                <a:endParaRPr lang="en-US" sz="2800" dirty="0">
                  <a:solidFill>
                    <a:schemeClr val="tx1"/>
                  </a:solidFill>
                </a:endParaRPr>
              </a:p>
              <a:p>
                <a:pPr marL="0" indent="0" algn="ctr">
                  <a:buNone/>
                </a:pPr>
                <a:r>
                  <a:rPr lang="en-US" sz="2800" dirty="0">
                    <a:solidFill>
                      <a:schemeClr val="tx1"/>
                    </a:solidFill>
                  </a:rPr>
                  <a:t>Means : </a:t>
                </a:r>
              </a:p>
              <a:p>
                <a:r>
                  <a:rPr lang="en-US" sz="2800" b="1" dirty="0"/>
                  <a:t>The rule recommends a lower interest rate (MP easing) when:</a:t>
                </a:r>
                <a:endParaRPr lang="en-US" sz="2800" dirty="0"/>
              </a:p>
              <a:p>
                <a:pPr lvl="2"/>
                <a:r>
                  <a:rPr lang="en-US" sz="2800" dirty="0"/>
                  <a:t>inflation is under its target </a:t>
                </a:r>
              </a:p>
              <a:p>
                <a:pPr lvl="2"/>
                <a:r>
                  <a:rPr lang="en-US" sz="2800" dirty="0">
                    <a:solidFill>
                      <a:schemeClr val="accent5">
                        <a:lumMod val="75000"/>
                      </a:schemeClr>
                    </a:solidFill>
                    <a:highlight>
                      <a:srgbClr val="FFFF00"/>
                    </a:highlight>
                  </a:rPr>
                  <a:t>output is below its full employment level</a:t>
                </a:r>
              </a:p>
              <a:p>
                <a:pPr marL="457200" lvl="1" indent="0">
                  <a:buNone/>
                </a:pPr>
                <a:endParaRPr lang="en-US" sz="2800" dirty="0">
                  <a:highlight>
                    <a:srgbClr val="FFFF00"/>
                  </a:highlight>
                </a:endParaRPr>
              </a:p>
              <a:p>
                <a:r>
                  <a:rPr lang="en-US" sz="2800" b="1" dirty="0"/>
                  <a:t>The rule recommends a higher interest rate (MP tightening) when:</a:t>
                </a:r>
                <a:endParaRPr lang="en-US" sz="2800" dirty="0"/>
              </a:p>
              <a:p>
                <a:pPr lvl="2"/>
                <a:r>
                  <a:rPr lang="en-US" sz="2800" dirty="0">
                    <a:solidFill>
                      <a:schemeClr val="accent5">
                        <a:lumMod val="75000"/>
                      </a:schemeClr>
                    </a:solidFill>
                    <a:highlight>
                      <a:srgbClr val="FFFF00"/>
                    </a:highlight>
                  </a:rPr>
                  <a:t>inflation is above its target</a:t>
                </a:r>
                <a:endParaRPr lang="en-US" sz="2800" dirty="0">
                  <a:highlight>
                    <a:srgbClr val="FFFF00"/>
                  </a:highlight>
                </a:endParaRPr>
              </a:p>
              <a:p>
                <a:pPr lvl="2"/>
                <a:r>
                  <a:rPr lang="en-US" sz="2800" dirty="0"/>
                  <a:t>output is above its full employment level</a:t>
                </a:r>
              </a:p>
              <a:p>
                <a:endParaRPr lang="en-US" dirty="0"/>
              </a:p>
            </p:txBody>
          </p:sp>
        </mc:Choice>
        <mc:Fallback xmlns="">
          <p:sp>
            <p:nvSpPr>
              <p:cNvPr id="3" name="Content Placeholder 2">
                <a:extLst>
                  <a:ext uri="{FF2B5EF4-FFF2-40B4-BE49-F238E27FC236}">
                    <a16:creationId xmlns:a16="http://schemas.microsoft.com/office/drawing/2014/main" id="{B517DAAB-5B7D-448E-A776-79D3D4939432}"/>
                  </a:ext>
                </a:extLst>
              </p:cNvPr>
              <p:cNvSpPr>
                <a:spLocks noGrp="1" noRot="1" noChangeAspect="1" noMove="1" noResize="1" noEditPoints="1" noAdjustHandles="1" noChangeArrowheads="1" noChangeShapeType="1" noTextEdit="1"/>
              </p:cNvSpPr>
              <p:nvPr>
                <p:ph idx="1"/>
              </p:nvPr>
            </p:nvSpPr>
            <p:spPr>
              <a:xfrm>
                <a:off x="464695" y="1160060"/>
                <a:ext cx="11272603" cy="5199797"/>
              </a:xfrm>
              <a:blipFill>
                <a:blip r:embed="rId2"/>
                <a:stretch>
                  <a:fillRect l="-1893" t="-234" r="-595"/>
                </a:stretch>
              </a:blipFill>
            </p:spPr>
            <p:txBody>
              <a:bodyPr/>
              <a:lstStyle/>
              <a:p>
                <a:r>
                  <a:rPr lang="en-US">
                    <a:noFill/>
                  </a:rPr>
                  <a:t> </a:t>
                </a:r>
              </a:p>
            </p:txBody>
          </p:sp>
        </mc:Fallback>
      </mc:AlternateContent>
    </p:spTree>
    <p:extLst>
      <p:ext uri="{BB962C8B-B14F-4D97-AF65-F5344CB8AC3E}">
        <p14:creationId xmlns:p14="http://schemas.microsoft.com/office/powerpoint/2010/main" val="359198369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0BECB-329D-4452-AE56-5B87F2F47CE8}"/>
              </a:ext>
            </a:extLst>
          </p:cNvPr>
          <p:cNvSpPr>
            <a:spLocks noGrp="1"/>
          </p:cNvSpPr>
          <p:nvPr>
            <p:ph type="title"/>
          </p:nvPr>
        </p:nvSpPr>
        <p:spPr>
          <a:xfrm>
            <a:off x="1105468" y="365125"/>
            <a:ext cx="9990161" cy="1325563"/>
          </a:xfrm>
        </p:spPr>
        <p:txBody>
          <a:bodyPr vert="horz" lIns="0" tIns="0" rIns="0" bIns="0" rtlCol="0" anchor="ctr">
            <a:normAutofit/>
          </a:bodyPr>
          <a:lstStyle/>
          <a:p>
            <a:pPr algn="ctr"/>
            <a:r>
              <a:rPr lang="en-US" dirty="0"/>
              <a:t>Adapting to Structural Changes from Trade Tensions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46A492-269C-4877-8019-000B61A18334}"/>
                  </a:ext>
                </a:extLst>
              </p:cNvPr>
              <p:cNvSpPr>
                <a:spLocks noGrp="1"/>
              </p:cNvSpPr>
              <p:nvPr>
                <p:ph idx="1"/>
              </p:nvPr>
            </p:nvSpPr>
            <p:spPr>
              <a:xfrm>
                <a:off x="374754" y="1825624"/>
                <a:ext cx="11542425" cy="4425273"/>
              </a:xfrm>
            </p:spPr>
            <p:txBody>
              <a:bodyPr>
                <a:normAutofit/>
              </a:bodyPr>
              <a:lstStyle/>
              <a:p>
                <a:pPr marL="0" indent="0">
                  <a:buNone/>
                </a:pPr>
                <a:r>
                  <a:rPr lang="en-US" sz="2800" dirty="0">
                    <a:solidFill>
                      <a:schemeClr val="tx1"/>
                    </a:solidFill>
                  </a:rPr>
                  <a:t>Monetary policy makers need to take into account the potential for reduced trade to result in more </a:t>
                </a:r>
                <a:r>
                  <a:rPr lang="en-US" sz="2800" b="1" dirty="0">
                    <a:solidFill>
                      <a:schemeClr val="tx1"/>
                    </a:solidFill>
                  </a:rPr>
                  <a:t>fundamental changes to the relationship</a:t>
                </a:r>
                <a:r>
                  <a:rPr lang="en-US" sz="2800" dirty="0">
                    <a:solidFill>
                      <a:schemeClr val="tx1"/>
                    </a:solidFill>
                  </a:rPr>
                  <a:t> between domestic slack and inflation, which could steepen and shift up as trade falls back.</a:t>
                </a:r>
              </a:p>
              <a:p>
                <a:pPr marL="0" indent="0">
                  <a:buNone/>
                </a:pPr>
                <a:r>
                  <a:rPr lang="en-US" sz="2800" dirty="0">
                    <a:solidFill>
                      <a:schemeClr val="tx1"/>
                    </a:solidFill>
                  </a:rPr>
                  <a:t>Potential structural transformations could imply changes in the Taylor Rule’s coefficients</a:t>
                </a:r>
                <a14:m>
                  <m:oMath xmlns:m="http://schemas.openxmlformats.org/officeDocument/2006/math">
                    <m:r>
                      <a:rPr lang="en-US" sz="2800" b="0" i="0" smtClean="0">
                        <a:solidFill>
                          <a:schemeClr val="tx1"/>
                        </a:solidFill>
                        <a:latin typeface="Cambria Math" panose="02040503050406030204" pitchFamily="18" charset="0"/>
                      </a:rPr>
                      <m:t> </m:t>
                    </m:r>
                    <m:sSub>
                      <m:sSubPr>
                        <m:ctrlPr>
                          <a:rPr lang="en-US" sz="2800" b="1" i="1" smtClean="0">
                            <a:solidFill>
                              <a:schemeClr val="tx1"/>
                            </a:solidFill>
                            <a:latin typeface="Cambria Math" panose="02040503050406030204" pitchFamily="18" charset="0"/>
                          </a:rPr>
                        </m:ctrlPr>
                      </m:sSubPr>
                      <m:e>
                        <m:r>
                          <a:rPr lang="en-US" sz="2800" b="1" i="1">
                            <a:solidFill>
                              <a:schemeClr val="tx1"/>
                            </a:solidFill>
                            <a:latin typeface="Cambria Math" panose="02040503050406030204" pitchFamily="18" charset="0"/>
                          </a:rPr>
                          <m:t>𝒂</m:t>
                        </m:r>
                      </m:e>
                      <m:sub>
                        <m:r>
                          <a:rPr lang="en-US" sz="2800" b="1" i="1">
                            <a:solidFill>
                              <a:schemeClr val="tx1"/>
                            </a:solidFill>
                            <a:latin typeface="Cambria Math" panose="02040503050406030204" pitchFamily="18" charset="0"/>
                          </a:rPr>
                          <m:t>𝝅</m:t>
                        </m:r>
                      </m:sub>
                    </m:sSub>
                  </m:oMath>
                </a14:m>
                <a:r>
                  <a:rPr lang="en-US" sz="2800" b="1" dirty="0">
                    <a:solidFill>
                      <a:schemeClr val="tx1"/>
                    </a:solidFill>
                  </a:rPr>
                  <a:t> and </a:t>
                </a:r>
                <a14:m>
                  <m:oMath xmlns:m="http://schemas.openxmlformats.org/officeDocument/2006/math">
                    <m:sSub>
                      <m:sSubPr>
                        <m:ctrlPr>
                          <a:rPr lang="en-US" sz="2800" b="1" i="1">
                            <a:solidFill>
                              <a:schemeClr val="tx1"/>
                            </a:solidFill>
                            <a:latin typeface="Cambria Math" panose="02040503050406030204" pitchFamily="18" charset="0"/>
                          </a:rPr>
                        </m:ctrlPr>
                      </m:sSubPr>
                      <m:e>
                        <m:r>
                          <a:rPr lang="en-US" sz="2800" b="1" i="1">
                            <a:solidFill>
                              <a:schemeClr val="tx1"/>
                            </a:solidFill>
                            <a:latin typeface="Cambria Math" panose="02040503050406030204" pitchFamily="18" charset="0"/>
                          </a:rPr>
                          <m:t>𝒂</m:t>
                        </m:r>
                      </m:e>
                      <m:sub>
                        <m:r>
                          <a:rPr lang="en-US" sz="2800" b="1" i="1">
                            <a:solidFill>
                              <a:schemeClr val="tx1"/>
                            </a:solidFill>
                            <a:latin typeface="Cambria Math" panose="02040503050406030204" pitchFamily="18" charset="0"/>
                          </a:rPr>
                          <m:t>𝒚</m:t>
                        </m:r>
                      </m:sub>
                    </m:sSub>
                  </m:oMath>
                </a14:m>
                <a:endParaRPr lang="en-US" sz="2800" dirty="0">
                  <a:solidFill>
                    <a:schemeClr val="tx1"/>
                  </a:solidFill>
                </a:endParaRPr>
              </a:p>
              <a:p>
                <a:pPr marL="0" indent="0">
                  <a:buNone/>
                </a:pPr>
                <a:r>
                  <a:rPr lang="en-US" sz="2800" dirty="0">
                    <a:solidFill>
                      <a:schemeClr val="tx1"/>
                    </a:solidFill>
                  </a:rPr>
                  <a:t>Thus, Central Bank might need to reassess policy reaction functions</a:t>
                </a:r>
              </a:p>
              <a:p>
                <a:pPr marL="0" indent="0">
                  <a:buNone/>
                </a:pPr>
                <a:endParaRPr lang="en-US" sz="2800" dirty="0">
                  <a:solidFill>
                    <a:schemeClr val="tx1"/>
                  </a:solidFill>
                </a:endParaRPr>
              </a:p>
              <a:p>
                <a:pPr marL="0" indent="0">
                  <a:buNone/>
                </a:pPr>
                <a:endParaRPr lang="en-US" sz="2800" dirty="0">
                  <a:solidFill>
                    <a:schemeClr val="tx1"/>
                  </a:solidFill>
                </a:endParaRPr>
              </a:p>
            </p:txBody>
          </p:sp>
        </mc:Choice>
        <mc:Fallback xmlns="">
          <p:sp>
            <p:nvSpPr>
              <p:cNvPr id="3" name="Content Placeholder 2">
                <a:extLst>
                  <a:ext uri="{FF2B5EF4-FFF2-40B4-BE49-F238E27FC236}">
                    <a16:creationId xmlns:a16="http://schemas.microsoft.com/office/drawing/2014/main" id="{2746A492-269C-4877-8019-000B61A18334}"/>
                  </a:ext>
                </a:extLst>
              </p:cNvPr>
              <p:cNvSpPr>
                <a:spLocks noGrp="1" noRot="1" noChangeAspect="1" noMove="1" noResize="1" noEditPoints="1" noAdjustHandles="1" noChangeArrowheads="1" noChangeShapeType="1" noTextEdit="1"/>
              </p:cNvSpPr>
              <p:nvPr>
                <p:ph idx="1"/>
              </p:nvPr>
            </p:nvSpPr>
            <p:spPr>
              <a:xfrm>
                <a:off x="374754" y="1825624"/>
                <a:ext cx="11542425" cy="4425273"/>
              </a:xfrm>
              <a:blipFill>
                <a:blip r:embed="rId2"/>
                <a:stretch>
                  <a:fillRect l="-1848" r="-1003"/>
                </a:stretch>
              </a:blipFill>
            </p:spPr>
            <p:txBody>
              <a:bodyPr/>
              <a:lstStyle/>
              <a:p>
                <a:r>
                  <a:rPr lang="en-US">
                    <a:noFill/>
                  </a:rPr>
                  <a:t> </a:t>
                </a:r>
              </a:p>
            </p:txBody>
          </p:sp>
        </mc:Fallback>
      </mc:AlternateContent>
    </p:spTree>
    <p:extLst>
      <p:ext uri="{BB962C8B-B14F-4D97-AF65-F5344CB8AC3E}">
        <p14:creationId xmlns:p14="http://schemas.microsoft.com/office/powerpoint/2010/main" val="344239142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B5298-002B-4345-9F5B-88CC84B1B541}"/>
              </a:ext>
            </a:extLst>
          </p:cNvPr>
          <p:cNvSpPr>
            <a:spLocks noGrp="1"/>
          </p:cNvSpPr>
          <p:nvPr>
            <p:ph type="title"/>
          </p:nvPr>
        </p:nvSpPr>
        <p:spPr>
          <a:xfrm>
            <a:off x="838200" y="900752"/>
            <a:ext cx="10515600" cy="3985147"/>
          </a:xfrm>
        </p:spPr>
        <p:txBody>
          <a:bodyPr vert="horz" lIns="0" tIns="0" rIns="0" bIns="0" rtlCol="0" anchor="ctr">
            <a:normAutofit/>
          </a:bodyPr>
          <a:lstStyle/>
          <a:p>
            <a:pPr algn="ctr"/>
            <a:r>
              <a:rPr lang="en-US" dirty="0"/>
              <a:t>TRADE TENSIONS AND THE AFRICA CONTINENTAL FREE TRADE AGREEMENT</a:t>
            </a:r>
            <a:br>
              <a:rPr lang="en-US" dirty="0"/>
            </a:br>
            <a:endParaRPr lang="en-US" dirty="0"/>
          </a:p>
        </p:txBody>
      </p:sp>
      <p:sp>
        <p:nvSpPr>
          <p:cNvPr id="3" name="Content Placeholder 2">
            <a:extLst>
              <a:ext uri="{FF2B5EF4-FFF2-40B4-BE49-F238E27FC236}">
                <a16:creationId xmlns:a16="http://schemas.microsoft.com/office/drawing/2014/main" id="{7B1B363E-08F3-49F1-8595-A73A9DB0BFD5}"/>
              </a:ext>
            </a:extLst>
          </p:cNvPr>
          <p:cNvSpPr>
            <a:spLocks noGrp="1"/>
          </p:cNvSpPr>
          <p:nvPr>
            <p:ph idx="1"/>
          </p:nvPr>
        </p:nvSpPr>
        <p:spPr>
          <a:xfrm>
            <a:off x="838200" y="4103948"/>
            <a:ext cx="10515600" cy="1113643"/>
          </a:xfrm>
        </p:spPr>
        <p:txBody>
          <a:bodyPr>
            <a:normAutofit/>
          </a:bodyPr>
          <a:lstStyle/>
          <a:p>
            <a:pPr algn="ctr"/>
            <a:r>
              <a:rPr lang="en-US" sz="2800" dirty="0"/>
              <a:t>How can the </a:t>
            </a:r>
            <a:r>
              <a:rPr lang="en-US" sz="2800" dirty="0" err="1"/>
              <a:t>AfCFTA</a:t>
            </a:r>
            <a:r>
              <a:rPr lang="en-US" sz="2800" dirty="0"/>
              <a:t> mitigate the adverse impacts of rising protectionism?</a:t>
            </a:r>
          </a:p>
          <a:p>
            <a:pPr algn="ctr"/>
            <a:endParaRPr lang="en-US" sz="2800" dirty="0"/>
          </a:p>
        </p:txBody>
      </p:sp>
    </p:spTree>
    <p:extLst>
      <p:ext uri="{BB962C8B-B14F-4D97-AF65-F5344CB8AC3E}">
        <p14:creationId xmlns:p14="http://schemas.microsoft.com/office/powerpoint/2010/main" val="325594334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99EC-9080-40EC-97EC-4F787697C2F7}"/>
              </a:ext>
            </a:extLst>
          </p:cNvPr>
          <p:cNvSpPr>
            <a:spLocks noGrp="1"/>
          </p:cNvSpPr>
          <p:nvPr>
            <p:ph type="title"/>
          </p:nvPr>
        </p:nvSpPr>
        <p:spPr/>
        <p:txBody>
          <a:bodyPr vert="horz" lIns="0" tIns="0" rIns="0" bIns="0" rtlCol="0" anchor="ctr">
            <a:normAutofit/>
          </a:bodyPr>
          <a:lstStyle/>
          <a:p>
            <a:pPr algn="ctr"/>
            <a:r>
              <a:rPr lang="en-US" dirty="0"/>
              <a:t>Measuring Spillovers from Tariffs</a:t>
            </a:r>
            <a:br>
              <a:rPr lang="en-US" dirty="0"/>
            </a:br>
            <a:endParaRPr lang="en-US" dirty="0"/>
          </a:p>
        </p:txBody>
      </p:sp>
      <p:sp>
        <p:nvSpPr>
          <p:cNvPr id="3" name="Content Placeholder 2">
            <a:extLst>
              <a:ext uri="{FF2B5EF4-FFF2-40B4-BE49-F238E27FC236}">
                <a16:creationId xmlns:a16="http://schemas.microsoft.com/office/drawing/2014/main" id="{F6F9734E-53C4-4280-9AD0-57240F3ED863}"/>
              </a:ext>
            </a:extLst>
          </p:cNvPr>
          <p:cNvSpPr>
            <a:spLocks noGrp="1"/>
          </p:cNvSpPr>
          <p:nvPr>
            <p:ph idx="1"/>
          </p:nvPr>
        </p:nvSpPr>
        <p:spPr>
          <a:xfrm>
            <a:off x="609599" y="1520456"/>
            <a:ext cx="10972799" cy="4656507"/>
          </a:xfrm>
        </p:spPr>
        <p:txBody>
          <a:bodyPr>
            <a:normAutofit fontScale="62500" lnSpcReduction="20000"/>
          </a:bodyPr>
          <a:lstStyle/>
          <a:p>
            <a:pPr marL="0" indent="0">
              <a:buNone/>
            </a:pPr>
            <a:r>
              <a:rPr lang="en-US" sz="3300" dirty="0"/>
              <a:t>Impact of tariffs on production, employment, and productivity, accounting for how firms operating in a global value chain context are affected, both domestically and internationally. Four measures </a:t>
            </a:r>
            <a:r>
              <a:rPr lang="en-US" dirty="0"/>
              <a:t>:</a:t>
            </a:r>
          </a:p>
          <a:p>
            <a:endParaRPr lang="en-US" sz="2600" dirty="0"/>
          </a:p>
          <a:p>
            <a:pPr lvl="1"/>
            <a:r>
              <a:rPr lang="en-US" sz="2900" dirty="0"/>
              <a:t>The </a:t>
            </a:r>
            <a:r>
              <a:rPr lang="en-US" sz="2900" b="1" dirty="0">
                <a:solidFill>
                  <a:srgbClr val="FF0000"/>
                </a:solidFill>
              </a:rPr>
              <a:t>upstream tariff </a:t>
            </a:r>
            <a:r>
              <a:rPr lang="en-US" sz="2900" dirty="0"/>
              <a:t>is the average cumulative tariff applied to the intermediate inputs as a share of the sector’s output. </a:t>
            </a:r>
          </a:p>
          <a:p>
            <a:pPr lvl="1"/>
            <a:endParaRPr lang="en-US" sz="2900" dirty="0"/>
          </a:p>
          <a:p>
            <a:pPr lvl="1"/>
            <a:r>
              <a:rPr lang="en-US" sz="2900" dirty="0"/>
              <a:t>The </a:t>
            </a:r>
            <a:r>
              <a:rPr lang="en-US" sz="2900" b="1" dirty="0">
                <a:solidFill>
                  <a:srgbClr val="00B050"/>
                </a:solidFill>
              </a:rPr>
              <a:t>domestic protection tariff </a:t>
            </a:r>
            <a:r>
              <a:rPr lang="en-US" sz="2900" dirty="0"/>
              <a:t>captures the average tariff (import-weighted) imposed on imports that compete with the output of the domestic sector. </a:t>
            </a:r>
          </a:p>
          <a:p>
            <a:pPr lvl="1"/>
            <a:endParaRPr lang="en-US" sz="2900" dirty="0"/>
          </a:p>
          <a:p>
            <a:pPr lvl="1"/>
            <a:r>
              <a:rPr lang="en-US" sz="2900" dirty="0"/>
              <a:t>The </a:t>
            </a:r>
            <a:r>
              <a:rPr lang="en-US" sz="2900" b="1" dirty="0">
                <a:solidFill>
                  <a:schemeClr val="accent4">
                    <a:lumMod val="75000"/>
                  </a:schemeClr>
                </a:solidFill>
              </a:rPr>
              <a:t>downstream tariff </a:t>
            </a:r>
            <a:r>
              <a:rPr lang="en-US" sz="2900" dirty="0"/>
              <a:t>is the average cumulative tariff the sector’s output faces when exported either directly or indirectly through other (intermediate-output-using) sectors and countries. </a:t>
            </a:r>
          </a:p>
          <a:p>
            <a:pPr lvl="1"/>
            <a:endParaRPr lang="en-US" sz="2900" dirty="0"/>
          </a:p>
          <a:p>
            <a:pPr lvl="1"/>
            <a:r>
              <a:rPr lang="en-US" sz="2900" dirty="0"/>
              <a:t>The </a:t>
            </a:r>
            <a:r>
              <a:rPr lang="en-US" sz="2900" b="1" dirty="0">
                <a:solidFill>
                  <a:schemeClr val="accent5">
                    <a:lumMod val="75000"/>
                  </a:schemeClr>
                </a:solidFill>
              </a:rPr>
              <a:t>diversion tariff </a:t>
            </a:r>
            <a:r>
              <a:rPr lang="en-US" sz="2900" dirty="0"/>
              <a:t>captures the weighted average tariff that partner countries impose on all other suppliers except the country-sector in question. </a:t>
            </a:r>
          </a:p>
        </p:txBody>
      </p:sp>
    </p:spTree>
    <p:extLst>
      <p:ext uri="{BB962C8B-B14F-4D97-AF65-F5344CB8AC3E}">
        <p14:creationId xmlns:p14="http://schemas.microsoft.com/office/powerpoint/2010/main" val="232119297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25E91-3837-4D0E-B3DA-206A5785F4FE}"/>
              </a:ext>
            </a:extLst>
          </p:cNvPr>
          <p:cNvSpPr>
            <a:spLocks noGrp="1"/>
          </p:cNvSpPr>
          <p:nvPr>
            <p:ph type="title"/>
          </p:nvPr>
        </p:nvSpPr>
        <p:spPr>
          <a:xfrm>
            <a:off x="838200" y="365126"/>
            <a:ext cx="10515600" cy="945060"/>
          </a:xfrm>
        </p:spPr>
        <p:txBody>
          <a:bodyPr vert="horz" lIns="0" tIns="0" rIns="0" bIns="0" rtlCol="0" anchor="ctr">
            <a:normAutofit/>
          </a:bodyPr>
          <a:lstStyle/>
          <a:p>
            <a:pPr algn="ctr"/>
            <a:r>
              <a:rPr lang="en-US" dirty="0"/>
              <a:t>Understanding Spillovers from Tariffs</a:t>
            </a:r>
          </a:p>
        </p:txBody>
      </p:sp>
      <p:sp>
        <p:nvSpPr>
          <p:cNvPr id="3" name="Content Placeholder 2">
            <a:extLst>
              <a:ext uri="{FF2B5EF4-FFF2-40B4-BE49-F238E27FC236}">
                <a16:creationId xmlns:a16="http://schemas.microsoft.com/office/drawing/2014/main" id="{85760677-6BB5-4562-867C-55887181A20E}"/>
              </a:ext>
            </a:extLst>
          </p:cNvPr>
          <p:cNvSpPr>
            <a:spLocks noGrp="1"/>
          </p:cNvSpPr>
          <p:nvPr>
            <p:ph idx="1"/>
          </p:nvPr>
        </p:nvSpPr>
        <p:spPr>
          <a:xfrm>
            <a:off x="600501" y="1310186"/>
            <a:ext cx="11122926" cy="4866777"/>
          </a:xfrm>
        </p:spPr>
        <p:txBody>
          <a:bodyPr>
            <a:normAutofit fontScale="92500" lnSpcReduction="20000"/>
          </a:bodyPr>
          <a:lstStyle/>
          <a:p>
            <a:pPr marL="0" indent="0">
              <a:buNone/>
            </a:pPr>
            <a:r>
              <a:rPr lang="en-US" sz="3100" dirty="0"/>
              <a:t>The empirical analysis (35 countries and 13 manufacturing sectors) suggests that tariffs have significant and economically sizable effects both along the </a:t>
            </a:r>
            <a:r>
              <a:rPr lang="en-US" sz="3100" dirty="0">
                <a:solidFill>
                  <a:schemeClr val="accent5">
                    <a:lumMod val="75000"/>
                  </a:schemeClr>
                </a:solidFill>
                <a:highlight>
                  <a:srgbClr val="FFFF00"/>
                </a:highlight>
              </a:rPr>
              <a:t>value chain</a:t>
            </a:r>
            <a:r>
              <a:rPr lang="en-US" sz="3100" dirty="0">
                <a:highlight>
                  <a:srgbClr val="FFFF00"/>
                </a:highlight>
              </a:rPr>
              <a:t> </a:t>
            </a:r>
            <a:r>
              <a:rPr lang="en-US" sz="3100" dirty="0"/>
              <a:t>and </a:t>
            </a:r>
            <a:r>
              <a:rPr lang="en-US" sz="3100" dirty="0">
                <a:highlight>
                  <a:srgbClr val="FFFF00"/>
                </a:highlight>
              </a:rPr>
              <a:t>horizontally</a:t>
            </a:r>
            <a:r>
              <a:rPr lang="en-US" sz="3100" dirty="0"/>
              <a:t> on:</a:t>
            </a:r>
          </a:p>
          <a:p>
            <a:r>
              <a:rPr lang="en-US" sz="3600" dirty="0">
                <a:solidFill>
                  <a:srgbClr val="FF0000"/>
                </a:solidFill>
              </a:rPr>
              <a:t>Real value added</a:t>
            </a:r>
            <a:r>
              <a:rPr lang="en-US" sz="3600" dirty="0"/>
              <a:t>, </a:t>
            </a:r>
          </a:p>
          <a:p>
            <a:endParaRPr lang="en-US" sz="3600" dirty="0"/>
          </a:p>
          <a:p>
            <a:r>
              <a:rPr lang="en-US" sz="3600" dirty="0">
                <a:solidFill>
                  <a:srgbClr val="00B050"/>
                </a:solidFill>
              </a:rPr>
              <a:t>Employment</a:t>
            </a:r>
            <a:r>
              <a:rPr lang="en-US" sz="3600" dirty="0"/>
              <a:t>, and </a:t>
            </a:r>
          </a:p>
          <a:p>
            <a:endParaRPr lang="en-US" sz="3600" dirty="0">
              <a:solidFill>
                <a:srgbClr val="7030A0"/>
              </a:solidFill>
            </a:endParaRPr>
          </a:p>
          <a:p>
            <a:r>
              <a:rPr lang="en-US" sz="3600" dirty="0">
                <a:solidFill>
                  <a:srgbClr val="7030A0"/>
                </a:solidFill>
              </a:rPr>
              <a:t>Productivity </a:t>
            </a:r>
          </a:p>
        </p:txBody>
      </p:sp>
    </p:spTree>
    <p:extLst>
      <p:ext uri="{BB962C8B-B14F-4D97-AF65-F5344CB8AC3E}">
        <p14:creationId xmlns:p14="http://schemas.microsoft.com/office/powerpoint/2010/main" val="397683667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FDC2-7762-4D40-84DC-7E70B9BB5F80}"/>
              </a:ext>
            </a:extLst>
          </p:cNvPr>
          <p:cNvSpPr>
            <a:spLocks noGrp="1"/>
          </p:cNvSpPr>
          <p:nvPr>
            <p:ph type="title"/>
          </p:nvPr>
        </p:nvSpPr>
        <p:spPr>
          <a:xfrm>
            <a:off x="284813" y="482138"/>
            <a:ext cx="11587397" cy="1118064"/>
          </a:xfrm>
        </p:spPr>
        <p:txBody>
          <a:bodyPr vert="horz" lIns="0" tIns="0" rIns="0" bIns="0" rtlCol="0" anchor="ctr">
            <a:normAutofit fontScale="90000"/>
          </a:bodyPr>
          <a:lstStyle/>
          <a:p>
            <a:pPr algn="ctr"/>
            <a:r>
              <a:rPr lang="en-US" sz="3300" dirty="0"/>
              <a:t>Sign and Significance of Tariffs on Economic Variables </a:t>
            </a:r>
            <a:br>
              <a:rPr lang="en-US" dirty="0"/>
            </a:br>
            <a:r>
              <a:rPr lang="en-US" sz="3100" dirty="0"/>
              <a:t>in April 2019 World Economic Outlook</a:t>
            </a:r>
            <a:endParaRPr lang="en-US" dirty="0"/>
          </a:p>
        </p:txBody>
      </p:sp>
      <p:pic>
        <p:nvPicPr>
          <p:cNvPr id="3" name="Picture 2">
            <a:extLst>
              <a:ext uri="{FF2B5EF4-FFF2-40B4-BE49-F238E27FC236}">
                <a16:creationId xmlns:a16="http://schemas.microsoft.com/office/drawing/2014/main" id="{6D5992B4-142B-4F26-9F48-80D848E1BE1B}"/>
              </a:ext>
            </a:extLst>
          </p:cNvPr>
          <p:cNvPicPr>
            <a:picLocks noChangeAspect="1"/>
          </p:cNvPicPr>
          <p:nvPr/>
        </p:nvPicPr>
        <p:blipFill>
          <a:blip r:embed="rId2"/>
          <a:stretch>
            <a:fillRect/>
          </a:stretch>
        </p:blipFill>
        <p:spPr>
          <a:xfrm>
            <a:off x="532263" y="1903751"/>
            <a:ext cx="11477767" cy="4589124"/>
          </a:xfrm>
          <a:prstGeom prst="rect">
            <a:avLst/>
          </a:prstGeom>
        </p:spPr>
      </p:pic>
    </p:spTree>
    <p:extLst>
      <p:ext uri="{BB962C8B-B14F-4D97-AF65-F5344CB8AC3E}">
        <p14:creationId xmlns:p14="http://schemas.microsoft.com/office/powerpoint/2010/main" val="297804961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2580B-9814-48C0-AF33-14220987080D}"/>
              </a:ext>
            </a:extLst>
          </p:cNvPr>
          <p:cNvSpPr>
            <a:spLocks noGrp="1"/>
          </p:cNvSpPr>
          <p:nvPr>
            <p:ph type="title"/>
          </p:nvPr>
        </p:nvSpPr>
        <p:spPr>
          <a:xfrm>
            <a:off x="518615" y="365125"/>
            <a:ext cx="11068334" cy="1325563"/>
          </a:xfrm>
        </p:spPr>
        <p:txBody>
          <a:bodyPr vert="horz" lIns="0" tIns="0" rIns="0" bIns="0" rtlCol="0" anchor="ctr">
            <a:normAutofit/>
          </a:bodyPr>
          <a:lstStyle/>
          <a:p>
            <a:pPr algn="ctr"/>
            <a:r>
              <a:rPr lang="en-US" dirty="0"/>
              <a:t>Negative Spillovers &amp; Opportunities </a:t>
            </a:r>
          </a:p>
        </p:txBody>
      </p:sp>
      <p:sp>
        <p:nvSpPr>
          <p:cNvPr id="3" name="Content Placeholder 2">
            <a:extLst>
              <a:ext uri="{FF2B5EF4-FFF2-40B4-BE49-F238E27FC236}">
                <a16:creationId xmlns:a16="http://schemas.microsoft.com/office/drawing/2014/main" id="{A6D8E040-C9D7-4835-A07E-D6B71FA2A9EB}"/>
              </a:ext>
            </a:extLst>
          </p:cNvPr>
          <p:cNvSpPr>
            <a:spLocks noGrp="1"/>
          </p:cNvSpPr>
          <p:nvPr>
            <p:ph idx="1"/>
          </p:nvPr>
        </p:nvSpPr>
        <p:spPr>
          <a:xfrm>
            <a:off x="838200" y="1378424"/>
            <a:ext cx="10515600" cy="4798539"/>
          </a:xfrm>
        </p:spPr>
        <p:txBody>
          <a:bodyPr>
            <a:normAutofit fontScale="92500"/>
          </a:bodyPr>
          <a:lstStyle/>
          <a:p>
            <a:pPr marL="0" indent="0">
              <a:buNone/>
            </a:pPr>
            <a:r>
              <a:rPr lang="en-US" dirty="0">
                <a:solidFill>
                  <a:srgbClr val="FF0000"/>
                </a:solidFill>
              </a:rPr>
              <a:t>Closer integration into global value chain</a:t>
            </a:r>
            <a:r>
              <a:rPr lang="en-US" dirty="0"/>
              <a:t> Vs. </a:t>
            </a:r>
            <a:r>
              <a:rPr lang="en-US" dirty="0">
                <a:solidFill>
                  <a:srgbClr val="00B050"/>
                </a:solidFill>
              </a:rPr>
              <a:t>Trade Diversion</a:t>
            </a:r>
          </a:p>
          <a:p>
            <a:pPr marL="0" indent="0">
              <a:buNone/>
            </a:pPr>
            <a:endParaRPr lang="en-US" dirty="0">
              <a:solidFill>
                <a:srgbClr val="00B050"/>
              </a:solidFill>
            </a:endParaRPr>
          </a:p>
          <a:p>
            <a:pPr lvl="1"/>
            <a:r>
              <a:rPr lang="en-US" dirty="0">
                <a:solidFill>
                  <a:srgbClr val="FF0000"/>
                </a:solidFill>
              </a:rPr>
              <a:t>Closer integration: Trade wars cause collateral damage to companies in third countries because of globally integrated supply chains. The effects go through downstream and upstream tariffs. </a:t>
            </a:r>
          </a:p>
          <a:p>
            <a:pPr lvl="2"/>
            <a:r>
              <a:rPr lang="en-US" dirty="0" err="1"/>
              <a:t>AfCFTA</a:t>
            </a:r>
            <a:r>
              <a:rPr lang="en-US" dirty="0"/>
              <a:t> bolsters integration of African goods into global value chain. Countries less integrated in global trade before could be adversely affected by </a:t>
            </a:r>
            <a:r>
              <a:rPr lang="en-US" dirty="0" err="1"/>
              <a:t>AfCFTA</a:t>
            </a:r>
            <a:r>
              <a:rPr lang="en-US" dirty="0"/>
              <a:t>. For example: the price of Guinea’s imports from South Africa (well integrated into global value chain) would increase because of the impacts of the tariffs between US and China. Before </a:t>
            </a:r>
            <a:r>
              <a:rPr lang="en-US" dirty="0" err="1"/>
              <a:t>AfCFTA</a:t>
            </a:r>
            <a:r>
              <a:rPr lang="en-US" dirty="0"/>
              <a:t>, the tariff between Guinea and South Africa would mitigate the impact on Guinea.    </a:t>
            </a:r>
          </a:p>
          <a:p>
            <a:pPr lvl="1"/>
            <a:r>
              <a:rPr lang="en-US" dirty="0">
                <a:solidFill>
                  <a:srgbClr val="00B050"/>
                </a:solidFill>
              </a:rPr>
              <a:t>Trade diversion:</a:t>
            </a:r>
            <a:r>
              <a:rPr lang="en-US" dirty="0"/>
              <a:t> </a:t>
            </a:r>
            <a:r>
              <a:rPr lang="en-US" dirty="0">
                <a:solidFill>
                  <a:srgbClr val="00B050"/>
                </a:solidFill>
              </a:rPr>
              <a:t>A trade dispute could provide opportunities for companies in third countries. </a:t>
            </a:r>
          </a:p>
          <a:p>
            <a:pPr lvl="2"/>
            <a:r>
              <a:rPr lang="en-US" dirty="0"/>
              <a:t>African agriculture exports to China could increase, for example, as they replace products once sourced from the US. African manufacturing companies could benefit from rising export opportunities in the US.</a:t>
            </a:r>
          </a:p>
        </p:txBody>
      </p:sp>
    </p:spTree>
    <p:extLst>
      <p:ext uri="{BB962C8B-B14F-4D97-AF65-F5344CB8AC3E}">
        <p14:creationId xmlns:p14="http://schemas.microsoft.com/office/powerpoint/2010/main" val="30111378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C24F5-4D03-4A45-94B1-28DE967B0DEE}"/>
              </a:ext>
            </a:extLst>
          </p:cNvPr>
          <p:cNvSpPr>
            <a:spLocks noGrp="1"/>
          </p:cNvSpPr>
          <p:nvPr>
            <p:ph type="title"/>
          </p:nvPr>
        </p:nvSpPr>
        <p:spPr/>
        <p:txBody>
          <a:bodyPr/>
          <a:lstStyle/>
          <a:p>
            <a:pPr algn="ctr"/>
            <a:r>
              <a:rPr lang="en-US" dirty="0"/>
              <a:t>A </a:t>
            </a:r>
            <a:r>
              <a:rPr lang="en-US" sz="4000" dirty="0"/>
              <a:t>Large</a:t>
            </a:r>
            <a:r>
              <a:rPr lang="en-US" dirty="0"/>
              <a:t> Free Trade Area for the Continent </a:t>
            </a:r>
          </a:p>
        </p:txBody>
      </p:sp>
      <p:sp>
        <p:nvSpPr>
          <p:cNvPr id="3" name="Content Placeholder 2">
            <a:extLst>
              <a:ext uri="{FF2B5EF4-FFF2-40B4-BE49-F238E27FC236}">
                <a16:creationId xmlns:a16="http://schemas.microsoft.com/office/drawing/2014/main" id="{2891BDFC-D45B-4C8F-A258-599BFA591B60}"/>
              </a:ext>
            </a:extLst>
          </p:cNvPr>
          <p:cNvSpPr>
            <a:spLocks noGrp="1"/>
          </p:cNvSpPr>
          <p:nvPr>
            <p:ph idx="1"/>
          </p:nvPr>
        </p:nvSpPr>
        <p:spPr>
          <a:xfrm>
            <a:off x="838200" y="1476277"/>
            <a:ext cx="4782312" cy="5199825"/>
          </a:xfrm>
        </p:spPr>
        <p:txBody>
          <a:bodyPr>
            <a:normAutofit fontScale="25000" lnSpcReduction="20000"/>
          </a:bodyPr>
          <a:lstStyle/>
          <a:p>
            <a:pPr>
              <a:spcAft>
                <a:spcPts val="600"/>
              </a:spcAft>
            </a:pPr>
            <a:r>
              <a:rPr lang="en-US" sz="8400" dirty="0"/>
              <a:t>A free trade area of 55 countries, 1.2 billion people with a combined GDP of US$2.5 trillion </a:t>
            </a:r>
          </a:p>
          <a:p>
            <a:r>
              <a:rPr lang="en-US" sz="8400" dirty="0"/>
              <a:t>A ratified agreements with some key tools yet to be finalized:</a:t>
            </a:r>
          </a:p>
          <a:p>
            <a:pPr lvl="1"/>
            <a:r>
              <a:rPr lang="en-US" sz="8400" dirty="0"/>
              <a:t>Tariff reductions on 90 percent of tradable items</a:t>
            </a:r>
          </a:p>
          <a:p>
            <a:pPr lvl="1"/>
            <a:r>
              <a:rPr lang="en-US" sz="8400" dirty="0"/>
              <a:t>Services trade liberalization</a:t>
            </a:r>
          </a:p>
          <a:p>
            <a:pPr lvl="1"/>
            <a:r>
              <a:rPr lang="en-US" sz="8400" dirty="0"/>
              <a:t>Clear rules of origin</a:t>
            </a:r>
          </a:p>
          <a:p>
            <a:pPr lvl="1">
              <a:spcAft>
                <a:spcPts val="600"/>
              </a:spcAft>
            </a:pPr>
            <a:r>
              <a:rPr lang="en-US" sz="8400" dirty="0"/>
              <a:t>Identification of non-tariff barriers</a:t>
            </a:r>
          </a:p>
          <a:p>
            <a:r>
              <a:rPr lang="en-US" sz="8400" dirty="0"/>
              <a:t>At a later stage: free movement of labor, capital and ultimately a currency union</a:t>
            </a:r>
            <a:endParaRPr lang="en-US" dirty="0"/>
          </a:p>
        </p:txBody>
      </p:sp>
      <p:pic>
        <p:nvPicPr>
          <p:cNvPr id="9" name="Picture 8">
            <a:extLst>
              <a:ext uri="{FF2B5EF4-FFF2-40B4-BE49-F238E27FC236}">
                <a16:creationId xmlns:a16="http://schemas.microsoft.com/office/drawing/2014/main" id="{D9DD3A9D-CD1E-4608-8D69-0AD1CDD45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733" y="1671696"/>
            <a:ext cx="6204267" cy="4494928"/>
          </a:xfrm>
          <a:prstGeom prst="rect">
            <a:avLst/>
          </a:prstGeom>
        </p:spPr>
      </p:pic>
      <p:pic>
        <p:nvPicPr>
          <p:cNvPr id="7" name="Picture 6">
            <a:extLst>
              <a:ext uri="{FF2B5EF4-FFF2-40B4-BE49-F238E27FC236}">
                <a16:creationId xmlns:a16="http://schemas.microsoft.com/office/drawing/2014/main" id="{2F07DE13-CE27-4FCF-A4A4-99FFA11912E2}"/>
              </a:ext>
            </a:extLst>
          </p:cNvPr>
          <p:cNvPicPr>
            <a:picLocks noChangeAspect="1"/>
          </p:cNvPicPr>
          <p:nvPr/>
        </p:nvPicPr>
        <p:blipFill rotWithShape="1">
          <a:blip r:embed="rId4"/>
          <a:srcRect t="11692" r="8323"/>
          <a:stretch/>
        </p:blipFill>
        <p:spPr>
          <a:xfrm>
            <a:off x="7582538" y="5839325"/>
            <a:ext cx="3302030" cy="536537"/>
          </a:xfrm>
          <a:prstGeom prst="rect">
            <a:avLst/>
          </a:prstGeom>
        </p:spPr>
      </p:pic>
    </p:spTree>
    <p:extLst>
      <p:ext uri="{BB962C8B-B14F-4D97-AF65-F5344CB8AC3E}">
        <p14:creationId xmlns:p14="http://schemas.microsoft.com/office/powerpoint/2010/main" val="333447427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599F8-71B8-48AA-A85B-448AB01C3498}"/>
              </a:ext>
            </a:extLst>
          </p:cNvPr>
          <p:cNvSpPr>
            <a:spLocks noGrp="1"/>
          </p:cNvSpPr>
          <p:nvPr>
            <p:ph type="title"/>
          </p:nvPr>
        </p:nvSpPr>
        <p:spPr>
          <a:xfrm>
            <a:off x="651998" y="274638"/>
            <a:ext cx="10930401" cy="1143000"/>
          </a:xfrm>
        </p:spPr>
        <p:txBody>
          <a:bodyPr vert="horz" lIns="0" tIns="0" rIns="0" bIns="0" rtlCol="0" anchor="ctr">
            <a:normAutofit/>
          </a:bodyPr>
          <a:lstStyle/>
          <a:p>
            <a:pPr algn="ctr"/>
            <a:r>
              <a:rPr lang="en-US" dirty="0"/>
              <a:t>Magnitude depends on structure of imports and their integration in global value chain</a:t>
            </a:r>
          </a:p>
        </p:txBody>
      </p:sp>
      <p:pic>
        <p:nvPicPr>
          <p:cNvPr id="3" name="Picture 2">
            <a:extLst>
              <a:ext uri="{FF2B5EF4-FFF2-40B4-BE49-F238E27FC236}">
                <a16:creationId xmlns:a16="http://schemas.microsoft.com/office/drawing/2014/main" id="{7356065A-50A4-4D73-AE39-4C181F13C7A2}"/>
              </a:ext>
            </a:extLst>
          </p:cNvPr>
          <p:cNvPicPr>
            <a:picLocks noChangeAspect="1"/>
          </p:cNvPicPr>
          <p:nvPr/>
        </p:nvPicPr>
        <p:blipFill>
          <a:blip r:embed="rId3"/>
          <a:stretch>
            <a:fillRect/>
          </a:stretch>
        </p:blipFill>
        <p:spPr>
          <a:xfrm>
            <a:off x="651999" y="1506982"/>
            <a:ext cx="10607345" cy="4510360"/>
          </a:xfrm>
          <a:prstGeom prst="rect">
            <a:avLst/>
          </a:prstGeom>
        </p:spPr>
      </p:pic>
      <p:sp>
        <p:nvSpPr>
          <p:cNvPr id="4" name="TextBox 3">
            <a:extLst>
              <a:ext uri="{FF2B5EF4-FFF2-40B4-BE49-F238E27FC236}">
                <a16:creationId xmlns:a16="http://schemas.microsoft.com/office/drawing/2014/main" id="{4C71465F-3B44-486C-AF76-1A4E29C377A9}"/>
              </a:ext>
            </a:extLst>
          </p:cNvPr>
          <p:cNvSpPr txBox="1"/>
          <p:nvPr/>
        </p:nvSpPr>
        <p:spPr>
          <a:xfrm>
            <a:off x="518615" y="6017342"/>
            <a:ext cx="11327642" cy="646331"/>
          </a:xfrm>
          <a:prstGeom prst="rect">
            <a:avLst/>
          </a:prstGeom>
          <a:noFill/>
        </p:spPr>
        <p:txBody>
          <a:bodyPr wrap="square" rtlCol="0">
            <a:spAutoFit/>
          </a:bodyPr>
          <a:lstStyle/>
          <a:p>
            <a:r>
              <a:rPr lang="en-US" dirty="0"/>
              <a:t>Net effect of </a:t>
            </a:r>
            <a:r>
              <a:rPr lang="en-US" dirty="0" err="1"/>
              <a:t>AfCFTA</a:t>
            </a:r>
            <a:r>
              <a:rPr lang="en-US" dirty="0"/>
              <a:t> on Africa’s exports could be positive because of prominence of non-manufacture exports (less integrated in GVC) that would benefit from trade diversion. Manufactured exports small in total exports.</a:t>
            </a:r>
          </a:p>
        </p:txBody>
      </p:sp>
    </p:spTree>
    <p:extLst>
      <p:ext uri="{BB962C8B-B14F-4D97-AF65-F5344CB8AC3E}">
        <p14:creationId xmlns:p14="http://schemas.microsoft.com/office/powerpoint/2010/main" val="269567981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41F455-3E0C-4809-835A-71937432FCB6}"/>
              </a:ext>
            </a:extLst>
          </p:cNvPr>
          <p:cNvSpPr>
            <a:spLocks noGrp="1"/>
          </p:cNvSpPr>
          <p:nvPr>
            <p:ph sz="quarter" idx="11"/>
          </p:nvPr>
        </p:nvSpPr>
        <p:spPr/>
        <p:txBody>
          <a:bodyPr/>
          <a:lstStyle/>
          <a:p>
            <a:endParaRPr lang="en-US" dirty="0"/>
          </a:p>
        </p:txBody>
      </p:sp>
      <p:sp>
        <p:nvSpPr>
          <p:cNvPr id="3" name="Oval 2">
            <a:extLst>
              <a:ext uri="{FF2B5EF4-FFF2-40B4-BE49-F238E27FC236}">
                <a16:creationId xmlns:a16="http://schemas.microsoft.com/office/drawing/2014/main" id="{2C568EEB-8F96-4565-AC8E-7B6D1CA0C04C}"/>
              </a:ext>
            </a:extLst>
          </p:cNvPr>
          <p:cNvSpPr/>
          <p:nvPr/>
        </p:nvSpPr>
        <p:spPr>
          <a:xfrm>
            <a:off x="1079292" y="1124262"/>
            <a:ext cx="9529271" cy="513683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Messages</a:t>
            </a:r>
            <a:endParaRPr lang="en-US" sz="3800" b="0" dirty="0"/>
          </a:p>
        </p:txBody>
      </p:sp>
    </p:spTree>
    <p:extLst>
      <p:ext uri="{BB962C8B-B14F-4D97-AF65-F5344CB8AC3E}">
        <p14:creationId xmlns:p14="http://schemas.microsoft.com/office/powerpoint/2010/main" val="327575583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2828-5B60-48FD-86A3-47D6E48B9FE2}"/>
              </a:ext>
            </a:extLst>
          </p:cNvPr>
          <p:cNvSpPr>
            <a:spLocks noGrp="1"/>
          </p:cNvSpPr>
          <p:nvPr>
            <p:ph type="title"/>
          </p:nvPr>
        </p:nvSpPr>
        <p:spPr>
          <a:xfrm>
            <a:off x="609600" y="0"/>
            <a:ext cx="10972800" cy="1118064"/>
          </a:xfrm>
        </p:spPr>
        <p:txBody>
          <a:bodyPr/>
          <a:lstStyle/>
          <a:p>
            <a:pPr algn="ctr"/>
            <a:r>
              <a:rPr lang="en-US" dirty="0"/>
              <a:t>Key Messages</a:t>
            </a:r>
          </a:p>
        </p:txBody>
      </p:sp>
      <p:sp>
        <p:nvSpPr>
          <p:cNvPr id="3" name="Content Placeholder 2">
            <a:extLst>
              <a:ext uri="{FF2B5EF4-FFF2-40B4-BE49-F238E27FC236}">
                <a16:creationId xmlns:a16="http://schemas.microsoft.com/office/drawing/2014/main" id="{60B276C0-1F5A-4DF5-8090-E0F64ED76913}"/>
              </a:ext>
            </a:extLst>
          </p:cNvPr>
          <p:cNvSpPr>
            <a:spLocks noGrp="1"/>
          </p:cNvSpPr>
          <p:nvPr>
            <p:ph idx="1"/>
          </p:nvPr>
        </p:nvSpPr>
        <p:spPr>
          <a:xfrm>
            <a:off x="609600" y="891132"/>
            <a:ext cx="11201400" cy="5966868"/>
          </a:xfrm>
        </p:spPr>
        <p:txBody>
          <a:bodyPr>
            <a:noAutofit/>
          </a:bodyPr>
          <a:lstStyle/>
          <a:p>
            <a:r>
              <a:rPr lang="en-US" sz="2600" dirty="0"/>
              <a:t>Tariff reductions can play a significant role in fostering intraregional trade, if applied to a large proportion of trade…</a:t>
            </a:r>
          </a:p>
          <a:p>
            <a:r>
              <a:rPr lang="en-US" sz="2600" dirty="0"/>
              <a:t>…and should be complemented by policies to reduce non-tariff bottlenecks (e.g. logistics)</a:t>
            </a:r>
          </a:p>
          <a:p>
            <a:r>
              <a:rPr lang="en-US" sz="2600" dirty="0"/>
              <a:t>Policies should address the adjustment costs of trade integration:  </a:t>
            </a:r>
          </a:p>
          <a:p>
            <a:pPr lvl="1"/>
            <a:r>
              <a:rPr lang="en-US" sz="2600" dirty="0"/>
              <a:t>Boost agricultural productivity in less diversified economies </a:t>
            </a:r>
          </a:p>
          <a:p>
            <a:pPr lvl="1"/>
            <a:r>
              <a:rPr lang="en-US" sz="2600" dirty="0"/>
              <a:t>In a few countries, mobilize domestic tax revenue to offset losses</a:t>
            </a:r>
          </a:p>
          <a:p>
            <a:pPr lvl="1"/>
            <a:r>
              <a:rPr lang="en-US" sz="2600" dirty="0"/>
              <a:t>Use targeted social programs and training schemes to ease workers mobility across industries to mitigate adverse effects on income distribution</a:t>
            </a:r>
          </a:p>
          <a:p>
            <a:pPr lvl="1"/>
            <a:r>
              <a:rPr lang="en-US" sz="2400" dirty="0"/>
              <a:t>Reassess central banks’ policy reaction functions</a:t>
            </a:r>
          </a:p>
          <a:p>
            <a:pPr lvl="1"/>
            <a:r>
              <a:rPr lang="en-US" sz="2400" dirty="0"/>
              <a:t>Capture opportunities from trade diversion by strengthening competitiveness of relevant industries.</a:t>
            </a:r>
            <a:endParaRPr lang="en-US" sz="2600" dirty="0"/>
          </a:p>
        </p:txBody>
      </p:sp>
    </p:spTree>
    <p:extLst>
      <p:ext uri="{BB962C8B-B14F-4D97-AF65-F5344CB8AC3E}">
        <p14:creationId xmlns:p14="http://schemas.microsoft.com/office/powerpoint/2010/main" val="42127225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F64D811-7E44-4E75-96CD-190F7B477A3E}"/>
              </a:ext>
            </a:extLst>
          </p:cNvPr>
          <p:cNvSpPr/>
          <p:nvPr/>
        </p:nvSpPr>
        <p:spPr>
          <a:xfrm>
            <a:off x="3581400" y="1277939"/>
            <a:ext cx="5029200" cy="498316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African Regional Trade in Perspective</a:t>
            </a:r>
            <a:endParaRPr lang="en-US" sz="3800" b="0" dirty="0"/>
          </a:p>
        </p:txBody>
      </p:sp>
    </p:spTree>
    <p:extLst>
      <p:ext uri="{BB962C8B-B14F-4D97-AF65-F5344CB8AC3E}">
        <p14:creationId xmlns:p14="http://schemas.microsoft.com/office/powerpoint/2010/main" val="275702487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42EBE-4DC5-446B-879E-D6ED63EC1B43}"/>
              </a:ext>
            </a:extLst>
          </p:cNvPr>
          <p:cNvSpPr>
            <a:spLocks noGrp="1"/>
          </p:cNvSpPr>
          <p:nvPr>
            <p:ph type="title"/>
          </p:nvPr>
        </p:nvSpPr>
        <p:spPr>
          <a:xfrm>
            <a:off x="838593" y="159557"/>
            <a:ext cx="10514814" cy="1027906"/>
          </a:xfrm>
        </p:spPr>
        <p:txBody>
          <a:bodyPr>
            <a:normAutofit/>
          </a:bodyPr>
          <a:lstStyle/>
          <a:p>
            <a:pPr algn="ctr"/>
            <a:r>
              <a:rPr lang="en-US" dirty="0"/>
              <a:t>Regional Trade Integration Comparable to Other Developing Regions…</a:t>
            </a:r>
          </a:p>
        </p:txBody>
      </p:sp>
      <p:graphicFrame>
        <p:nvGraphicFramePr>
          <p:cNvPr id="12" name="Chart 11">
            <a:extLst>
              <a:ext uri="{FF2B5EF4-FFF2-40B4-BE49-F238E27FC236}">
                <a16:creationId xmlns:a16="http://schemas.microsoft.com/office/drawing/2014/main" id="{50213CF5-C115-45F5-BFCC-6A837E9F1829}"/>
              </a:ext>
            </a:extLst>
          </p:cNvPr>
          <p:cNvGraphicFramePr>
            <a:graphicFrameLocks/>
          </p:cNvGraphicFramePr>
          <p:nvPr>
            <p:extLst>
              <p:ext uri="{D42A27DB-BD31-4B8C-83A1-F6EECF244321}">
                <p14:modId xmlns:p14="http://schemas.microsoft.com/office/powerpoint/2010/main" val="3574240530"/>
              </p:ext>
            </p:extLst>
          </p:nvPr>
        </p:nvGraphicFramePr>
        <p:xfrm>
          <a:off x="1064301" y="2177419"/>
          <a:ext cx="9608695" cy="332550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6">
            <a:extLst>
              <a:ext uri="{FF2B5EF4-FFF2-40B4-BE49-F238E27FC236}">
                <a16:creationId xmlns:a16="http://schemas.microsoft.com/office/drawing/2014/main" id="{6B9EB190-BB41-43AD-9C5E-0EEAA1C6DF85}"/>
              </a:ext>
            </a:extLst>
          </p:cNvPr>
          <p:cNvSpPr txBox="1"/>
          <p:nvPr/>
        </p:nvSpPr>
        <p:spPr>
          <a:xfrm>
            <a:off x="1064301" y="1420642"/>
            <a:ext cx="9218950" cy="5081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b="1" dirty="0">
                <a:latin typeface="Arial Narrow" panose="020B0606020202030204" pitchFamily="34" charset="0"/>
              </a:rPr>
              <a:t>Intraregional</a:t>
            </a:r>
            <a:r>
              <a:rPr lang="en-US" sz="1600" b="1" baseline="0" dirty="0">
                <a:latin typeface="Arial Narrow" panose="020B0606020202030204" pitchFamily="34" charset="0"/>
              </a:rPr>
              <a:t> Trade in Selected Regions, 2007–17</a:t>
            </a:r>
          </a:p>
          <a:p>
            <a:pPr algn="ctr"/>
            <a:r>
              <a:rPr lang="en-US" sz="1600" b="0" i="1" baseline="0" dirty="0">
                <a:latin typeface="Arial Narrow" panose="020B0606020202030204" pitchFamily="34" charset="0"/>
              </a:rPr>
              <a:t>(Average share of total imports originating from the region)</a:t>
            </a:r>
            <a:endParaRPr lang="en-US" sz="1600" b="0" i="1" dirty="0">
              <a:latin typeface="Arial Narrow" panose="020B0606020202030204" pitchFamily="34" charset="0"/>
            </a:endParaRPr>
          </a:p>
        </p:txBody>
      </p:sp>
      <p:sp>
        <p:nvSpPr>
          <p:cNvPr id="14" name="TextBox 33">
            <a:extLst>
              <a:ext uri="{FF2B5EF4-FFF2-40B4-BE49-F238E27FC236}">
                <a16:creationId xmlns:a16="http://schemas.microsoft.com/office/drawing/2014/main" id="{7148B7B9-A7D0-4BCC-9CEF-97F8D06BB7A9}"/>
              </a:ext>
            </a:extLst>
          </p:cNvPr>
          <p:cNvSpPr txBox="1"/>
          <p:nvPr/>
        </p:nvSpPr>
        <p:spPr>
          <a:xfrm>
            <a:off x="2806390" y="5502920"/>
            <a:ext cx="4557946" cy="196690"/>
          </a:xfrm>
          <a:prstGeom prst="rect">
            <a:avLst/>
          </a:prstGeom>
          <a:solidFill>
            <a:sysClr val="window" lastClr="FFFFFF"/>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Sources: United Nations COMTRADE database; and IMF staff calculations.</a:t>
            </a:r>
          </a:p>
        </p:txBody>
      </p:sp>
      <p:sp>
        <p:nvSpPr>
          <p:cNvPr id="15" name="TextBox 33">
            <a:extLst>
              <a:ext uri="{FF2B5EF4-FFF2-40B4-BE49-F238E27FC236}">
                <a16:creationId xmlns:a16="http://schemas.microsoft.com/office/drawing/2014/main" id="{8E437DEB-B7D9-4872-941C-C795DBA5A77F}"/>
              </a:ext>
            </a:extLst>
          </p:cNvPr>
          <p:cNvSpPr txBox="1"/>
          <p:nvPr/>
        </p:nvSpPr>
        <p:spPr>
          <a:xfrm>
            <a:off x="2806390" y="5751583"/>
            <a:ext cx="5166732" cy="645434"/>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Note: ASEAN = Association of Southeast Asian Nations; LAIA = Latin American Integration Association; NAFTA = North American Free Trade Agreement; PAFTA = Pan-Arab Free Trade Area. </a:t>
            </a:r>
          </a:p>
        </p:txBody>
      </p:sp>
    </p:spTree>
    <p:extLst>
      <p:ext uri="{BB962C8B-B14F-4D97-AF65-F5344CB8AC3E}">
        <p14:creationId xmlns:p14="http://schemas.microsoft.com/office/powerpoint/2010/main" val="27667413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599F8-71B8-48AA-A85B-448AB01C3498}"/>
              </a:ext>
            </a:extLst>
          </p:cNvPr>
          <p:cNvSpPr>
            <a:spLocks noGrp="1"/>
          </p:cNvSpPr>
          <p:nvPr>
            <p:ph type="title"/>
          </p:nvPr>
        </p:nvSpPr>
        <p:spPr>
          <a:xfrm>
            <a:off x="651998" y="274638"/>
            <a:ext cx="10930401" cy="1143000"/>
          </a:xfrm>
        </p:spPr>
        <p:txBody>
          <a:bodyPr>
            <a:normAutofit/>
          </a:bodyPr>
          <a:lstStyle/>
          <a:p>
            <a:pPr algn="ctr"/>
            <a:r>
              <a:rPr lang="en-US" dirty="0"/>
              <a:t>…and More Diversified than Africa’s Trade with the Rest of the World</a:t>
            </a:r>
          </a:p>
        </p:txBody>
      </p:sp>
      <p:pic>
        <p:nvPicPr>
          <p:cNvPr id="3" name="Picture 2">
            <a:extLst>
              <a:ext uri="{FF2B5EF4-FFF2-40B4-BE49-F238E27FC236}">
                <a16:creationId xmlns:a16="http://schemas.microsoft.com/office/drawing/2014/main" id="{7356065A-50A4-4D73-AE39-4C181F13C7A2}"/>
              </a:ext>
            </a:extLst>
          </p:cNvPr>
          <p:cNvPicPr>
            <a:picLocks noChangeAspect="1"/>
          </p:cNvPicPr>
          <p:nvPr/>
        </p:nvPicPr>
        <p:blipFill>
          <a:blip r:embed="rId3"/>
          <a:stretch>
            <a:fillRect/>
          </a:stretch>
        </p:blipFill>
        <p:spPr>
          <a:xfrm>
            <a:off x="651999" y="1506982"/>
            <a:ext cx="10607345" cy="4510360"/>
          </a:xfrm>
          <a:prstGeom prst="rect">
            <a:avLst/>
          </a:prstGeom>
        </p:spPr>
      </p:pic>
    </p:spTree>
    <p:extLst>
      <p:ext uri="{BB962C8B-B14F-4D97-AF65-F5344CB8AC3E}">
        <p14:creationId xmlns:p14="http://schemas.microsoft.com/office/powerpoint/2010/main" val="32530582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D11A-2B20-48C3-A393-A232CFD044A9}"/>
              </a:ext>
            </a:extLst>
          </p:cNvPr>
          <p:cNvSpPr>
            <a:spLocks noGrp="1"/>
          </p:cNvSpPr>
          <p:nvPr>
            <p:ph type="title"/>
          </p:nvPr>
        </p:nvSpPr>
        <p:spPr>
          <a:xfrm>
            <a:off x="88900" y="274638"/>
            <a:ext cx="11493500" cy="1143000"/>
          </a:xfrm>
        </p:spPr>
        <p:txBody>
          <a:bodyPr>
            <a:normAutofit/>
          </a:bodyPr>
          <a:lstStyle/>
          <a:p>
            <a:pPr algn="ctr"/>
            <a:r>
              <a:rPr lang="en-US" dirty="0"/>
              <a:t>Concentrated and with Some Large Economies Poorly Integrated</a:t>
            </a:r>
          </a:p>
        </p:txBody>
      </p:sp>
      <p:sp>
        <p:nvSpPr>
          <p:cNvPr id="5" name="TextBox 4">
            <a:extLst>
              <a:ext uri="{FF2B5EF4-FFF2-40B4-BE49-F238E27FC236}">
                <a16:creationId xmlns:a16="http://schemas.microsoft.com/office/drawing/2014/main" id="{12F105BD-5433-4F60-AC1A-81A410E9FB4C}"/>
              </a:ext>
            </a:extLst>
          </p:cNvPr>
          <p:cNvSpPr txBox="1"/>
          <p:nvPr/>
        </p:nvSpPr>
        <p:spPr>
          <a:xfrm>
            <a:off x="1441106" y="5795206"/>
            <a:ext cx="8646791" cy="584775"/>
          </a:xfrm>
          <a:prstGeom prst="rect">
            <a:avLst/>
          </a:prstGeom>
          <a:noFill/>
        </p:spPr>
        <p:txBody>
          <a:bodyPr wrap="none" rtlCol="0">
            <a:spAutoFit/>
          </a:bodyPr>
          <a:lstStyle/>
          <a:p>
            <a:r>
              <a:rPr lang="en-US" sz="3200" dirty="0">
                <a:solidFill>
                  <a:srgbClr val="0070C0"/>
                </a:solidFill>
              </a:rPr>
              <a:t>=&gt;</a:t>
            </a:r>
            <a:r>
              <a:rPr lang="en-US" sz="3200" dirty="0"/>
              <a:t> </a:t>
            </a:r>
            <a:r>
              <a:rPr lang="en-US" sz="3200" dirty="0">
                <a:solidFill>
                  <a:srgbClr val="0070C0"/>
                </a:solidFill>
              </a:rPr>
              <a:t>Potential for further expansion in regional trade</a:t>
            </a:r>
          </a:p>
        </p:txBody>
      </p:sp>
      <p:graphicFrame>
        <p:nvGraphicFramePr>
          <p:cNvPr id="7" name="Chart 6">
            <a:extLst>
              <a:ext uri="{FF2B5EF4-FFF2-40B4-BE49-F238E27FC236}">
                <a16:creationId xmlns:a16="http://schemas.microsoft.com/office/drawing/2014/main" id="{F694C284-02D7-4EDE-A168-5DA953512FC0}"/>
              </a:ext>
            </a:extLst>
          </p:cNvPr>
          <p:cNvGraphicFramePr>
            <a:graphicFrameLocks/>
          </p:cNvGraphicFramePr>
          <p:nvPr>
            <p:extLst>
              <p:ext uri="{D42A27DB-BD31-4B8C-83A1-F6EECF244321}">
                <p14:modId xmlns:p14="http://schemas.microsoft.com/office/powerpoint/2010/main" val="4233711683"/>
              </p:ext>
            </p:extLst>
          </p:nvPr>
        </p:nvGraphicFramePr>
        <p:xfrm>
          <a:off x="866078" y="1688991"/>
          <a:ext cx="10459844" cy="348001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6">
            <a:extLst>
              <a:ext uri="{FF2B5EF4-FFF2-40B4-BE49-F238E27FC236}">
                <a16:creationId xmlns:a16="http://schemas.microsoft.com/office/drawing/2014/main" id="{AA63DE93-7314-48D7-AC97-26F308A776AD}"/>
              </a:ext>
            </a:extLst>
          </p:cNvPr>
          <p:cNvSpPr txBox="1"/>
          <p:nvPr/>
        </p:nvSpPr>
        <p:spPr>
          <a:xfrm>
            <a:off x="1441106" y="1417638"/>
            <a:ext cx="3767494" cy="300062"/>
          </a:xfrm>
          <a:prstGeom prst="rect">
            <a:avLst/>
          </a:prstGeom>
          <a:solidFill>
            <a:sysClr val="window" lastClr="FFFFFF"/>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b="1" i="0" baseline="0" dirty="0">
                <a:solidFill>
                  <a:schemeClr val="dk1"/>
                </a:solidFill>
                <a:effectLst/>
                <a:latin typeface="Arial Narrow" panose="020B0606020202030204" pitchFamily="34" charset="0"/>
                <a:ea typeface="+mn-ea"/>
                <a:cs typeface="+mn-cs"/>
              </a:rPr>
              <a:t>Trade Integration, 2015</a:t>
            </a:r>
            <a:endParaRPr lang="en-US" sz="1600" b="1" dirty="0">
              <a:effectLst/>
              <a:latin typeface="Arial Narrow" panose="020B0606020202030204" pitchFamily="34" charset="0"/>
            </a:endParaRPr>
          </a:p>
        </p:txBody>
      </p:sp>
      <p:sp>
        <p:nvSpPr>
          <p:cNvPr id="9" name="TextBox 33">
            <a:extLst>
              <a:ext uri="{FF2B5EF4-FFF2-40B4-BE49-F238E27FC236}">
                <a16:creationId xmlns:a16="http://schemas.microsoft.com/office/drawing/2014/main" id="{5A322434-20FD-432A-B6DE-79D61E2B0731}"/>
              </a:ext>
            </a:extLst>
          </p:cNvPr>
          <p:cNvSpPr txBox="1"/>
          <p:nvPr/>
        </p:nvSpPr>
        <p:spPr>
          <a:xfrm>
            <a:off x="1451101" y="5036219"/>
            <a:ext cx="8488229" cy="265577"/>
          </a:xfrm>
          <a:prstGeom prst="rect">
            <a:avLst/>
          </a:prstGeom>
          <a:solidFill>
            <a:sysClr val="window" lastClr="FFFFFF"/>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Sources: United Nations COMTRADE database;  and IMF, World Economic Outlook database</a:t>
            </a:r>
          </a:p>
        </p:txBody>
      </p:sp>
      <p:sp>
        <p:nvSpPr>
          <p:cNvPr id="10" name="TextBox 33">
            <a:extLst>
              <a:ext uri="{FF2B5EF4-FFF2-40B4-BE49-F238E27FC236}">
                <a16:creationId xmlns:a16="http://schemas.microsoft.com/office/drawing/2014/main" id="{ED695462-C257-4415-B4EE-2FC49D4B145A}"/>
              </a:ext>
            </a:extLst>
          </p:cNvPr>
          <p:cNvSpPr txBox="1"/>
          <p:nvPr/>
        </p:nvSpPr>
        <p:spPr>
          <a:xfrm>
            <a:off x="1451101" y="5241904"/>
            <a:ext cx="9299793" cy="440407"/>
          </a:xfrm>
          <a:prstGeom prst="rect">
            <a:avLst/>
          </a:prstGeom>
          <a:solidFill>
            <a:sysClr val="window" lastClr="FFFFFF"/>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Note: </a:t>
            </a:r>
            <a:r>
              <a:rPr lang="en-US" sz="1200" b="0" i="0" baseline="0" dirty="0">
                <a:solidFill>
                  <a:schemeClr val="dk1"/>
                </a:solidFill>
                <a:effectLst/>
                <a:latin typeface="Arial Narrow" panose="020B0606020202030204" pitchFamily="34" charset="0"/>
                <a:ea typeface="+mn-ea"/>
                <a:cs typeface="+mn-cs"/>
              </a:rPr>
              <a:t>Countries ranked from largest to smallest GDP, excluding South Africa (appearing as a residual)</a:t>
            </a:r>
            <a:r>
              <a:rPr kumimoji="0" lang="en-US" sz="12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 For each country, t</a:t>
            </a:r>
            <a:r>
              <a:rPr lang="en-US" sz="1200" b="0" i="0" baseline="0" dirty="0" err="1">
                <a:solidFill>
                  <a:schemeClr val="dk1"/>
                </a:solidFill>
                <a:effectLst/>
                <a:latin typeface="Arial Narrow" panose="020B0606020202030204" pitchFamily="34" charset="0"/>
                <a:ea typeface="+mn-ea"/>
                <a:cs typeface="+mn-cs"/>
              </a:rPr>
              <a:t>rade</a:t>
            </a:r>
            <a:r>
              <a:rPr lang="en-US" sz="1200" b="0" i="0" baseline="0" dirty="0">
                <a:solidFill>
                  <a:schemeClr val="dk1"/>
                </a:solidFill>
                <a:effectLst/>
                <a:latin typeface="Arial Narrow" panose="020B0606020202030204" pitchFamily="34" charset="0"/>
                <a:ea typeface="+mn-ea"/>
                <a:cs typeface="+mn-cs"/>
              </a:rPr>
              <a:t> share is the average of exports and imports as a share of total African regional trade. Relative regional trade integration defined as the ratio of the share of regional trade over the share of regional GDP. See page vi for country abbreviations table.  </a:t>
            </a:r>
            <a:r>
              <a:rPr kumimoji="0" lang="en-US" sz="12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 </a:t>
            </a:r>
          </a:p>
        </p:txBody>
      </p:sp>
    </p:spTree>
    <p:extLst>
      <p:ext uri="{BB962C8B-B14F-4D97-AF65-F5344CB8AC3E}">
        <p14:creationId xmlns:p14="http://schemas.microsoft.com/office/powerpoint/2010/main" val="35361079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7D8B-5B16-4F9C-BD48-557F3B75F661}"/>
              </a:ext>
            </a:extLst>
          </p:cNvPr>
          <p:cNvSpPr>
            <a:spLocks noGrp="1"/>
          </p:cNvSpPr>
          <p:nvPr>
            <p:ph type="title"/>
          </p:nvPr>
        </p:nvSpPr>
        <p:spPr>
          <a:xfrm>
            <a:off x="942287" y="167162"/>
            <a:ext cx="10307425" cy="935774"/>
          </a:xfrm>
        </p:spPr>
        <p:txBody>
          <a:bodyPr>
            <a:normAutofit fontScale="90000"/>
          </a:bodyPr>
          <a:lstStyle/>
          <a:p>
            <a:pPr algn="ctr"/>
            <a:r>
              <a:rPr lang="en-US" sz="4000" dirty="0"/>
              <a:t>Near-Zero Tariffs in RECs and Substantial Non-Tariff Bottlenecks</a:t>
            </a:r>
            <a:endParaRPr lang="en-US" sz="3600" dirty="0"/>
          </a:p>
        </p:txBody>
      </p:sp>
      <p:sp>
        <p:nvSpPr>
          <p:cNvPr id="5" name="TextBox 4">
            <a:extLst>
              <a:ext uri="{FF2B5EF4-FFF2-40B4-BE49-F238E27FC236}">
                <a16:creationId xmlns:a16="http://schemas.microsoft.com/office/drawing/2014/main" id="{E9DDDBBF-86E9-401B-8DA0-7DF3CD8CC411}"/>
              </a:ext>
            </a:extLst>
          </p:cNvPr>
          <p:cNvSpPr txBox="1"/>
          <p:nvPr/>
        </p:nvSpPr>
        <p:spPr>
          <a:xfrm>
            <a:off x="457200" y="5702797"/>
            <a:ext cx="11004487" cy="584775"/>
          </a:xfrm>
          <a:prstGeom prst="rect">
            <a:avLst/>
          </a:prstGeom>
          <a:noFill/>
        </p:spPr>
        <p:txBody>
          <a:bodyPr wrap="none" rtlCol="0">
            <a:spAutoFit/>
          </a:bodyPr>
          <a:lstStyle/>
          <a:p>
            <a:r>
              <a:rPr lang="en-US" sz="2800" dirty="0"/>
              <a:t> </a:t>
            </a:r>
            <a:r>
              <a:rPr lang="en-US" sz="3200" dirty="0">
                <a:solidFill>
                  <a:srgbClr val="0070C0"/>
                </a:solidFill>
              </a:rPr>
              <a:t>=&gt; Tariffs matter but other factors affect regional trade flows too</a:t>
            </a:r>
            <a:endParaRPr lang="en-US" sz="2800" dirty="0">
              <a:solidFill>
                <a:srgbClr val="0070C0"/>
              </a:solidFill>
            </a:endParaRPr>
          </a:p>
        </p:txBody>
      </p:sp>
      <p:graphicFrame>
        <p:nvGraphicFramePr>
          <p:cNvPr id="8" name="Chart 7">
            <a:extLst>
              <a:ext uri="{FF2B5EF4-FFF2-40B4-BE49-F238E27FC236}">
                <a16:creationId xmlns:a16="http://schemas.microsoft.com/office/drawing/2014/main" id="{50F2745E-44CC-4D54-B885-CECD60F64822}"/>
              </a:ext>
            </a:extLst>
          </p:cNvPr>
          <p:cNvGraphicFramePr>
            <a:graphicFrameLocks/>
          </p:cNvGraphicFramePr>
          <p:nvPr>
            <p:extLst>
              <p:ext uri="{D42A27DB-BD31-4B8C-83A1-F6EECF244321}">
                <p14:modId xmlns:p14="http://schemas.microsoft.com/office/powerpoint/2010/main" val="3895414300"/>
              </p:ext>
            </p:extLst>
          </p:nvPr>
        </p:nvGraphicFramePr>
        <p:xfrm>
          <a:off x="6478860" y="2070949"/>
          <a:ext cx="5274526" cy="324861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33">
            <a:extLst>
              <a:ext uri="{FF2B5EF4-FFF2-40B4-BE49-F238E27FC236}">
                <a16:creationId xmlns:a16="http://schemas.microsoft.com/office/drawing/2014/main" id="{14E857C1-0BEA-4028-9F39-9AFADDF828A9}"/>
              </a:ext>
            </a:extLst>
          </p:cNvPr>
          <p:cNvSpPr txBox="1"/>
          <p:nvPr/>
        </p:nvSpPr>
        <p:spPr>
          <a:xfrm>
            <a:off x="6777464" y="5319559"/>
            <a:ext cx="3382536" cy="305244"/>
          </a:xfrm>
          <a:prstGeom prst="rect">
            <a:avLst/>
          </a:prstGeom>
          <a:solidFill>
            <a:sysClr val="window" lastClr="FFFFFF"/>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Source: ESCAP - World Bank Trade Cost database.</a:t>
            </a:r>
          </a:p>
        </p:txBody>
      </p:sp>
      <p:sp>
        <p:nvSpPr>
          <p:cNvPr id="10" name="TextBox 4">
            <a:extLst>
              <a:ext uri="{FF2B5EF4-FFF2-40B4-BE49-F238E27FC236}">
                <a16:creationId xmlns:a16="http://schemas.microsoft.com/office/drawing/2014/main" id="{42C4F88A-BAEA-4231-A97E-780592EF7D0A}"/>
              </a:ext>
            </a:extLst>
          </p:cNvPr>
          <p:cNvSpPr txBox="1"/>
          <p:nvPr/>
        </p:nvSpPr>
        <p:spPr>
          <a:xfrm>
            <a:off x="7113227" y="1495374"/>
            <a:ext cx="2809098" cy="38395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latin typeface="Arial Narrow" panose="020B0606020202030204" pitchFamily="34" charset="0"/>
              </a:rPr>
              <a:t>Nontariff</a:t>
            </a:r>
            <a:r>
              <a:rPr lang="en-US" sz="1600" b="1" baseline="0" dirty="0">
                <a:latin typeface="Arial Narrow" panose="020B0606020202030204" pitchFamily="34" charset="0"/>
              </a:rPr>
              <a:t> Trade Costs, 2015</a:t>
            </a:r>
          </a:p>
          <a:p>
            <a:r>
              <a:rPr lang="en-US" sz="1600" b="0" i="1" baseline="0" dirty="0">
                <a:latin typeface="Arial Narrow" panose="020B0606020202030204" pitchFamily="34" charset="0"/>
              </a:rPr>
              <a:t>(Tariff equivalent)</a:t>
            </a:r>
            <a:endParaRPr lang="en-US" sz="1600" b="0" i="1" dirty="0">
              <a:latin typeface="Arial Narrow" panose="020B0606020202030204" pitchFamily="34" charset="0"/>
            </a:endParaRPr>
          </a:p>
        </p:txBody>
      </p:sp>
      <p:sp>
        <p:nvSpPr>
          <p:cNvPr id="11" name="TextBox 3">
            <a:extLst>
              <a:ext uri="{FF2B5EF4-FFF2-40B4-BE49-F238E27FC236}">
                <a16:creationId xmlns:a16="http://schemas.microsoft.com/office/drawing/2014/main" id="{124C95B3-420B-44AA-861D-2D32B0701510}"/>
              </a:ext>
            </a:extLst>
          </p:cNvPr>
          <p:cNvSpPr txBox="1"/>
          <p:nvPr/>
        </p:nvSpPr>
        <p:spPr>
          <a:xfrm>
            <a:off x="1063282" y="1525506"/>
            <a:ext cx="4924923" cy="5847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latin typeface="Arial Narrow" panose="020B0606020202030204" pitchFamily="34" charset="0"/>
              </a:rPr>
              <a:t>Africa: Average Tariff Rates by Regional Economic Community, 2010–17</a:t>
            </a:r>
          </a:p>
        </p:txBody>
      </p:sp>
      <p:sp>
        <p:nvSpPr>
          <p:cNvPr id="12" name="TextBox 33">
            <a:extLst>
              <a:ext uri="{FF2B5EF4-FFF2-40B4-BE49-F238E27FC236}">
                <a16:creationId xmlns:a16="http://schemas.microsoft.com/office/drawing/2014/main" id="{02003893-BBAA-4B74-96F2-6BDC747FFC8A}"/>
              </a:ext>
            </a:extLst>
          </p:cNvPr>
          <p:cNvSpPr txBox="1"/>
          <p:nvPr/>
        </p:nvSpPr>
        <p:spPr>
          <a:xfrm>
            <a:off x="942287" y="5329785"/>
            <a:ext cx="4695581" cy="295018"/>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Sources: UNCTAD Trade Analysis Information System; and IMF staff estimates.</a:t>
            </a:r>
          </a:p>
        </p:txBody>
      </p:sp>
      <p:graphicFrame>
        <p:nvGraphicFramePr>
          <p:cNvPr id="13" name="Chart 12">
            <a:extLst>
              <a:ext uri="{FF2B5EF4-FFF2-40B4-BE49-F238E27FC236}">
                <a16:creationId xmlns:a16="http://schemas.microsoft.com/office/drawing/2014/main" id="{0F538F48-6C27-491C-B524-5F4E0C8DA129}"/>
              </a:ext>
            </a:extLst>
          </p:cNvPr>
          <p:cNvGraphicFramePr>
            <a:graphicFrameLocks/>
          </p:cNvGraphicFramePr>
          <p:nvPr>
            <p:extLst>
              <p:ext uri="{D42A27DB-BD31-4B8C-83A1-F6EECF244321}">
                <p14:modId xmlns:p14="http://schemas.microsoft.com/office/powerpoint/2010/main" val="2173174666"/>
              </p:ext>
            </p:extLst>
          </p:nvPr>
        </p:nvGraphicFramePr>
        <p:xfrm>
          <a:off x="601248" y="2201849"/>
          <a:ext cx="4807093" cy="31177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525374"/>
      </p:ext>
    </p:extLst>
  </p:cSld>
  <p:clrMapOvr>
    <a:masterClrMapping/>
  </p:clrMapOvr>
  <p:transition/>
</p:sld>
</file>

<file path=ppt/theme/theme1.xml><?xml version="1.0" encoding="utf-8"?>
<a:theme xmlns:a="http://schemas.openxmlformats.org/drawingml/2006/main" name="Custom Design">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LEG_PresentationTemplate-General" id="{13F5556C-5BC5-9542-AB57-73990FD9E90C}" vid="{2B303AC9-B9EA-B048-9D5C-6C975EA170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DMSDR1S-#6645149-v5-SSA_REO_-_April_2019_-_Informal_Board_Presentation</Template>
  <TotalTime>0</TotalTime>
  <Words>1784</Words>
  <Application>Microsoft Office PowerPoint</Application>
  <PresentationFormat>Widescreen</PresentationFormat>
  <Paragraphs>189</Paragraphs>
  <Slides>42</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.HelveticaNeueDeskInterface-Regular</vt:lpstr>
      <vt:lpstr>ArialMT</vt:lpstr>
      <vt:lpstr>Lucida Grande</vt:lpstr>
      <vt:lpstr>LucidaGrande</vt:lpstr>
      <vt:lpstr>Arial</vt:lpstr>
      <vt:lpstr>Arial Black</vt:lpstr>
      <vt:lpstr>Arial Narrow</vt:lpstr>
      <vt:lpstr>Calibri</vt:lpstr>
      <vt:lpstr>Cambria Math</vt:lpstr>
      <vt:lpstr>Sylfaen</vt:lpstr>
      <vt:lpstr>Wingdings</vt:lpstr>
      <vt:lpstr>Custom Design</vt:lpstr>
      <vt:lpstr>Mitigating the Impact of Rising Protectionist Tendencies: Role of Central Banks and the Continental Free Trade Area in Promoting Intra-African Trade</vt:lpstr>
      <vt:lpstr>Is the African Continental Free Trade Area a Game Changer for the Continent?  </vt:lpstr>
      <vt:lpstr>What is the AfCFTA?</vt:lpstr>
      <vt:lpstr>A Large Free Trade Area for the Continent </vt:lpstr>
      <vt:lpstr>PowerPoint Presentation</vt:lpstr>
      <vt:lpstr>Regional Trade Integration Comparable to Other Developing Regions…</vt:lpstr>
      <vt:lpstr>…and More Diversified than Africa’s Trade with the Rest of the World</vt:lpstr>
      <vt:lpstr>Concentrated and with Some Large Economies Poorly Integrated</vt:lpstr>
      <vt:lpstr>Near-Zero Tariffs in RECs and Substantial Non-Tariff Bottlenecks</vt:lpstr>
      <vt:lpstr>PowerPoint Presentation</vt:lpstr>
      <vt:lpstr>Some room for further regional trade integration</vt:lpstr>
      <vt:lpstr>Structural and Policy-Induced Factors Imply Low Levels of Trade In Africa</vt:lpstr>
      <vt:lpstr>Addressing non-tariff bottlenecks key to deepen regional trade integration</vt:lpstr>
      <vt:lpstr>Tariff Reductions Increase Regional Trade, but Non-Tariff Bottlenecks Matter Even More</vt:lpstr>
      <vt:lpstr>Poor Infrastructure and Logistics Affect the Impact of Tariff Reductions on Trade</vt:lpstr>
      <vt:lpstr>Larger Welfare Payoffs From Reducing Non-Tariff Bottlenecks</vt:lpstr>
      <vt:lpstr>PowerPoint Presentation</vt:lpstr>
      <vt:lpstr>Structural reforms can help strengthening the impact of the AfCFTA on trade</vt:lpstr>
      <vt:lpstr>Combining Trade and Structural Policies Increases Payoffs for Less Diversified Economies</vt:lpstr>
      <vt:lpstr>limited effects on income distribution in Africa</vt:lpstr>
      <vt:lpstr>Trade Integration Unlikely to Increase Inequality in the Medium Term</vt:lpstr>
      <vt:lpstr>Small reductions in fiscal revenue with exceptions in some countries</vt:lpstr>
      <vt:lpstr>Limited Revenue Losses, with Few Exceptions</vt:lpstr>
      <vt:lpstr>TRADE TENSIONS AND MONETARY POLICY RESPONSE</vt:lpstr>
      <vt:lpstr> Views from a Renowned Policymaker</vt:lpstr>
      <vt:lpstr>Policy Uncertainty and Trade Tensions</vt:lpstr>
      <vt:lpstr>Policy Uncertainty and Trade Tensions</vt:lpstr>
      <vt:lpstr>World Real GDP in Trade Tensions Scenario Percent deviation from control</vt:lpstr>
      <vt:lpstr>Estimates of Potential Impacts of Protectionism</vt:lpstr>
      <vt:lpstr>Macro Effects from a 25 Percent Increase in Tariffs Affecting All US–China Trade: Bilateral Trade Flows with Third Countries</vt:lpstr>
      <vt:lpstr>PowerPoint Presentation</vt:lpstr>
      <vt:lpstr>Taylor Rule and Monetary Policy Dilemma under Protectionism</vt:lpstr>
      <vt:lpstr>The policy dilemma </vt:lpstr>
      <vt:lpstr>Adapting to Structural Changes from Trade Tensions</vt:lpstr>
      <vt:lpstr>TRADE TENSIONS AND THE AFRICA CONTINENTAL FREE TRADE AGREEMENT </vt:lpstr>
      <vt:lpstr>Measuring Spillovers from Tariffs </vt:lpstr>
      <vt:lpstr>Understanding Spillovers from Tariffs</vt:lpstr>
      <vt:lpstr>Sign and Significance of Tariffs on Economic Variables  in April 2019 World Economic Outlook</vt:lpstr>
      <vt:lpstr>Negative Spillovers &amp; Opportunities </vt:lpstr>
      <vt:lpstr>Magnitude depends on structure of imports and their integration in global value chain</vt:lpstr>
      <vt:lpstr>PowerPoint Presentation</vt:lpstr>
      <vt:lpstr>Key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Devine, Hilary Jane</dc:creator>
  <cp:lastModifiedBy>Wane, Abdoul Aziz</cp:lastModifiedBy>
  <cp:revision>338</cp:revision>
  <cp:lastPrinted>2019-03-06T22:35:37Z</cp:lastPrinted>
  <dcterms:created xsi:type="dcterms:W3CDTF">2018-10-11T14:36:17Z</dcterms:created>
  <dcterms:modified xsi:type="dcterms:W3CDTF">2019-05-06T05:44:59Z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ies>
</file>