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704" r:id="rId1"/>
  </p:sldMasterIdLst>
  <p:notesMasterIdLst>
    <p:notesMasterId r:id="rId9"/>
  </p:notesMasterIdLst>
  <p:handoutMasterIdLst>
    <p:handoutMasterId r:id="rId10"/>
  </p:handoutMasterIdLst>
  <p:sldIdLst>
    <p:sldId id="256" r:id="rId2"/>
    <p:sldId id="2147307778" r:id="rId3"/>
    <p:sldId id="2147307779" r:id="rId4"/>
    <p:sldId id="2147307780" r:id="rId5"/>
    <p:sldId id="2147307781" r:id="rId6"/>
    <p:sldId id="2147307782" r:id="rId7"/>
    <p:sldId id="2147307783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 SS Two Light" panose="020B0604020202020204" charset="-78"/>
      <p:regular r:id="rId15"/>
    </p:embeddedFont>
    <p:embeddedFont>
      <p:font typeface="GE SS Two Medium" panose="020B0604020202020204" charset="-78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112" userDrawn="1">
          <p15:clr>
            <a:srgbClr val="A4A3A4"/>
          </p15:clr>
        </p15:guide>
        <p15:guide id="4" orient="horz" pos="3024" userDrawn="1">
          <p15:clr>
            <a:srgbClr val="A4A3A4"/>
          </p15:clr>
        </p15:guide>
        <p15:guide id="5" orient="horz" pos="1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588"/>
    <a:srgbClr val="C6E7E7"/>
    <a:srgbClr val="1BABAB"/>
    <a:srgbClr val="C69C6C"/>
    <a:srgbClr val="1F4A4D"/>
    <a:srgbClr val="E3C1E5"/>
    <a:srgbClr val="CB8CCB"/>
    <a:srgbClr val="F9FBF1"/>
    <a:srgbClr val="FEF8ED"/>
    <a:srgbClr val="EE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87017" autoAdjust="0"/>
  </p:normalViewPr>
  <p:slideViewPr>
    <p:cSldViewPr snapToGrid="0">
      <p:cViewPr varScale="1">
        <p:scale>
          <a:sx n="73" d="100"/>
          <a:sy n="73" d="100"/>
        </p:scale>
        <p:origin x="1291" y="62"/>
      </p:cViewPr>
      <p:guideLst>
        <p:guide pos="4112"/>
        <p:guide orient="horz" pos="3024"/>
        <p:guide orient="horz" pos="1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lt1"/>
              </a:solidFill>
            </a:ln>
            <a:effectLst>
              <a:innerShdw blurRad="114300">
                <a:schemeClr val="accent1"/>
              </a:inn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3A-4921-98D6-99F2F251D1BD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3A-4921-98D6-99F2F251D1B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[$-2000401]0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3A-4921-98D6-99F2F251D1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lt1"/>
              </a:solidFill>
            </a:ln>
            <a:effectLst>
              <a:innerShdw blurRad="114300">
                <a:schemeClr val="accent1"/>
              </a:inn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2-41AF-9613-9B6A768A7AB6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2-41AF-9613-9B6A768A7AB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[$-2000401]0</c:formatCode>
                <c:ptCount val="2"/>
                <c:pt idx="0">
                  <c:v>37.6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C2-41AF-9613-9B6A768A7A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7022192660031E-2"/>
          <c:y val="9.5373628065379742E-3"/>
          <c:w val="0.87730581408235497"/>
          <c:h val="0.95430190266598958"/>
        </c:manualLayout>
      </c:layout>
      <c:doughnutChart>
        <c:varyColors val="0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88888888888881E-2"/>
          <c:y val="8.5194444444444448E-2"/>
          <c:w val="0.87730581408235497"/>
          <c:h val="0.95430190266598958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lt1"/>
              </a:solidFill>
            </a:ln>
            <a:effectLst>
              <a:innerShdw blurRad="114300">
                <a:schemeClr val="accent1"/>
              </a:inn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3A-45AB-8425-1D23A9DADF8B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3A-45AB-8425-1D23A9DADF8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[$-2000401]0</c:formatCode>
                <c:ptCount val="2"/>
                <c:pt idx="0">
                  <c:v>50.1</c:v>
                </c:pt>
                <c:pt idx="1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3A-45AB-8425-1D23A9DADF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1BE6F-088F-4347-AD56-CD40C8033CB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AD0D27-04EE-4E97-B6BC-A284F718F0E6}">
      <dgm:prSet phldrT="[Text]" custT="1"/>
      <dgm:spPr/>
      <dgm:t>
        <a:bodyPr/>
        <a:lstStyle/>
        <a:p>
          <a:endParaRPr lang="en-US" sz="1050" dirty="0"/>
        </a:p>
        <a:p>
          <a:r>
            <a:rPr lang="en-US" sz="1200" b="1" dirty="0"/>
            <a:t>Financial Inclusion definition in CBE Law</a:t>
          </a:r>
        </a:p>
      </dgm:t>
    </dgm:pt>
    <dgm:pt modelId="{DB22EE14-04BE-4A92-8FA3-E6D04DED8FC2}" type="parTrans" cxnId="{42D89606-802A-4C2D-A2DE-8949EF4253D9}">
      <dgm:prSet/>
      <dgm:spPr/>
      <dgm:t>
        <a:bodyPr/>
        <a:lstStyle/>
        <a:p>
          <a:endParaRPr lang="en-US"/>
        </a:p>
      </dgm:t>
    </dgm:pt>
    <dgm:pt modelId="{DE5DB689-C780-485F-A650-28F6988B2616}" type="sibTrans" cxnId="{42D89606-802A-4C2D-A2DE-8949EF4253D9}">
      <dgm:prSet/>
      <dgm:spPr/>
      <dgm:t>
        <a:bodyPr/>
        <a:lstStyle/>
        <a:p>
          <a:endParaRPr lang="en-US"/>
        </a:p>
      </dgm:t>
    </dgm:pt>
    <dgm:pt modelId="{15C18104-7060-4E62-A735-61FD5A59B3D7}">
      <dgm:prSet custT="1"/>
      <dgm:spPr/>
      <dgm:t>
        <a:bodyPr/>
        <a:lstStyle/>
        <a:p>
          <a:r>
            <a:rPr lang="en-US" sz="1400" dirty="0"/>
            <a:t>Access</a:t>
          </a:r>
        </a:p>
      </dgm:t>
    </dgm:pt>
    <dgm:pt modelId="{C2CE518D-3202-449E-9481-EEC9615E15F2}" type="parTrans" cxnId="{C6BA2AB5-FEAA-44F4-9E16-227D0FCE38ED}">
      <dgm:prSet/>
      <dgm:spPr/>
      <dgm:t>
        <a:bodyPr/>
        <a:lstStyle/>
        <a:p>
          <a:endParaRPr lang="en-US"/>
        </a:p>
      </dgm:t>
    </dgm:pt>
    <dgm:pt modelId="{FD2CAE54-7719-4DDB-9191-887ED58971F7}" type="sibTrans" cxnId="{C6BA2AB5-FEAA-44F4-9E16-227D0FCE38ED}">
      <dgm:prSet/>
      <dgm:spPr/>
      <dgm:t>
        <a:bodyPr/>
        <a:lstStyle/>
        <a:p>
          <a:endParaRPr lang="en-US"/>
        </a:p>
      </dgm:t>
    </dgm:pt>
    <dgm:pt modelId="{0F133203-2088-4EE7-B9D3-D5513D652CC5}">
      <dgm:prSet custT="1"/>
      <dgm:spPr/>
      <dgm:t>
        <a:bodyPr/>
        <a:lstStyle/>
        <a:p>
          <a:r>
            <a:rPr lang="en-US" sz="1600" b="1" dirty="0"/>
            <a:t>Regulation Issued</a:t>
          </a:r>
        </a:p>
      </dgm:t>
    </dgm:pt>
    <dgm:pt modelId="{4D2A543B-E9D9-4908-9286-25DC33021426}" type="parTrans" cxnId="{DCCFAAFE-58F3-485B-85E7-74CFF58AC11F}">
      <dgm:prSet/>
      <dgm:spPr/>
      <dgm:t>
        <a:bodyPr/>
        <a:lstStyle/>
        <a:p>
          <a:endParaRPr lang="en-US"/>
        </a:p>
      </dgm:t>
    </dgm:pt>
    <dgm:pt modelId="{72B4D943-EF29-40EE-B5EF-9EEADA030F05}" type="sibTrans" cxnId="{DCCFAAFE-58F3-485B-85E7-74CFF58AC11F}">
      <dgm:prSet/>
      <dgm:spPr/>
      <dgm:t>
        <a:bodyPr/>
        <a:lstStyle/>
        <a:p>
          <a:endParaRPr lang="en-US"/>
        </a:p>
      </dgm:t>
    </dgm:pt>
    <dgm:pt modelId="{0F03C30D-FB11-4063-821D-346FAD7A2A17}">
      <dgm:prSet custT="1"/>
      <dgm:spPr/>
      <dgm:t>
        <a:bodyPr/>
        <a:lstStyle/>
        <a:p>
          <a:r>
            <a:rPr lang="en-US" sz="1400" dirty="0"/>
            <a:t>Consumer Protection Regulations</a:t>
          </a:r>
        </a:p>
      </dgm:t>
    </dgm:pt>
    <dgm:pt modelId="{B6659BD6-3C03-4808-9763-247C7C0AFA83}" type="parTrans" cxnId="{F510B626-2338-4D74-93AB-4D614FF49582}">
      <dgm:prSet/>
      <dgm:spPr/>
      <dgm:t>
        <a:bodyPr/>
        <a:lstStyle/>
        <a:p>
          <a:endParaRPr lang="en-US"/>
        </a:p>
      </dgm:t>
    </dgm:pt>
    <dgm:pt modelId="{E896A2EB-3AE9-4555-9D1D-AB4D5872B79E}" type="sibTrans" cxnId="{F510B626-2338-4D74-93AB-4D614FF49582}">
      <dgm:prSet/>
      <dgm:spPr/>
      <dgm:t>
        <a:bodyPr/>
        <a:lstStyle/>
        <a:p>
          <a:endParaRPr lang="en-US"/>
        </a:p>
      </dgm:t>
    </dgm:pt>
    <dgm:pt modelId="{B650B0B5-3E55-4C65-95F5-4DD3C9A818EF}">
      <dgm:prSet custT="1"/>
      <dgm:spPr/>
      <dgm:t>
        <a:bodyPr/>
        <a:lstStyle/>
        <a:p>
          <a:r>
            <a:rPr lang="en-US" sz="1400" dirty="0"/>
            <a:t>Simplified KYC Regulations</a:t>
          </a:r>
        </a:p>
      </dgm:t>
    </dgm:pt>
    <dgm:pt modelId="{68C77ABF-E01B-490E-AC4D-D0E864C39D3E}" type="parTrans" cxnId="{60C03FBD-5DF8-420D-A10E-9674B12D97DF}">
      <dgm:prSet/>
      <dgm:spPr/>
      <dgm:t>
        <a:bodyPr/>
        <a:lstStyle/>
        <a:p>
          <a:endParaRPr lang="en-US"/>
        </a:p>
      </dgm:t>
    </dgm:pt>
    <dgm:pt modelId="{16B59A1A-E1AB-459F-820A-5D8D1C78CDA4}" type="sibTrans" cxnId="{60C03FBD-5DF8-420D-A10E-9674B12D97DF}">
      <dgm:prSet/>
      <dgm:spPr/>
      <dgm:t>
        <a:bodyPr/>
        <a:lstStyle/>
        <a:p>
          <a:endParaRPr lang="en-US"/>
        </a:p>
      </dgm:t>
    </dgm:pt>
    <dgm:pt modelId="{8A1EBACE-7137-4883-9813-34A3E02C119A}">
      <dgm:prSet custT="1"/>
      <dgm:spPr/>
      <dgm:t>
        <a:bodyPr/>
        <a:lstStyle/>
        <a:p>
          <a:r>
            <a:rPr lang="en-US" sz="1400" dirty="0"/>
            <a:t>Opening Account for youth starting 16 years of age</a:t>
          </a:r>
        </a:p>
      </dgm:t>
    </dgm:pt>
    <dgm:pt modelId="{3B787971-F5D0-4473-A20F-A8AC187EBB06}" type="parTrans" cxnId="{3C90ED00-DC66-4FF7-803E-7C37066E1811}">
      <dgm:prSet/>
      <dgm:spPr/>
      <dgm:t>
        <a:bodyPr/>
        <a:lstStyle/>
        <a:p>
          <a:endParaRPr lang="en-US"/>
        </a:p>
      </dgm:t>
    </dgm:pt>
    <dgm:pt modelId="{A0F10E88-6958-47F4-A09C-10279148520D}" type="sibTrans" cxnId="{3C90ED00-DC66-4FF7-803E-7C37066E1811}">
      <dgm:prSet/>
      <dgm:spPr/>
      <dgm:t>
        <a:bodyPr/>
        <a:lstStyle/>
        <a:p>
          <a:endParaRPr lang="en-US"/>
        </a:p>
      </dgm:t>
    </dgm:pt>
    <dgm:pt modelId="{74E66C2D-E989-4A07-B37B-45A33AA651F8}">
      <dgm:prSet custT="1"/>
      <dgm:spPr/>
      <dgm:t>
        <a:bodyPr/>
        <a:lstStyle/>
        <a:p>
          <a:r>
            <a:rPr lang="en-US" sz="1400" dirty="0"/>
            <a:t>Saving and lending through Mobile Wallet</a:t>
          </a:r>
        </a:p>
      </dgm:t>
    </dgm:pt>
    <dgm:pt modelId="{8855A17D-CAC8-4474-BB4C-BB9269456632}" type="parTrans" cxnId="{59FA8F6E-C46C-4919-ABEF-18CBC0B0CA6B}">
      <dgm:prSet/>
      <dgm:spPr/>
      <dgm:t>
        <a:bodyPr/>
        <a:lstStyle/>
        <a:p>
          <a:endParaRPr lang="en-US"/>
        </a:p>
      </dgm:t>
    </dgm:pt>
    <dgm:pt modelId="{F5502F61-789A-4A3E-9B13-E9218408B9F7}" type="sibTrans" cxnId="{59FA8F6E-C46C-4919-ABEF-18CBC0B0CA6B}">
      <dgm:prSet/>
      <dgm:spPr/>
      <dgm:t>
        <a:bodyPr/>
        <a:lstStyle/>
        <a:p>
          <a:endParaRPr lang="en-US"/>
        </a:p>
      </dgm:t>
    </dgm:pt>
    <dgm:pt modelId="{35DAAE79-EA50-4A7F-BD72-6DBA31AEC4BC}">
      <dgm:prSet custT="1"/>
      <dgm:spPr/>
      <dgm:t>
        <a:bodyPr/>
        <a:lstStyle/>
        <a:p>
          <a:r>
            <a:rPr lang="en-US" sz="1400" dirty="0"/>
            <a:t>Establishing Financial Inclusion departments within Banks</a:t>
          </a:r>
        </a:p>
      </dgm:t>
    </dgm:pt>
    <dgm:pt modelId="{481E2C68-0EAA-4E54-9CB4-7C52955839CC}" type="parTrans" cxnId="{214C6D95-DD23-4F4D-942B-CA1EC2E31C84}">
      <dgm:prSet/>
      <dgm:spPr/>
      <dgm:t>
        <a:bodyPr/>
        <a:lstStyle/>
        <a:p>
          <a:endParaRPr lang="en-US"/>
        </a:p>
      </dgm:t>
    </dgm:pt>
    <dgm:pt modelId="{8A3B531A-0749-4126-AD8D-ABE949D81A6C}" type="sibTrans" cxnId="{214C6D95-DD23-4F4D-942B-CA1EC2E31C84}">
      <dgm:prSet/>
      <dgm:spPr/>
      <dgm:t>
        <a:bodyPr/>
        <a:lstStyle/>
        <a:p>
          <a:endParaRPr lang="en-US"/>
        </a:p>
      </dgm:t>
    </dgm:pt>
    <dgm:pt modelId="{83EAFEFD-90B0-4E55-87C0-3595E63A0FCB}">
      <dgm:prSet custT="1"/>
      <dgm:spPr/>
      <dgm:t>
        <a:bodyPr/>
        <a:lstStyle/>
        <a:p>
          <a:r>
            <a:rPr lang="en-US" sz="1400" dirty="0"/>
            <a:t>Default exemption initiative for Individuals and corporates</a:t>
          </a:r>
        </a:p>
      </dgm:t>
    </dgm:pt>
    <dgm:pt modelId="{CF467A34-3C54-4459-9B20-36DB90117A7D}" type="parTrans" cxnId="{B9EADC64-8F72-4969-8584-3575ECEFB3FF}">
      <dgm:prSet/>
      <dgm:spPr/>
      <dgm:t>
        <a:bodyPr/>
        <a:lstStyle/>
        <a:p>
          <a:endParaRPr lang="en-US"/>
        </a:p>
      </dgm:t>
    </dgm:pt>
    <dgm:pt modelId="{1DE657B1-4DC7-4755-B792-DC7F76BCEF0F}" type="sibTrans" cxnId="{B9EADC64-8F72-4969-8584-3575ECEFB3FF}">
      <dgm:prSet/>
      <dgm:spPr/>
      <dgm:t>
        <a:bodyPr/>
        <a:lstStyle/>
        <a:p>
          <a:endParaRPr lang="en-US"/>
        </a:p>
      </dgm:t>
    </dgm:pt>
    <dgm:pt modelId="{F66BDB76-A434-481C-8ED2-F9A3B8D2FB14}">
      <dgm:prSet custT="1"/>
      <dgm:spPr/>
      <dgm:t>
        <a:bodyPr/>
        <a:lstStyle/>
        <a:p>
          <a:r>
            <a:rPr lang="en-US" sz="1400" dirty="0"/>
            <a:t>MSMEs initiative, obligating banks to dedicate 25% from their loan portfolio for MSMEs</a:t>
          </a:r>
        </a:p>
      </dgm:t>
    </dgm:pt>
    <dgm:pt modelId="{D904F213-F9DE-47CB-AA1B-53E6B031EFD9}" type="parTrans" cxnId="{F302F2AD-B50F-4F35-AD61-7FFB023869F4}">
      <dgm:prSet/>
      <dgm:spPr/>
      <dgm:t>
        <a:bodyPr/>
        <a:lstStyle/>
        <a:p>
          <a:endParaRPr lang="en-US"/>
        </a:p>
      </dgm:t>
    </dgm:pt>
    <dgm:pt modelId="{0FF78287-C0E6-4E05-854F-07A92C9085D7}" type="sibTrans" cxnId="{F302F2AD-B50F-4F35-AD61-7FFB023869F4}">
      <dgm:prSet/>
      <dgm:spPr/>
      <dgm:t>
        <a:bodyPr/>
        <a:lstStyle/>
        <a:p>
          <a:endParaRPr lang="en-US"/>
        </a:p>
      </dgm:t>
    </dgm:pt>
    <dgm:pt modelId="{5354AFBB-60A4-4509-8266-8059F0BC11AB}">
      <dgm:prSet custT="1"/>
      <dgm:spPr/>
      <dgm:t>
        <a:bodyPr/>
        <a:lstStyle/>
        <a:p>
          <a:r>
            <a:rPr lang="en-US" sz="1600" b="1" dirty="0"/>
            <a:t>Regulation in progress </a:t>
          </a:r>
        </a:p>
      </dgm:t>
    </dgm:pt>
    <dgm:pt modelId="{91D855F3-D1B7-44A6-B21E-46C6F7A140BD}" type="parTrans" cxnId="{54C98F74-E9D6-47E5-9E5A-0D6C9769FD76}">
      <dgm:prSet/>
      <dgm:spPr/>
      <dgm:t>
        <a:bodyPr/>
        <a:lstStyle/>
        <a:p>
          <a:endParaRPr lang="en-US"/>
        </a:p>
      </dgm:t>
    </dgm:pt>
    <dgm:pt modelId="{75EAB69E-AC3C-41C8-863D-75EF4A572E52}" type="sibTrans" cxnId="{54C98F74-E9D6-47E5-9E5A-0D6C9769FD76}">
      <dgm:prSet/>
      <dgm:spPr/>
      <dgm:t>
        <a:bodyPr/>
        <a:lstStyle/>
        <a:p>
          <a:endParaRPr lang="en-US"/>
        </a:p>
      </dgm:t>
    </dgm:pt>
    <dgm:pt modelId="{E364AA32-AF30-4ADB-80BA-9E0BAB621DCE}">
      <dgm:prSet custT="1"/>
      <dgm:spPr/>
      <dgm:t>
        <a:bodyPr/>
        <a:lstStyle/>
        <a:p>
          <a:r>
            <a:rPr lang="en-US" sz="1400" dirty="0"/>
            <a:t>Agent Banking </a:t>
          </a:r>
        </a:p>
      </dgm:t>
    </dgm:pt>
    <dgm:pt modelId="{1E1E5EBA-815A-460A-BFE5-70332E5DC57F}" type="parTrans" cxnId="{04A6CDE2-2F4A-439E-A922-074EE945D7AA}">
      <dgm:prSet/>
      <dgm:spPr/>
      <dgm:t>
        <a:bodyPr/>
        <a:lstStyle/>
        <a:p>
          <a:endParaRPr lang="en-US"/>
        </a:p>
      </dgm:t>
    </dgm:pt>
    <dgm:pt modelId="{C3FC6185-DF8D-4D40-AF87-F9497B3226C3}" type="sibTrans" cxnId="{04A6CDE2-2F4A-439E-A922-074EE945D7AA}">
      <dgm:prSet/>
      <dgm:spPr/>
      <dgm:t>
        <a:bodyPr/>
        <a:lstStyle/>
        <a:p>
          <a:endParaRPr lang="en-US"/>
        </a:p>
      </dgm:t>
    </dgm:pt>
    <dgm:pt modelId="{3BA908B9-5963-470D-BC93-5322E5BE8B8A}">
      <dgm:prSet custT="1"/>
      <dgm:spPr/>
      <dgm:t>
        <a:bodyPr/>
        <a:lstStyle/>
        <a:p>
          <a:r>
            <a:rPr lang="en-US" sz="1400" dirty="0"/>
            <a:t>Tier 2 banks</a:t>
          </a:r>
        </a:p>
      </dgm:t>
    </dgm:pt>
    <dgm:pt modelId="{A4013AC4-7600-42A2-A954-2DCEF33069B2}" type="parTrans" cxnId="{18E7B81D-210E-4368-AC6B-B3317B8275AA}">
      <dgm:prSet/>
      <dgm:spPr/>
      <dgm:t>
        <a:bodyPr/>
        <a:lstStyle/>
        <a:p>
          <a:endParaRPr lang="en-US"/>
        </a:p>
      </dgm:t>
    </dgm:pt>
    <dgm:pt modelId="{624949F2-30D1-4934-B37F-AC414E3652C2}" type="sibTrans" cxnId="{18E7B81D-210E-4368-AC6B-B3317B8275AA}">
      <dgm:prSet/>
      <dgm:spPr/>
      <dgm:t>
        <a:bodyPr/>
        <a:lstStyle/>
        <a:p>
          <a:endParaRPr lang="en-US"/>
        </a:p>
      </dgm:t>
    </dgm:pt>
    <dgm:pt modelId="{E4F227BE-F29B-4160-B729-82960E3E12C3}">
      <dgm:prSet custT="1"/>
      <dgm:spPr/>
      <dgm:t>
        <a:bodyPr/>
        <a:lstStyle/>
        <a:p>
          <a:r>
            <a:rPr lang="en-US" sz="1400" dirty="0"/>
            <a:t>Digital Banking</a:t>
          </a:r>
        </a:p>
      </dgm:t>
    </dgm:pt>
    <dgm:pt modelId="{47B19144-EBCA-4CB2-A458-A21547D0A8B9}" type="parTrans" cxnId="{BEA7FD2F-624D-4B21-B4A6-1F411E9ABC4C}">
      <dgm:prSet/>
      <dgm:spPr/>
      <dgm:t>
        <a:bodyPr/>
        <a:lstStyle/>
        <a:p>
          <a:endParaRPr lang="en-US"/>
        </a:p>
      </dgm:t>
    </dgm:pt>
    <dgm:pt modelId="{69C9EDBD-F0C6-4532-A63F-FDBEB818AE42}" type="sibTrans" cxnId="{BEA7FD2F-624D-4B21-B4A6-1F411E9ABC4C}">
      <dgm:prSet/>
      <dgm:spPr/>
      <dgm:t>
        <a:bodyPr/>
        <a:lstStyle/>
        <a:p>
          <a:endParaRPr lang="en-US"/>
        </a:p>
      </dgm:t>
    </dgm:pt>
    <dgm:pt modelId="{1115382B-281D-4561-BF65-3AA1C2CA11E3}">
      <dgm:prSet custT="1"/>
      <dgm:spPr/>
      <dgm:t>
        <a:bodyPr/>
        <a:lstStyle/>
        <a:p>
          <a:r>
            <a:rPr lang="en-US" sz="1400" dirty="0"/>
            <a:t>Facilitate product and services for people with disabilities</a:t>
          </a:r>
        </a:p>
      </dgm:t>
    </dgm:pt>
    <dgm:pt modelId="{165D22C9-3016-41A3-8EF7-ADB704251AD0}" type="parTrans" cxnId="{45D2492A-5160-4552-981C-173709056307}">
      <dgm:prSet/>
      <dgm:spPr/>
      <dgm:t>
        <a:bodyPr/>
        <a:lstStyle/>
        <a:p>
          <a:endParaRPr lang="en-US"/>
        </a:p>
      </dgm:t>
    </dgm:pt>
    <dgm:pt modelId="{BE699F55-30E6-4888-830D-B5EC31ACAA87}" type="sibTrans" cxnId="{45D2492A-5160-4552-981C-173709056307}">
      <dgm:prSet/>
      <dgm:spPr/>
      <dgm:t>
        <a:bodyPr/>
        <a:lstStyle/>
        <a:p>
          <a:endParaRPr lang="en-US"/>
        </a:p>
      </dgm:t>
    </dgm:pt>
    <dgm:pt modelId="{F482208E-FDEF-4AB3-B0FB-1BE1B24A6D07}">
      <dgm:prSet custT="1"/>
      <dgm:spPr/>
      <dgm:t>
        <a:bodyPr/>
        <a:lstStyle/>
        <a:p>
          <a:r>
            <a:rPr lang="en-US" sz="1400" dirty="0"/>
            <a:t>Regulating the use of non-cash payment methods Law</a:t>
          </a:r>
        </a:p>
      </dgm:t>
    </dgm:pt>
    <dgm:pt modelId="{8D9E1E2B-DB74-4458-85C0-C6CF18D2CC88}" type="parTrans" cxnId="{45F6423E-7ACB-4859-8630-9C40CA473A4F}">
      <dgm:prSet/>
      <dgm:spPr/>
      <dgm:t>
        <a:bodyPr/>
        <a:lstStyle/>
        <a:p>
          <a:endParaRPr lang="en-US"/>
        </a:p>
      </dgm:t>
    </dgm:pt>
    <dgm:pt modelId="{60031AEA-4BE7-435C-BC7C-674DDC24CE59}" type="sibTrans" cxnId="{45F6423E-7ACB-4859-8630-9C40CA473A4F}">
      <dgm:prSet/>
      <dgm:spPr/>
      <dgm:t>
        <a:bodyPr/>
        <a:lstStyle/>
        <a:p>
          <a:endParaRPr lang="en-US"/>
        </a:p>
      </dgm:t>
    </dgm:pt>
    <dgm:pt modelId="{C5BFEC44-4262-4531-BA47-0C033C8ED5EF}">
      <dgm:prSet custT="1"/>
      <dgm:spPr/>
      <dgm:t>
        <a:bodyPr/>
        <a:lstStyle/>
        <a:p>
          <a:r>
            <a:rPr lang="en-US" sz="1400" dirty="0"/>
            <a:t>Usage</a:t>
          </a:r>
        </a:p>
      </dgm:t>
    </dgm:pt>
    <dgm:pt modelId="{C873F70C-E7F5-4B6F-AEFE-E423F44B453F}" type="parTrans" cxnId="{BC7700DC-19FB-4D3F-9FC7-56ED3F388472}">
      <dgm:prSet/>
      <dgm:spPr/>
      <dgm:t>
        <a:bodyPr/>
        <a:lstStyle/>
        <a:p>
          <a:endParaRPr lang="en-US"/>
        </a:p>
      </dgm:t>
    </dgm:pt>
    <dgm:pt modelId="{14B17AC6-ED74-4F9C-8576-9A7CE0CB823C}" type="sibTrans" cxnId="{BC7700DC-19FB-4D3F-9FC7-56ED3F388472}">
      <dgm:prSet/>
      <dgm:spPr/>
      <dgm:t>
        <a:bodyPr/>
        <a:lstStyle/>
        <a:p>
          <a:endParaRPr lang="en-US"/>
        </a:p>
      </dgm:t>
    </dgm:pt>
    <dgm:pt modelId="{EF80AAD7-9944-4173-B155-D11A18D9717C}">
      <dgm:prSet custT="1"/>
      <dgm:spPr/>
      <dgm:t>
        <a:bodyPr/>
        <a:lstStyle/>
        <a:p>
          <a:r>
            <a:rPr lang="en-US" sz="1400" dirty="0"/>
            <a:t>Quality</a:t>
          </a:r>
        </a:p>
      </dgm:t>
    </dgm:pt>
    <dgm:pt modelId="{38B77AB7-4ECD-47A7-8171-C28F965C83F0}" type="parTrans" cxnId="{127D53B9-96E2-41ED-B4C1-B2B46DD84C0A}">
      <dgm:prSet/>
      <dgm:spPr/>
      <dgm:t>
        <a:bodyPr/>
        <a:lstStyle/>
        <a:p>
          <a:endParaRPr lang="en-US"/>
        </a:p>
      </dgm:t>
    </dgm:pt>
    <dgm:pt modelId="{22A90C30-E010-469E-9D5D-FE72950A61F8}" type="sibTrans" cxnId="{127D53B9-96E2-41ED-B4C1-B2B46DD84C0A}">
      <dgm:prSet/>
      <dgm:spPr/>
      <dgm:t>
        <a:bodyPr/>
        <a:lstStyle/>
        <a:p>
          <a:endParaRPr lang="en-US"/>
        </a:p>
      </dgm:t>
    </dgm:pt>
    <dgm:pt modelId="{56DBED1B-6B12-42E0-9B3B-3E3A66E122A1}">
      <dgm:prSet custT="1"/>
      <dgm:spPr/>
      <dgm:t>
        <a:bodyPr/>
        <a:lstStyle/>
        <a:p>
          <a:r>
            <a:rPr lang="en-US" sz="1400" dirty="0"/>
            <a:t>Consumer protection </a:t>
          </a:r>
        </a:p>
      </dgm:t>
    </dgm:pt>
    <dgm:pt modelId="{148FB807-21AD-4A59-9DC5-DB4C975DB687}" type="parTrans" cxnId="{9FAC44CD-739E-4E58-B9ED-9E24F275BF11}">
      <dgm:prSet/>
      <dgm:spPr/>
      <dgm:t>
        <a:bodyPr/>
        <a:lstStyle/>
        <a:p>
          <a:endParaRPr lang="en-US"/>
        </a:p>
      </dgm:t>
    </dgm:pt>
    <dgm:pt modelId="{357C5B56-39D3-4D54-9ECC-0784B25BD6F0}" type="sibTrans" cxnId="{9FAC44CD-739E-4E58-B9ED-9E24F275BF11}">
      <dgm:prSet/>
      <dgm:spPr/>
      <dgm:t>
        <a:bodyPr/>
        <a:lstStyle/>
        <a:p>
          <a:endParaRPr lang="en-US"/>
        </a:p>
      </dgm:t>
    </dgm:pt>
    <dgm:pt modelId="{4C39B0DD-E91C-4407-9D8E-1AF026EB4B68}" type="pres">
      <dgm:prSet presAssocID="{2641BE6F-088F-4347-AD56-CD40C8033CB9}" presName="linearFlow" presStyleCnt="0">
        <dgm:presLayoutVars>
          <dgm:dir/>
          <dgm:animLvl val="lvl"/>
          <dgm:resizeHandles val="exact"/>
        </dgm:presLayoutVars>
      </dgm:prSet>
      <dgm:spPr/>
    </dgm:pt>
    <dgm:pt modelId="{A4C1652F-B928-49BF-803A-E92C0E692B7F}" type="pres">
      <dgm:prSet presAssocID="{DDAD0D27-04EE-4E97-B6BC-A284F718F0E6}" presName="composite" presStyleCnt="0"/>
      <dgm:spPr/>
    </dgm:pt>
    <dgm:pt modelId="{9CF73F4D-B70E-49DD-8FD6-81118AFE7596}" type="pres">
      <dgm:prSet presAssocID="{DDAD0D27-04EE-4E97-B6BC-A284F718F0E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D37C916-BB60-4CCF-85E2-50514ED7EBBE}" type="pres">
      <dgm:prSet presAssocID="{DDAD0D27-04EE-4E97-B6BC-A284F718F0E6}" presName="descendantText" presStyleLbl="alignAcc1" presStyleIdx="0" presStyleCnt="3" custScaleX="90471" custLinFactNeighborX="-4779" custLinFactNeighborY="4344">
        <dgm:presLayoutVars>
          <dgm:bulletEnabled val="1"/>
        </dgm:presLayoutVars>
      </dgm:prSet>
      <dgm:spPr/>
    </dgm:pt>
    <dgm:pt modelId="{62569EEF-29D7-4B79-B6E5-E5BF5F031871}" type="pres">
      <dgm:prSet presAssocID="{DE5DB689-C780-485F-A650-28F6988B2616}" presName="sp" presStyleCnt="0"/>
      <dgm:spPr/>
    </dgm:pt>
    <dgm:pt modelId="{BDB49410-A9DE-4C76-81C5-92389BBF7616}" type="pres">
      <dgm:prSet presAssocID="{0F133203-2088-4EE7-B9D3-D5513D652CC5}" presName="composite" presStyleCnt="0"/>
      <dgm:spPr/>
    </dgm:pt>
    <dgm:pt modelId="{640771B7-ED30-45F6-9CB5-78B831E36D0B}" type="pres">
      <dgm:prSet presAssocID="{0F133203-2088-4EE7-B9D3-D5513D652CC5}" presName="parentText" presStyleLbl="alignNode1" presStyleIdx="1" presStyleCnt="3" custScaleX="104758" custScaleY="148360">
        <dgm:presLayoutVars>
          <dgm:chMax val="1"/>
          <dgm:bulletEnabled val="1"/>
        </dgm:presLayoutVars>
      </dgm:prSet>
      <dgm:spPr/>
    </dgm:pt>
    <dgm:pt modelId="{786179FA-69BF-46A3-814B-53C0F6519528}" type="pres">
      <dgm:prSet presAssocID="{0F133203-2088-4EE7-B9D3-D5513D652CC5}" presName="descendantText" presStyleLbl="alignAcc1" presStyleIdx="1" presStyleCnt="3" custScaleY="186745" custLinFactNeighborX="0" custLinFactNeighborY="-2815">
        <dgm:presLayoutVars>
          <dgm:bulletEnabled val="1"/>
        </dgm:presLayoutVars>
      </dgm:prSet>
      <dgm:spPr/>
    </dgm:pt>
    <dgm:pt modelId="{B30C8B7D-DA5B-4F55-AFC9-C06532C55A61}" type="pres">
      <dgm:prSet presAssocID="{72B4D943-EF29-40EE-B5EF-9EEADA030F05}" presName="sp" presStyleCnt="0"/>
      <dgm:spPr/>
    </dgm:pt>
    <dgm:pt modelId="{112AF276-BBE7-440E-8421-A5AAA2DA9E4E}" type="pres">
      <dgm:prSet presAssocID="{5354AFBB-60A4-4509-8266-8059F0BC11AB}" presName="composite" presStyleCnt="0"/>
      <dgm:spPr/>
    </dgm:pt>
    <dgm:pt modelId="{96BD0615-2ECC-4BD9-B336-9688A8C56691}" type="pres">
      <dgm:prSet presAssocID="{5354AFBB-60A4-4509-8266-8059F0BC11AB}" presName="parentText" presStyleLbl="alignNode1" presStyleIdx="2" presStyleCnt="3" custScaleX="101797" custScaleY="142869">
        <dgm:presLayoutVars>
          <dgm:chMax val="1"/>
          <dgm:bulletEnabled val="1"/>
        </dgm:presLayoutVars>
      </dgm:prSet>
      <dgm:spPr/>
    </dgm:pt>
    <dgm:pt modelId="{DEB9D603-FDBC-401C-BA6D-D5C749E0F552}" type="pres">
      <dgm:prSet presAssocID="{5354AFBB-60A4-4509-8266-8059F0BC11AB}" presName="descendantText" presStyleLbl="alignAcc1" presStyleIdx="2" presStyleCnt="3" custScaleY="131781" custLinFactNeighborX="210" custLinFactNeighborY="14679">
        <dgm:presLayoutVars>
          <dgm:bulletEnabled val="1"/>
        </dgm:presLayoutVars>
      </dgm:prSet>
      <dgm:spPr/>
    </dgm:pt>
  </dgm:ptLst>
  <dgm:cxnLst>
    <dgm:cxn modelId="{3C90ED00-DC66-4FF7-803E-7C37066E1811}" srcId="{0F133203-2088-4EE7-B9D3-D5513D652CC5}" destId="{8A1EBACE-7137-4883-9813-34A3E02C119A}" srcOrd="2" destOrd="0" parTransId="{3B787971-F5D0-4473-A20F-A8AC187EBB06}" sibTransId="{A0F10E88-6958-47F4-A09C-10279148520D}"/>
    <dgm:cxn modelId="{D6479501-2F99-4FC0-99F4-2F580AF1955F}" type="presOf" srcId="{DDAD0D27-04EE-4E97-B6BC-A284F718F0E6}" destId="{9CF73F4D-B70E-49DD-8FD6-81118AFE7596}" srcOrd="0" destOrd="0" presId="urn:microsoft.com/office/officeart/2005/8/layout/chevron2"/>
    <dgm:cxn modelId="{42D89606-802A-4C2D-A2DE-8949EF4253D9}" srcId="{2641BE6F-088F-4347-AD56-CD40C8033CB9}" destId="{DDAD0D27-04EE-4E97-B6BC-A284F718F0E6}" srcOrd="0" destOrd="0" parTransId="{DB22EE14-04BE-4A92-8FA3-E6D04DED8FC2}" sibTransId="{DE5DB689-C780-485F-A650-28F6988B2616}"/>
    <dgm:cxn modelId="{FE6A8C0D-3BC5-4515-8170-45825336154A}" type="presOf" srcId="{0F133203-2088-4EE7-B9D3-D5513D652CC5}" destId="{640771B7-ED30-45F6-9CB5-78B831E36D0B}" srcOrd="0" destOrd="0" presId="urn:microsoft.com/office/officeart/2005/8/layout/chevron2"/>
    <dgm:cxn modelId="{87FE3C10-5EBB-4A00-94BA-133FF1034C92}" type="presOf" srcId="{B650B0B5-3E55-4C65-95F5-4DD3C9A818EF}" destId="{786179FA-69BF-46A3-814B-53C0F6519528}" srcOrd="0" destOrd="1" presId="urn:microsoft.com/office/officeart/2005/8/layout/chevron2"/>
    <dgm:cxn modelId="{E0E6DF12-51FD-408E-ADAA-5C6A12088BF6}" type="presOf" srcId="{F66BDB76-A434-481C-8ED2-F9A3B8D2FB14}" destId="{786179FA-69BF-46A3-814B-53C0F6519528}" srcOrd="0" destOrd="6" presId="urn:microsoft.com/office/officeart/2005/8/layout/chevron2"/>
    <dgm:cxn modelId="{18E7B81D-210E-4368-AC6B-B3317B8275AA}" srcId="{5354AFBB-60A4-4509-8266-8059F0BC11AB}" destId="{3BA908B9-5963-470D-BC93-5322E5BE8B8A}" srcOrd="1" destOrd="0" parTransId="{A4013AC4-7600-42A2-A954-2DCEF33069B2}" sibTransId="{624949F2-30D1-4934-B37F-AC414E3652C2}"/>
    <dgm:cxn modelId="{F510B626-2338-4D74-93AB-4D614FF49582}" srcId="{0F133203-2088-4EE7-B9D3-D5513D652CC5}" destId="{0F03C30D-FB11-4063-821D-346FAD7A2A17}" srcOrd="0" destOrd="0" parTransId="{B6659BD6-3C03-4808-9763-247C7C0AFA83}" sibTransId="{E896A2EB-3AE9-4555-9D1D-AB4D5872B79E}"/>
    <dgm:cxn modelId="{45D2492A-5160-4552-981C-173709056307}" srcId="{5354AFBB-60A4-4509-8266-8059F0BC11AB}" destId="{1115382B-281D-4561-BF65-3AA1C2CA11E3}" srcOrd="3" destOrd="0" parTransId="{165D22C9-3016-41A3-8EF7-ADB704251AD0}" sibTransId="{BE699F55-30E6-4888-830D-B5EC31ACAA87}"/>
    <dgm:cxn modelId="{BEA7FD2F-624D-4B21-B4A6-1F411E9ABC4C}" srcId="{5354AFBB-60A4-4509-8266-8059F0BC11AB}" destId="{E4F227BE-F29B-4160-B729-82960E3E12C3}" srcOrd="2" destOrd="0" parTransId="{47B19144-EBCA-4CB2-A458-A21547D0A8B9}" sibTransId="{69C9EDBD-F0C6-4532-A63F-FDBEB818AE42}"/>
    <dgm:cxn modelId="{45F6423E-7ACB-4859-8630-9C40CA473A4F}" srcId="{5354AFBB-60A4-4509-8266-8059F0BC11AB}" destId="{F482208E-FDEF-4AB3-B0FB-1BE1B24A6D07}" srcOrd="4" destOrd="0" parTransId="{8D9E1E2B-DB74-4458-85C0-C6CF18D2CC88}" sibTransId="{60031AEA-4BE7-435C-BC7C-674DDC24CE59}"/>
    <dgm:cxn modelId="{EAD0773E-5AE3-40A0-A1C8-4B3F1DDF34A5}" type="presOf" srcId="{5354AFBB-60A4-4509-8266-8059F0BC11AB}" destId="{96BD0615-2ECC-4BD9-B336-9688A8C56691}" srcOrd="0" destOrd="0" presId="urn:microsoft.com/office/officeart/2005/8/layout/chevron2"/>
    <dgm:cxn modelId="{B9EADC64-8F72-4969-8584-3575ECEFB3FF}" srcId="{0F133203-2088-4EE7-B9D3-D5513D652CC5}" destId="{83EAFEFD-90B0-4E55-87C0-3595E63A0FCB}" srcOrd="5" destOrd="0" parTransId="{CF467A34-3C54-4459-9B20-36DB90117A7D}" sibTransId="{1DE657B1-4DC7-4755-B792-DC7F76BCEF0F}"/>
    <dgm:cxn modelId="{B7C62B4C-AFBD-45CF-A417-15CD57E1BBFB}" type="presOf" srcId="{1115382B-281D-4561-BF65-3AA1C2CA11E3}" destId="{DEB9D603-FDBC-401C-BA6D-D5C749E0F552}" srcOrd="0" destOrd="3" presId="urn:microsoft.com/office/officeart/2005/8/layout/chevron2"/>
    <dgm:cxn modelId="{59FA8F6E-C46C-4919-ABEF-18CBC0B0CA6B}" srcId="{0F133203-2088-4EE7-B9D3-D5513D652CC5}" destId="{74E66C2D-E989-4A07-B37B-45A33AA651F8}" srcOrd="3" destOrd="0" parTransId="{8855A17D-CAC8-4474-BB4C-BB9269456632}" sibTransId="{F5502F61-789A-4A3E-9B13-E9218408B9F7}"/>
    <dgm:cxn modelId="{54C98F74-E9D6-47E5-9E5A-0D6C9769FD76}" srcId="{2641BE6F-088F-4347-AD56-CD40C8033CB9}" destId="{5354AFBB-60A4-4509-8266-8059F0BC11AB}" srcOrd="2" destOrd="0" parTransId="{91D855F3-D1B7-44A6-B21E-46C6F7A140BD}" sibTransId="{75EAB69E-AC3C-41C8-863D-75EF4A572E52}"/>
    <dgm:cxn modelId="{8FAA2F55-9B7E-4830-8BE7-B0473F6B7343}" type="presOf" srcId="{56DBED1B-6B12-42E0-9B3B-3E3A66E122A1}" destId="{9D37C916-BB60-4CCF-85E2-50514ED7EBBE}" srcOrd="0" destOrd="3" presId="urn:microsoft.com/office/officeart/2005/8/layout/chevron2"/>
    <dgm:cxn modelId="{0E6D3378-E900-46EC-ACA7-2049AC151957}" type="presOf" srcId="{EF80AAD7-9944-4173-B155-D11A18D9717C}" destId="{9D37C916-BB60-4CCF-85E2-50514ED7EBBE}" srcOrd="0" destOrd="2" presId="urn:microsoft.com/office/officeart/2005/8/layout/chevron2"/>
    <dgm:cxn modelId="{FE599789-6E65-4F8B-8F21-C93ACE3C69C3}" type="presOf" srcId="{2641BE6F-088F-4347-AD56-CD40C8033CB9}" destId="{4C39B0DD-E91C-4407-9D8E-1AF026EB4B68}" srcOrd="0" destOrd="0" presId="urn:microsoft.com/office/officeart/2005/8/layout/chevron2"/>
    <dgm:cxn modelId="{DCD3068B-C3D7-4FB5-BC2A-89AE08327597}" type="presOf" srcId="{F482208E-FDEF-4AB3-B0FB-1BE1B24A6D07}" destId="{DEB9D603-FDBC-401C-BA6D-D5C749E0F552}" srcOrd="0" destOrd="4" presId="urn:microsoft.com/office/officeart/2005/8/layout/chevron2"/>
    <dgm:cxn modelId="{214C6D95-DD23-4F4D-942B-CA1EC2E31C84}" srcId="{0F133203-2088-4EE7-B9D3-D5513D652CC5}" destId="{35DAAE79-EA50-4A7F-BD72-6DBA31AEC4BC}" srcOrd="4" destOrd="0" parTransId="{481E2C68-0EAA-4E54-9CB4-7C52955839CC}" sibTransId="{8A3B531A-0749-4126-AD8D-ABE949D81A6C}"/>
    <dgm:cxn modelId="{7D444A9E-7CBF-415A-8833-18D7E4521081}" type="presOf" srcId="{35DAAE79-EA50-4A7F-BD72-6DBA31AEC4BC}" destId="{786179FA-69BF-46A3-814B-53C0F6519528}" srcOrd="0" destOrd="4" presId="urn:microsoft.com/office/officeart/2005/8/layout/chevron2"/>
    <dgm:cxn modelId="{5F43F7A0-249D-4B95-AE47-40AEB5B497F2}" type="presOf" srcId="{E364AA32-AF30-4ADB-80BA-9E0BAB621DCE}" destId="{DEB9D603-FDBC-401C-BA6D-D5C749E0F552}" srcOrd="0" destOrd="0" presId="urn:microsoft.com/office/officeart/2005/8/layout/chevron2"/>
    <dgm:cxn modelId="{D566B0A6-DAFB-4285-871F-02957661B829}" type="presOf" srcId="{15C18104-7060-4E62-A735-61FD5A59B3D7}" destId="{9D37C916-BB60-4CCF-85E2-50514ED7EBBE}" srcOrd="0" destOrd="0" presId="urn:microsoft.com/office/officeart/2005/8/layout/chevron2"/>
    <dgm:cxn modelId="{76CD62AC-F746-4D3B-B713-A221673112E2}" type="presOf" srcId="{0F03C30D-FB11-4063-821D-346FAD7A2A17}" destId="{786179FA-69BF-46A3-814B-53C0F6519528}" srcOrd="0" destOrd="0" presId="urn:microsoft.com/office/officeart/2005/8/layout/chevron2"/>
    <dgm:cxn modelId="{F302F2AD-B50F-4F35-AD61-7FFB023869F4}" srcId="{0F133203-2088-4EE7-B9D3-D5513D652CC5}" destId="{F66BDB76-A434-481C-8ED2-F9A3B8D2FB14}" srcOrd="6" destOrd="0" parTransId="{D904F213-F9DE-47CB-AA1B-53E6B031EFD9}" sibTransId="{0FF78287-C0E6-4E05-854F-07A92C9085D7}"/>
    <dgm:cxn modelId="{C6BA2AB5-FEAA-44F4-9E16-227D0FCE38ED}" srcId="{DDAD0D27-04EE-4E97-B6BC-A284F718F0E6}" destId="{15C18104-7060-4E62-A735-61FD5A59B3D7}" srcOrd="0" destOrd="0" parTransId="{C2CE518D-3202-449E-9481-EEC9615E15F2}" sibTransId="{FD2CAE54-7719-4DDB-9191-887ED58971F7}"/>
    <dgm:cxn modelId="{127D53B9-96E2-41ED-B4C1-B2B46DD84C0A}" srcId="{DDAD0D27-04EE-4E97-B6BC-A284F718F0E6}" destId="{EF80AAD7-9944-4173-B155-D11A18D9717C}" srcOrd="2" destOrd="0" parTransId="{38B77AB7-4ECD-47A7-8171-C28F965C83F0}" sibTransId="{22A90C30-E010-469E-9D5D-FE72950A61F8}"/>
    <dgm:cxn modelId="{6FA2F0B9-3E2E-406A-AD9D-9187A1765D92}" type="presOf" srcId="{C5BFEC44-4262-4531-BA47-0C033C8ED5EF}" destId="{9D37C916-BB60-4CCF-85E2-50514ED7EBBE}" srcOrd="0" destOrd="1" presId="urn:microsoft.com/office/officeart/2005/8/layout/chevron2"/>
    <dgm:cxn modelId="{60C03FBD-5DF8-420D-A10E-9674B12D97DF}" srcId="{0F133203-2088-4EE7-B9D3-D5513D652CC5}" destId="{B650B0B5-3E55-4C65-95F5-4DD3C9A818EF}" srcOrd="1" destOrd="0" parTransId="{68C77ABF-E01B-490E-AC4D-D0E864C39D3E}" sibTransId="{16B59A1A-E1AB-459F-820A-5D8D1C78CDA4}"/>
    <dgm:cxn modelId="{F0589ABF-5DCC-4722-8EE7-5FC5E9B79DED}" type="presOf" srcId="{8A1EBACE-7137-4883-9813-34A3E02C119A}" destId="{786179FA-69BF-46A3-814B-53C0F6519528}" srcOrd="0" destOrd="2" presId="urn:microsoft.com/office/officeart/2005/8/layout/chevron2"/>
    <dgm:cxn modelId="{DB0CF3C1-B94C-4181-9111-B25385FD6E2D}" type="presOf" srcId="{83EAFEFD-90B0-4E55-87C0-3595E63A0FCB}" destId="{786179FA-69BF-46A3-814B-53C0F6519528}" srcOrd="0" destOrd="5" presId="urn:microsoft.com/office/officeart/2005/8/layout/chevron2"/>
    <dgm:cxn modelId="{9FAC44CD-739E-4E58-B9ED-9E24F275BF11}" srcId="{DDAD0D27-04EE-4E97-B6BC-A284F718F0E6}" destId="{56DBED1B-6B12-42E0-9B3B-3E3A66E122A1}" srcOrd="3" destOrd="0" parTransId="{148FB807-21AD-4A59-9DC5-DB4C975DB687}" sibTransId="{357C5B56-39D3-4D54-9ECC-0784B25BD6F0}"/>
    <dgm:cxn modelId="{BC7700DC-19FB-4D3F-9FC7-56ED3F388472}" srcId="{DDAD0D27-04EE-4E97-B6BC-A284F718F0E6}" destId="{C5BFEC44-4262-4531-BA47-0C033C8ED5EF}" srcOrd="1" destOrd="0" parTransId="{C873F70C-E7F5-4B6F-AEFE-E423F44B453F}" sibTransId="{14B17AC6-ED74-4F9C-8576-9A7CE0CB823C}"/>
    <dgm:cxn modelId="{04A6CDE2-2F4A-439E-A922-074EE945D7AA}" srcId="{5354AFBB-60A4-4509-8266-8059F0BC11AB}" destId="{E364AA32-AF30-4ADB-80BA-9E0BAB621DCE}" srcOrd="0" destOrd="0" parTransId="{1E1E5EBA-815A-460A-BFE5-70332E5DC57F}" sibTransId="{C3FC6185-DF8D-4D40-AF87-F9497B3226C3}"/>
    <dgm:cxn modelId="{3F44EBF2-7505-4EA7-8C17-EB169794500E}" type="presOf" srcId="{74E66C2D-E989-4A07-B37B-45A33AA651F8}" destId="{786179FA-69BF-46A3-814B-53C0F6519528}" srcOrd="0" destOrd="3" presId="urn:microsoft.com/office/officeart/2005/8/layout/chevron2"/>
    <dgm:cxn modelId="{E5734CF5-E010-469A-9383-80955A10713A}" type="presOf" srcId="{3BA908B9-5963-470D-BC93-5322E5BE8B8A}" destId="{DEB9D603-FDBC-401C-BA6D-D5C749E0F552}" srcOrd="0" destOrd="1" presId="urn:microsoft.com/office/officeart/2005/8/layout/chevron2"/>
    <dgm:cxn modelId="{FDE074FB-B8DA-49D6-928B-121C3F8DB4CE}" type="presOf" srcId="{E4F227BE-F29B-4160-B729-82960E3E12C3}" destId="{DEB9D603-FDBC-401C-BA6D-D5C749E0F552}" srcOrd="0" destOrd="2" presId="urn:microsoft.com/office/officeart/2005/8/layout/chevron2"/>
    <dgm:cxn modelId="{DCCFAAFE-58F3-485B-85E7-74CFF58AC11F}" srcId="{2641BE6F-088F-4347-AD56-CD40C8033CB9}" destId="{0F133203-2088-4EE7-B9D3-D5513D652CC5}" srcOrd="1" destOrd="0" parTransId="{4D2A543B-E9D9-4908-9286-25DC33021426}" sibTransId="{72B4D943-EF29-40EE-B5EF-9EEADA030F05}"/>
    <dgm:cxn modelId="{F5CDF042-F1B3-414D-A667-C3895F73CB3B}" type="presParOf" srcId="{4C39B0DD-E91C-4407-9D8E-1AF026EB4B68}" destId="{A4C1652F-B928-49BF-803A-E92C0E692B7F}" srcOrd="0" destOrd="0" presId="urn:microsoft.com/office/officeart/2005/8/layout/chevron2"/>
    <dgm:cxn modelId="{B2D82134-3DC2-4DA5-A16D-7B2C2AC8CB71}" type="presParOf" srcId="{A4C1652F-B928-49BF-803A-E92C0E692B7F}" destId="{9CF73F4D-B70E-49DD-8FD6-81118AFE7596}" srcOrd="0" destOrd="0" presId="urn:microsoft.com/office/officeart/2005/8/layout/chevron2"/>
    <dgm:cxn modelId="{DCAF8690-C1D4-4B77-9A15-83889F60E671}" type="presParOf" srcId="{A4C1652F-B928-49BF-803A-E92C0E692B7F}" destId="{9D37C916-BB60-4CCF-85E2-50514ED7EBBE}" srcOrd="1" destOrd="0" presId="urn:microsoft.com/office/officeart/2005/8/layout/chevron2"/>
    <dgm:cxn modelId="{CA243A24-11A2-45E0-8543-C677F8B82E4A}" type="presParOf" srcId="{4C39B0DD-E91C-4407-9D8E-1AF026EB4B68}" destId="{62569EEF-29D7-4B79-B6E5-E5BF5F031871}" srcOrd="1" destOrd="0" presId="urn:microsoft.com/office/officeart/2005/8/layout/chevron2"/>
    <dgm:cxn modelId="{BD4FF78A-7FDE-4173-898D-73880610342E}" type="presParOf" srcId="{4C39B0DD-E91C-4407-9D8E-1AF026EB4B68}" destId="{BDB49410-A9DE-4C76-81C5-92389BBF7616}" srcOrd="2" destOrd="0" presId="urn:microsoft.com/office/officeart/2005/8/layout/chevron2"/>
    <dgm:cxn modelId="{FA05BDD1-901A-4665-89D4-D13AC3530115}" type="presParOf" srcId="{BDB49410-A9DE-4C76-81C5-92389BBF7616}" destId="{640771B7-ED30-45F6-9CB5-78B831E36D0B}" srcOrd="0" destOrd="0" presId="urn:microsoft.com/office/officeart/2005/8/layout/chevron2"/>
    <dgm:cxn modelId="{8CCCB91D-97D1-4977-946D-8F458586D0E2}" type="presParOf" srcId="{BDB49410-A9DE-4C76-81C5-92389BBF7616}" destId="{786179FA-69BF-46A3-814B-53C0F6519528}" srcOrd="1" destOrd="0" presId="urn:microsoft.com/office/officeart/2005/8/layout/chevron2"/>
    <dgm:cxn modelId="{C83C15FD-B8B7-426F-9250-8B240E513F17}" type="presParOf" srcId="{4C39B0DD-E91C-4407-9D8E-1AF026EB4B68}" destId="{B30C8B7D-DA5B-4F55-AFC9-C06532C55A61}" srcOrd="3" destOrd="0" presId="urn:microsoft.com/office/officeart/2005/8/layout/chevron2"/>
    <dgm:cxn modelId="{4D05CFC7-1376-4EE9-A1E4-E5D3421695F7}" type="presParOf" srcId="{4C39B0DD-E91C-4407-9D8E-1AF026EB4B68}" destId="{112AF276-BBE7-440E-8421-A5AAA2DA9E4E}" srcOrd="4" destOrd="0" presId="urn:microsoft.com/office/officeart/2005/8/layout/chevron2"/>
    <dgm:cxn modelId="{D172C4A2-4858-4FE4-9085-C6E5A4FC6FA8}" type="presParOf" srcId="{112AF276-BBE7-440E-8421-A5AAA2DA9E4E}" destId="{96BD0615-2ECC-4BD9-B336-9688A8C56691}" srcOrd="0" destOrd="0" presId="urn:microsoft.com/office/officeart/2005/8/layout/chevron2"/>
    <dgm:cxn modelId="{643623BC-918E-48FD-BB77-27B29E26EF96}" type="presParOf" srcId="{112AF276-BBE7-440E-8421-A5AAA2DA9E4E}" destId="{DEB9D603-FDBC-401C-BA6D-D5C749E0F5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D569C-8D37-4064-B266-D60E90D0F2B9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71DE69-6E5C-496A-A837-F1C3A4F24AC6}">
      <dgm:prSet phldrT="[Text]" custT="1"/>
      <dgm:spPr/>
      <dgm:t>
        <a:bodyPr/>
        <a:lstStyle/>
        <a:p>
          <a:r>
            <a:rPr lang="en-US" sz="1600" b="1" dirty="0"/>
            <a:t>Village Saving and loan Associations</a:t>
          </a:r>
          <a:r>
            <a:rPr lang="en-US" sz="1400" b="1" dirty="0"/>
            <a:t>:</a:t>
          </a:r>
        </a:p>
        <a:p>
          <a:r>
            <a:rPr lang="en-US" sz="1400" dirty="0"/>
            <a:t> Low income women in rural areas</a:t>
          </a:r>
        </a:p>
      </dgm:t>
    </dgm:pt>
    <dgm:pt modelId="{8ECE8AB0-7D3E-4524-A652-717BD9358AB8}" type="parTrans" cxnId="{DF786F48-2B75-452C-9B94-E13B318004C2}">
      <dgm:prSet/>
      <dgm:spPr/>
      <dgm:t>
        <a:bodyPr/>
        <a:lstStyle/>
        <a:p>
          <a:endParaRPr lang="en-US"/>
        </a:p>
      </dgm:t>
    </dgm:pt>
    <dgm:pt modelId="{A1350805-E853-480E-BEE7-231491BCA171}" type="sibTrans" cxnId="{DF786F48-2B75-452C-9B94-E13B318004C2}">
      <dgm:prSet/>
      <dgm:spPr/>
      <dgm:t>
        <a:bodyPr/>
        <a:lstStyle/>
        <a:p>
          <a:endParaRPr lang="en-US"/>
        </a:p>
      </dgm:t>
    </dgm:pt>
    <dgm:pt modelId="{3FAF0633-FD84-41CA-9462-A399755A613F}">
      <dgm:prSet custT="1"/>
      <dgm:spPr/>
      <dgm:t>
        <a:bodyPr/>
        <a:lstStyle/>
        <a:p>
          <a:r>
            <a:rPr lang="en-US" sz="1600" b="1" dirty="0"/>
            <a:t>World Food Program, Smallholder Farmers Project “Land Consolidation” </a:t>
          </a:r>
        </a:p>
      </dgm:t>
    </dgm:pt>
    <dgm:pt modelId="{45C0D7A0-D5B2-4015-AC83-1678C46AF59F}" type="parTrans" cxnId="{27EDD928-50CB-4396-9D64-5BD706F64EDA}">
      <dgm:prSet/>
      <dgm:spPr/>
      <dgm:t>
        <a:bodyPr/>
        <a:lstStyle/>
        <a:p>
          <a:endParaRPr lang="en-US"/>
        </a:p>
      </dgm:t>
    </dgm:pt>
    <dgm:pt modelId="{2B216C72-C2ED-4457-BD48-D79DE62FA3EE}" type="sibTrans" cxnId="{27EDD928-50CB-4396-9D64-5BD706F64EDA}">
      <dgm:prSet/>
      <dgm:spPr/>
      <dgm:t>
        <a:bodyPr/>
        <a:lstStyle/>
        <a:p>
          <a:endParaRPr lang="en-US"/>
        </a:p>
      </dgm:t>
    </dgm:pt>
    <dgm:pt modelId="{7137C409-FE71-4095-81AF-E1103793B4C3}">
      <dgm:prSet custT="1"/>
      <dgm:spPr/>
      <dgm:t>
        <a:bodyPr/>
        <a:lstStyle/>
        <a:p>
          <a:endParaRPr lang="en-US" sz="1400" b="1" dirty="0"/>
        </a:p>
        <a:p>
          <a:endParaRPr lang="en-US" sz="1800" b="1" dirty="0"/>
        </a:p>
        <a:p>
          <a:r>
            <a:rPr lang="en-US" sz="1800" b="1" dirty="0"/>
            <a:t>Financial Inclusion Events</a:t>
          </a:r>
          <a:r>
            <a:rPr lang="en-US" sz="1600" b="1" dirty="0"/>
            <a:t>:</a:t>
          </a:r>
        </a:p>
        <a:p>
          <a:r>
            <a:rPr lang="en-US" sz="1600" dirty="0"/>
            <a:t> </a:t>
          </a:r>
          <a:r>
            <a:rPr lang="en-US" sz="1400" dirty="0"/>
            <a:t>Targeting citizens in the poor and marginalized villages</a:t>
          </a:r>
          <a:endParaRPr lang="en-US" sz="1600" dirty="0"/>
        </a:p>
      </dgm:t>
    </dgm:pt>
    <dgm:pt modelId="{FA98DF70-2F69-4625-ACC9-29DB8838B069}" type="parTrans" cxnId="{884B01F6-DE46-470C-96A7-0BB79FA10F20}">
      <dgm:prSet/>
      <dgm:spPr/>
      <dgm:t>
        <a:bodyPr/>
        <a:lstStyle/>
        <a:p>
          <a:endParaRPr lang="en-US"/>
        </a:p>
      </dgm:t>
    </dgm:pt>
    <dgm:pt modelId="{07A6CE90-7003-4C54-8CFD-1CE280760D61}" type="sibTrans" cxnId="{884B01F6-DE46-470C-96A7-0BB79FA10F20}">
      <dgm:prSet/>
      <dgm:spPr/>
      <dgm:t>
        <a:bodyPr/>
        <a:lstStyle/>
        <a:p>
          <a:endParaRPr lang="en-US"/>
        </a:p>
      </dgm:t>
    </dgm:pt>
    <dgm:pt modelId="{3B77DE13-B55F-47C6-A56A-42135FC81143}">
      <dgm:prSet custT="1"/>
      <dgm:spPr/>
      <dgm:t>
        <a:bodyPr/>
        <a:lstStyle/>
        <a:p>
          <a:r>
            <a:rPr lang="en-US" sz="1800" b="1" dirty="0"/>
            <a:t>Financial Literacy:</a:t>
          </a:r>
        </a:p>
        <a:p>
          <a:r>
            <a:rPr lang="en-US" sz="1600" dirty="0"/>
            <a:t>Targeting Citizens, Banking staff, Policy Makers</a:t>
          </a:r>
        </a:p>
      </dgm:t>
    </dgm:pt>
    <dgm:pt modelId="{A3D1C25B-182B-4E5E-826C-89B0564EF5D1}" type="parTrans" cxnId="{039FBC75-E292-4908-98C2-CE4D83AE612A}">
      <dgm:prSet/>
      <dgm:spPr/>
      <dgm:t>
        <a:bodyPr/>
        <a:lstStyle/>
        <a:p>
          <a:endParaRPr lang="en-US"/>
        </a:p>
      </dgm:t>
    </dgm:pt>
    <dgm:pt modelId="{7856194D-E23B-47F1-8165-207D232ADCE1}" type="sibTrans" cxnId="{039FBC75-E292-4908-98C2-CE4D83AE612A}">
      <dgm:prSet/>
      <dgm:spPr/>
      <dgm:t>
        <a:bodyPr/>
        <a:lstStyle/>
        <a:p>
          <a:endParaRPr lang="en-US"/>
        </a:p>
      </dgm:t>
    </dgm:pt>
    <dgm:pt modelId="{D41F1A43-827A-44D0-A760-925F5F4521C1}" type="pres">
      <dgm:prSet presAssocID="{DC1D569C-8D37-4064-B266-D60E90D0F2B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A1D44BD-D3FD-4CFD-A8A6-1EB97975CF84}" type="pres">
      <dgm:prSet presAssocID="{DC1D569C-8D37-4064-B266-D60E90D0F2B9}" presName="children" presStyleCnt="0"/>
      <dgm:spPr/>
    </dgm:pt>
    <dgm:pt modelId="{DA3A7FF8-1C06-480F-B1A6-FEF0BAD56D5B}" type="pres">
      <dgm:prSet presAssocID="{DC1D569C-8D37-4064-B266-D60E90D0F2B9}" presName="childPlaceholder" presStyleCnt="0"/>
      <dgm:spPr/>
    </dgm:pt>
    <dgm:pt modelId="{A619147F-3D73-4D18-829C-19D33DC81561}" type="pres">
      <dgm:prSet presAssocID="{DC1D569C-8D37-4064-B266-D60E90D0F2B9}" presName="circle" presStyleCnt="0"/>
      <dgm:spPr/>
    </dgm:pt>
    <dgm:pt modelId="{517A6E73-46A5-4EA5-90A9-8976B53C0950}" type="pres">
      <dgm:prSet presAssocID="{DC1D569C-8D37-4064-B266-D60E90D0F2B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1DC8CCF-18BB-4F55-A62E-7F318CD5BD96}" type="pres">
      <dgm:prSet presAssocID="{DC1D569C-8D37-4064-B266-D60E90D0F2B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3E772E4-1EF8-494E-BB85-C80D37DA140E}" type="pres">
      <dgm:prSet presAssocID="{DC1D569C-8D37-4064-B266-D60E90D0F2B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B62836B-C41D-4145-8F9C-25A037E7E3BE}" type="pres">
      <dgm:prSet presAssocID="{DC1D569C-8D37-4064-B266-D60E90D0F2B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5263D4B-1732-43B4-9E74-1AC4BB493C42}" type="pres">
      <dgm:prSet presAssocID="{DC1D569C-8D37-4064-B266-D60E90D0F2B9}" presName="quadrantPlaceholder" presStyleCnt="0"/>
      <dgm:spPr/>
    </dgm:pt>
    <dgm:pt modelId="{63EAED41-A8F9-4E15-A39B-CA5CCD306CAC}" type="pres">
      <dgm:prSet presAssocID="{DC1D569C-8D37-4064-B266-D60E90D0F2B9}" presName="center1" presStyleLbl="fgShp" presStyleIdx="0" presStyleCnt="2" custLinFactX="-164829" custLinFactNeighborX="-200000" custLinFactNeighborY="39215"/>
      <dgm:spPr>
        <a:solidFill>
          <a:schemeClr val="bg1"/>
        </a:solidFill>
      </dgm:spPr>
    </dgm:pt>
    <dgm:pt modelId="{495A6AE1-383A-40AF-AE08-CCF5F47BF3A3}" type="pres">
      <dgm:prSet presAssocID="{DC1D569C-8D37-4064-B266-D60E90D0F2B9}" presName="center2" presStyleLbl="fgShp" presStyleIdx="1" presStyleCnt="2" custLinFactX="-247322" custLinFactY="62408" custLinFactNeighborX="-300000" custLinFactNeighborY="100000"/>
      <dgm:spPr>
        <a:solidFill>
          <a:schemeClr val="bg1"/>
        </a:solidFill>
      </dgm:spPr>
    </dgm:pt>
  </dgm:ptLst>
  <dgm:cxnLst>
    <dgm:cxn modelId="{27EDD928-50CB-4396-9D64-5BD706F64EDA}" srcId="{DC1D569C-8D37-4064-B266-D60E90D0F2B9}" destId="{3FAF0633-FD84-41CA-9462-A399755A613F}" srcOrd="1" destOrd="0" parTransId="{45C0D7A0-D5B2-4015-AC83-1678C46AF59F}" sibTransId="{2B216C72-C2ED-4457-BD48-D79DE62FA3EE}"/>
    <dgm:cxn modelId="{648D043E-D6BC-4ECF-AEBB-56FED296D7C7}" type="presOf" srcId="{7137C409-FE71-4095-81AF-E1103793B4C3}" destId="{D3E772E4-1EF8-494E-BB85-C80D37DA140E}" srcOrd="0" destOrd="0" presId="urn:microsoft.com/office/officeart/2005/8/layout/cycle4"/>
    <dgm:cxn modelId="{C505A760-B4DA-441F-A55D-E69A8AAD5FA8}" type="presOf" srcId="{DC1D569C-8D37-4064-B266-D60E90D0F2B9}" destId="{D41F1A43-827A-44D0-A760-925F5F4521C1}" srcOrd="0" destOrd="0" presId="urn:microsoft.com/office/officeart/2005/8/layout/cycle4"/>
    <dgm:cxn modelId="{F24AA042-B239-4368-9C25-8D4F99E68745}" type="presOf" srcId="{3B77DE13-B55F-47C6-A56A-42135FC81143}" destId="{AB62836B-C41D-4145-8F9C-25A037E7E3BE}" srcOrd="0" destOrd="0" presId="urn:microsoft.com/office/officeart/2005/8/layout/cycle4"/>
    <dgm:cxn modelId="{B3C21A45-03A2-4F0D-BC20-5123691CF600}" type="presOf" srcId="{3FAF0633-FD84-41CA-9462-A399755A613F}" destId="{B1DC8CCF-18BB-4F55-A62E-7F318CD5BD96}" srcOrd="0" destOrd="0" presId="urn:microsoft.com/office/officeart/2005/8/layout/cycle4"/>
    <dgm:cxn modelId="{DF786F48-2B75-452C-9B94-E13B318004C2}" srcId="{DC1D569C-8D37-4064-B266-D60E90D0F2B9}" destId="{0C71DE69-6E5C-496A-A837-F1C3A4F24AC6}" srcOrd="0" destOrd="0" parTransId="{8ECE8AB0-7D3E-4524-A652-717BD9358AB8}" sibTransId="{A1350805-E853-480E-BEE7-231491BCA171}"/>
    <dgm:cxn modelId="{039FBC75-E292-4908-98C2-CE4D83AE612A}" srcId="{DC1D569C-8D37-4064-B266-D60E90D0F2B9}" destId="{3B77DE13-B55F-47C6-A56A-42135FC81143}" srcOrd="3" destOrd="0" parTransId="{A3D1C25B-182B-4E5E-826C-89B0564EF5D1}" sibTransId="{7856194D-E23B-47F1-8165-207D232ADCE1}"/>
    <dgm:cxn modelId="{67095FA2-35B3-4463-A51E-AE1068E8B513}" type="presOf" srcId="{0C71DE69-6E5C-496A-A837-F1C3A4F24AC6}" destId="{517A6E73-46A5-4EA5-90A9-8976B53C0950}" srcOrd="0" destOrd="0" presId="urn:microsoft.com/office/officeart/2005/8/layout/cycle4"/>
    <dgm:cxn modelId="{884B01F6-DE46-470C-96A7-0BB79FA10F20}" srcId="{DC1D569C-8D37-4064-B266-D60E90D0F2B9}" destId="{7137C409-FE71-4095-81AF-E1103793B4C3}" srcOrd="2" destOrd="0" parTransId="{FA98DF70-2F69-4625-ACC9-29DB8838B069}" sibTransId="{07A6CE90-7003-4C54-8CFD-1CE280760D61}"/>
    <dgm:cxn modelId="{2C1510E7-383E-4E16-BD00-C1F6DA97873F}" type="presParOf" srcId="{D41F1A43-827A-44D0-A760-925F5F4521C1}" destId="{2A1D44BD-D3FD-4CFD-A8A6-1EB97975CF84}" srcOrd="0" destOrd="0" presId="urn:microsoft.com/office/officeart/2005/8/layout/cycle4"/>
    <dgm:cxn modelId="{3D023012-B34A-452E-A528-FACB4641D2CC}" type="presParOf" srcId="{2A1D44BD-D3FD-4CFD-A8A6-1EB97975CF84}" destId="{DA3A7FF8-1C06-480F-B1A6-FEF0BAD56D5B}" srcOrd="0" destOrd="0" presId="urn:microsoft.com/office/officeart/2005/8/layout/cycle4"/>
    <dgm:cxn modelId="{38621A73-5315-41FE-90D8-740931C9E52E}" type="presParOf" srcId="{D41F1A43-827A-44D0-A760-925F5F4521C1}" destId="{A619147F-3D73-4D18-829C-19D33DC81561}" srcOrd="1" destOrd="0" presId="urn:microsoft.com/office/officeart/2005/8/layout/cycle4"/>
    <dgm:cxn modelId="{855AFFF5-BE14-4837-A16B-CFEBD82AB0BE}" type="presParOf" srcId="{A619147F-3D73-4D18-829C-19D33DC81561}" destId="{517A6E73-46A5-4EA5-90A9-8976B53C0950}" srcOrd="0" destOrd="0" presId="urn:microsoft.com/office/officeart/2005/8/layout/cycle4"/>
    <dgm:cxn modelId="{11742588-3C57-42CD-B4B4-670FDA517335}" type="presParOf" srcId="{A619147F-3D73-4D18-829C-19D33DC81561}" destId="{B1DC8CCF-18BB-4F55-A62E-7F318CD5BD96}" srcOrd="1" destOrd="0" presId="urn:microsoft.com/office/officeart/2005/8/layout/cycle4"/>
    <dgm:cxn modelId="{B515FC08-88FD-4FB8-AFAF-5AF11F5BB524}" type="presParOf" srcId="{A619147F-3D73-4D18-829C-19D33DC81561}" destId="{D3E772E4-1EF8-494E-BB85-C80D37DA140E}" srcOrd="2" destOrd="0" presId="urn:microsoft.com/office/officeart/2005/8/layout/cycle4"/>
    <dgm:cxn modelId="{10D09907-4533-434F-A265-C98CC139EF86}" type="presParOf" srcId="{A619147F-3D73-4D18-829C-19D33DC81561}" destId="{AB62836B-C41D-4145-8F9C-25A037E7E3BE}" srcOrd="3" destOrd="0" presId="urn:microsoft.com/office/officeart/2005/8/layout/cycle4"/>
    <dgm:cxn modelId="{BD45CD01-8C65-4A22-878D-CD552F154145}" type="presParOf" srcId="{A619147F-3D73-4D18-829C-19D33DC81561}" destId="{45263D4B-1732-43B4-9E74-1AC4BB493C42}" srcOrd="4" destOrd="0" presId="urn:microsoft.com/office/officeart/2005/8/layout/cycle4"/>
    <dgm:cxn modelId="{79019E56-0F69-479F-9532-7EC92D1235FB}" type="presParOf" srcId="{D41F1A43-827A-44D0-A760-925F5F4521C1}" destId="{63EAED41-A8F9-4E15-A39B-CA5CCD306CAC}" srcOrd="2" destOrd="0" presId="urn:microsoft.com/office/officeart/2005/8/layout/cycle4"/>
    <dgm:cxn modelId="{048BFE54-B542-4DFE-8D76-99707AA2BD72}" type="presParOf" srcId="{D41F1A43-827A-44D0-A760-925F5F4521C1}" destId="{495A6AE1-383A-40AF-AE08-CCF5F47BF3A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C0B126-C168-41D6-8175-5A705D8ADB41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1E628FC-D6C5-4173-811F-A9C98C21685D}">
      <dgm:prSet phldrT="[Text]"/>
      <dgm:spPr/>
      <dgm:t>
        <a:bodyPr/>
        <a:lstStyle/>
        <a:p>
          <a:pPr algn="ctr"/>
          <a:r>
            <a:rPr lang="en-US" b="1" dirty="0"/>
            <a:t>Problem: </a:t>
          </a:r>
        </a:p>
      </dgm:t>
    </dgm:pt>
    <dgm:pt modelId="{2B97C464-FD35-4543-BF6A-D2108AD0CF22}" type="parTrans" cxnId="{65D32C37-0A8D-403E-8CD8-8DC0556763B1}">
      <dgm:prSet/>
      <dgm:spPr/>
      <dgm:t>
        <a:bodyPr/>
        <a:lstStyle/>
        <a:p>
          <a:endParaRPr lang="en-US"/>
        </a:p>
      </dgm:t>
    </dgm:pt>
    <dgm:pt modelId="{DD6F0D23-F86E-4495-97AF-00CF7969F62B}" type="sibTrans" cxnId="{65D32C37-0A8D-403E-8CD8-8DC0556763B1}">
      <dgm:prSet/>
      <dgm:spPr/>
      <dgm:t>
        <a:bodyPr/>
        <a:lstStyle/>
        <a:p>
          <a:endParaRPr lang="en-US"/>
        </a:p>
      </dgm:t>
    </dgm:pt>
    <dgm:pt modelId="{91F9605B-AC6D-48B0-A50D-85A7F696B848}">
      <dgm:prSet phldrT="[Text]" phldr="1"/>
      <dgm:spPr/>
      <dgm:t>
        <a:bodyPr/>
        <a:lstStyle/>
        <a:p>
          <a:endParaRPr lang="en-US" dirty="0"/>
        </a:p>
      </dgm:t>
    </dgm:pt>
    <dgm:pt modelId="{2EBDF2B5-3EFA-42B9-852B-DA4D8F3A54DA}" type="parTrans" cxnId="{C186C3B1-916A-4E2A-82CF-E0B5B2738FBB}">
      <dgm:prSet/>
      <dgm:spPr/>
      <dgm:t>
        <a:bodyPr/>
        <a:lstStyle/>
        <a:p>
          <a:endParaRPr lang="en-US"/>
        </a:p>
      </dgm:t>
    </dgm:pt>
    <dgm:pt modelId="{B8A46D87-FF3F-4621-BFC1-DC97405671EB}" type="sibTrans" cxnId="{C186C3B1-916A-4E2A-82CF-E0B5B2738FBB}">
      <dgm:prSet/>
      <dgm:spPr/>
      <dgm:t>
        <a:bodyPr/>
        <a:lstStyle/>
        <a:p>
          <a:endParaRPr lang="en-US"/>
        </a:p>
      </dgm:t>
    </dgm:pt>
    <dgm:pt modelId="{DBD89282-045A-411F-B032-6C0EDE1E2071}">
      <dgm:prSet/>
      <dgm:spPr/>
      <dgm:t>
        <a:bodyPr/>
        <a:lstStyle/>
        <a:p>
          <a:pPr algn="l"/>
          <a:r>
            <a:rPr lang="en-US" dirty="0"/>
            <a:t>low level of financial awareness regarding money and debt management, as well as lack of entrepreneurial skills.</a:t>
          </a:r>
        </a:p>
      </dgm:t>
    </dgm:pt>
    <dgm:pt modelId="{99976AF0-8D04-4C05-A962-14B47B44F78C}" type="parTrans" cxnId="{D5E0B9F6-015D-43A4-84B5-186FD4B2EE76}">
      <dgm:prSet/>
      <dgm:spPr/>
      <dgm:t>
        <a:bodyPr/>
        <a:lstStyle/>
        <a:p>
          <a:endParaRPr lang="en-US"/>
        </a:p>
      </dgm:t>
    </dgm:pt>
    <dgm:pt modelId="{8DB5CC82-D346-4B3D-A71E-BE7DE011DE78}" type="sibTrans" cxnId="{D5E0B9F6-015D-43A4-84B5-186FD4B2EE76}">
      <dgm:prSet/>
      <dgm:spPr/>
      <dgm:t>
        <a:bodyPr/>
        <a:lstStyle/>
        <a:p>
          <a:endParaRPr lang="en-US"/>
        </a:p>
      </dgm:t>
    </dgm:pt>
    <dgm:pt modelId="{FD9E1592-EC67-4A33-A291-D5C97C0BB3E6}">
      <dgm:prSet/>
      <dgm:spPr/>
      <dgm:t>
        <a:bodyPr/>
        <a:lstStyle/>
        <a:p>
          <a:pPr algn="l"/>
          <a:r>
            <a:rPr lang="en-US" dirty="0"/>
            <a:t>Applying for loans that exceeds their business needs, which lead to over-</a:t>
          </a:r>
          <a:r>
            <a:rPr lang="en-US" dirty="0" err="1"/>
            <a:t>indebtness</a:t>
          </a:r>
          <a:endParaRPr lang="en-US" dirty="0"/>
        </a:p>
      </dgm:t>
    </dgm:pt>
    <dgm:pt modelId="{48404DFC-2D34-4AA4-B6BE-9255FDFD40C6}" type="parTrans" cxnId="{A8E5738A-9FBA-4ADA-8E74-C6DC8C4A1EBD}">
      <dgm:prSet/>
      <dgm:spPr/>
      <dgm:t>
        <a:bodyPr/>
        <a:lstStyle/>
        <a:p>
          <a:endParaRPr lang="en-US"/>
        </a:p>
      </dgm:t>
    </dgm:pt>
    <dgm:pt modelId="{8DF07B7C-1D9B-4C9F-AE50-416CE1D63BAF}" type="sibTrans" cxnId="{A8E5738A-9FBA-4ADA-8E74-C6DC8C4A1EBD}">
      <dgm:prSet/>
      <dgm:spPr/>
      <dgm:t>
        <a:bodyPr/>
        <a:lstStyle/>
        <a:p>
          <a:endParaRPr lang="en-US"/>
        </a:p>
      </dgm:t>
    </dgm:pt>
    <dgm:pt modelId="{FE9DC2F1-4543-469C-8A88-FCEF8BF1B6BF}">
      <dgm:prSet/>
      <dgm:spPr/>
      <dgm:t>
        <a:bodyPr/>
        <a:lstStyle/>
        <a:p>
          <a:pPr algn="ctr"/>
          <a:r>
            <a:rPr lang="en-US" b="1" dirty="0"/>
            <a:t>Solution:</a:t>
          </a:r>
        </a:p>
      </dgm:t>
    </dgm:pt>
    <dgm:pt modelId="{5AA2ABBF-6620-418E-8135-127C89E51521}" type="parTrans" cxnId="{29C4FD0C-EECF-45C0-BD8E-1753E1094785}">
      <dgm:prSet/>
      <dgm:spPr/>
      <dgm:t>
        <a:bodyPr/>
        <a:lstStyle/>
        <a:p>
          <a:endParaRPr lang="en-US"/>
        </a:p>
      </dgm:t>
    </dgm:pt>
    <dgm:pt modelId="{3C065728-667A-4B16-985D-6484379FFA03}" type="sibTrans" cxnId="{29C4FD0C-EECF-45C0-BD8E-1753E1094785}">
      <dgm:prSet/>
      <dgm:spPr/>
      <dgm:t>
        <a:bodyPr/>
        <a:lstStyle/>
        <a:p>
          <a:endParaRPr lang="en-US"/>
        </a:p>
      </dgm:t>
    </dgm:pt>
    <dgm:pt modelId="{383A3C1F-AE52-4254-8BF5-1EA6C5C8B88B}">
      <dgm:prSet/>
      <dgm:spPr/>
      <dgm:t>
        <a:bodyPr/>
        <a:lstStyle/>
        <a:p>
          <a:pPr algn="l"/>
          <a:r>
            <a:rPr lang="en-US" dirty="0"/>
            <a:t>Financial awareness </a:t>
          </a:r>
        </a:p>
      </dgm:t>
    </dgm:pt>
    <dgm:pt modelId="{16F035F2-7C00-4841-8F7C-28423E2D563F}" type="parTrans" cxnId="{BB559742-1FBF-4655-91EC-F2EED8CB2888}">
      <dgm:prSet/>
      <dgm:spPr/>
      <dgm:t>
        <a:bodyPr/>
        <a:lstStyle/>
        <a:p>
          <a:endParaRPr lang="en-US"/>
        </a:p>
      </dgm:t>
    </dgm:pt>
    <dgm:pt modelId="{9FBF28D9-0CA0-400A-A95B-1AABD3ABC149}" type="sibTrans" cxnId="{BB559742-1FBF-4655-91EC-F2EED8CB2888}">
      <dgm:prSet/>
      <dgm:spPr/>
      <dgm:t>
        <a:bodyPr/>
        <a:lstStyle/>
        <a:p>
          <a:endParaRPr lang="en-US"/>
        </a:p>
      </dgm:t>
    </dgm:pt>
    <dgm:pt modelId="{88B0B9CE-DA80-4638-B731-57952D9561BA}">
      <dgm:prSet/>
      <dgm:spPr/>
      <dgm:t>
        <a:bodyPr/>
        <a:lstStyle/>
        <a:p>
          <a:pPr algn="l"/>
          <a:r>
            <a:rPr lang="en-US" dirty="0"/>
            <a:t>Granting loans in tiers</a:t>
          </a:r>
        </a:p>
      </dgm:t>
    </dgm:pt>
    <dgm:pt modelId="{BC546E40-757C-4E06-8B9B-1986902277BF}" type="parTrans" cxnId="{6528CF19-73BF-4E3D-8309-EAB3F978B63F}">
      <dgm:prSet/>
      <dgm:spPr/>
      <dgm:t>
        <a:bodyPr/>
        <a:lstStyle/>
        <a:p>
          <a:endParaRPr lang="en-US"/>
        </a:p>
      </dgm:t>
    </dgm:pt>
    <dgm:pt modelId="{E95A24CB-1F20-47C9-81AF-C5D57EDF818C}" type="sibTrans" cxnId="{6528CF19-73BF-4E3D-8309-EAB3F978B63F}">
      <dgm:prSet/>
      <dgm:spPr/>
      <dgm:t>
        <a:bodyPr/>
        <a:lstStyle/>
        <a:p>
          <a:endParaRPr lang="en-US"/>
        </a:p>
      </dgm:t>
    </dgm:pt>
    <dgm:pt modelId="{1E7AD871-8627-47A1-92EE-6A1A98C7B725}">
      <dgm:prSet/>
      <dgm:spPr/>
      <dgm:t>
        <a:bodyPr/>
        <a:lstStyle/>
        <a:p>
          <a:pPr algn="l"/>
          <a:r>
            <a:rPr lang="en-US" dirty="0"/>
            <a:t>Diversity of repayments schemes depending on project type</a:t>
          </a:r>
        </a:p>
      </dgm:t>
    </dgm:pt>
    <dgm:pt modelId="{A22665EE-6C9F-4AE1-9ACA-4840901A4391}" type="parTrans" cxnId="{C95DCBC9-8C16-43A8-A236-8B8AC326E3CE}">
      <dgm:prSet/>
      <dgm:spPr/>
      <dgm:t>
        <a:bodyPr/>
        <a:lstStyle/>
        <a:p>
          <a:endParaRPr lang="en-US"/>
        </a:p>
      </dgm:t>
    </dgm:pt>
    <dgm:pt modelId="{0569340C-979C-4474-9332-093E7CB54050}" type="sibTrans" cxnId="{C95DCBC9-8C16-43A8-A236-8B8AC326E3CE}">
      <dgm:prSet/>
      <dgm:spPr/>
      <dgm:t>
        <a:bodyPr/>
        <a:lstStyle/>
        <a:p>
          <a:endParaRPr lang="en-US"/>
        </a:p>
      </dgm:t>
    </dgm:pt>
    <dgm:pt modelId="{AB10BD0D-CCC9-4A2C-957D-8B9C39A32439}">
      <dgm:prSet/>
      <dgm:spPr/>
      <dgm:t>
        <a:bodyPr/>
        <a:lstStyle/>
        <a:p>
          <a:pPr algn="l"/>
          <a:r>
            <a:rPr lang="en-US" dirty="0"/>
            <a:t>Close Follow up by loan officers to guarantee proper loan utilization </a:t>
          </a:r>
        </a:p>
      </dgm:t>
    </dgm:pt>
    <dgm:pt modelId="{BD768271-DCA4-47AF-821F-9E2E4B82CC2C}" type="parTrans" cxnId="{7E65D3B6-6F70-4285-BEE1-B1AF7E708CED}">
      <dgm:prSet/>
      <dgm:spPr/>
      <dgm:t>
        <a:bodyPr/>
        <a:lstStyle/>
        <a:p>
          <a:endParaRPr lang="en-US"/>
        </a:p>
      </dgm:t>
    </dgm:pt>
    <dgm:pt modelId="{E5F7C760-FE38-4E3C-932E-FAC48E944352}" type="sibTrans" cxnId="{7E65D3B6-6F70-4285-BEE1-B1AF7E708CED}">
      <dgm:prSet/>
      <dgm:spPr/>
      <dgm:t>
        <a:bodyPr/>
        <a:lstStyle/>
        <a:p>
          <a:endParaRPr lang="en-US"/>
        </a:p>
      </dgm:t>
    </dgm:pt>
    <dgm:pt modelId="{E0D622DA-F4F9-4B66-B0B0-6B1D9D8358D6}">
      <dgm:prSet/>
      <dgm:spPr/>
      <dgm:t>
        <a:bodyPr/>
        <a:lstStyle/>
        <a:p>
          <a:endParaRPr lang="en-US" dirty="0"/>
        </a:p>
      </dgm:t>
    </dgm:pt>
    <dgm:pt modelId="{9B23CDD9-DE9B-4A9D-B427-FB3A4D2DF84B}" type="parTrans" cxnId="{8EC0B942-777F-4FD9-9F55-9A0662F42AA7}">
      <dgm:prSet/>
      <dgm:spPr/>
      <dgm:t>
        <a:bodyPr/>
        <a:lstStyle/>
        <a:p>
          <a:endParaRPr lang="en-US"/>
        </a:p>
      </dgm:t>
    </dgm:pt>
    <dgm:pt modelId="{3F68364F-B8BC-4D8A-A072-64BE42887436}" type="sibTrans" cxnId="{8EC0B942-777F-4FD9-9F55-9A0662F42AA7}">
      <dgm:prSet/>
      <dgm:spPr/>
      <dgm:t>
        <a:bodyPr/>
        <a:lstStyle/>
        <a:p>
          <a:endParaRPr lang="en-US"/>
        </a:p>
      </dgm:t>
    </dgm:pt>
    <dgm:pt modelId="{FE8527A0-0095-4189-B4D2-E734C5BB04C9}" type="pres">
      <dgm:prSet presAssocID="{01C0B126-C168-41D6-8175-5A705D8ADB41}" presName="Name0" presStyleCnt="0">
        <dgm:presLayoutVars>
          <dgm:chMax val="2"/>
          <dgm:chPref val="2"/>
          <dgm:animLvl val="lvl"/>
        </dgm:presLayoutVars>
      </dgm:prSet>
      <dgm:spPr/>
    </dgm:pt>
    <dgm:pt modelId="{EEDC76A1-8C53-4668-944F-F63F27950253}" type="pres">
      <dgm:prSet presAssocID="{01C0B126-C168-41D6-8175-5A705D8ADB41}" presName="LeftText" presStyleLbl="revTx" presStyleIdx="0" presStyleCnt="0">
        <dgm:presLayoutVars>
          <dgm:bulletEnabled val="1"/>
        </dgm:presLayoutVars>
      </dgm:prSet>
      <dgm:spPr/>
    </dgm:pt>
    <dgm:pt modelId="{7C1B42DC-36D6-49FF-83DC-FE36FCE880D0}" type="pres">
      <dgm:prSet presAssocID="{01C0B126-C168-41D6-8175-5A705D8ADB41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07E820FB-C5B7-4A3C-A20B-B47140DA9D8E}" type="pres">
      <dgm:prSet presAssocID="{01C0B126-C168-41D6-8175-5A705D8ADB41}" presName="RightText" presStyleLbl="revTx" presStyleIdx="0" presStyleCnt="0">
        <dgm:presLayoutVars>
          <dgm:bulletEnabled val="1"/>
        </dgm:presLayoutVars>
      </dgm:prSet>
      <dgm:spPr/>
    </dgm:pt>
    <dgm:pt modelId="{D694DF68-7A7F-4883-BCB4-5C8753753289}" type="pres">
      <dgm:prSet presAssocID="{01C0B126-C168-41D6-8175-5A705D8ADB41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9EDA68B3-EA86-46EC-B9E4-9D7D6394B234}" type="pres">
      <dgm:prSet presAssocID="{01C0B126-C168-41D6-8175-5A705D8ADB41}" presName="TopArrow" presStyleLbl="node1" presStyleIdx="0" presStyleCnt="2"/>
      <dgm:spPr/>
    </dgm:pt>
    <dgm:pt modelId="{1023BDCA-DB02-4695-BF20-F486C26AABB9}" type="pres">
      <dgm:prSet presAssocID="{01C0B126-C168-41D6-8175-5A705D8ADB41}" presName="BottomArrow" presStyleLbl="node1" presStyleIdx="1" presStyleCnt="2"/>
      <dgm:spPr/>
    </dgm:pt>
  </dgm:ptLst>
  <dgm:cxnLst>
    <dgm:cxn modelId="{29C4FD0C-EECF-45C0-BD8E-1753E1094785}" srcId="{01C0B126-C168-41D6-8175-5A705D8ADB41}" destId="{FE9DC2F1-4543-469C-8A88-FCEF8BF1B6BF}" srcOrd="1" destOrd="0" parTransId="{5AA2ABBF-6620-418E-8135-127C89E51521}" sibTransId="{3C065728-667A-4B16-985D-6484379FFA03}"/>
    <dgm:cxn modelId="{6528CF19-73BF-4E3D-8309-EAB3F978B63F}" srcId="{FE9DC2F1-4543-469C-8A88-FCEF8BF1B6BF}" destId="{88B0B9CE-DA80-4638-B731-57952D9561BA}" srcOrd="1" destOrd="0" parTransId="{BC546E40-757C-4E06-8B9B-1986902277BF}" sibTransId="{E95A24CB-1F20-47C9-81AF-C5D57EDF818C}"/>
    <dgm:cxn modelId="{B23F2224-669A-47D1-843E-34053993CD58}" type="presOf" srcId="{1E7AD871-8627-47A1-92EE-6A1A98C7B725}" destId="{07E820FB-C5B7-4A3C-A20B-B47140DA9D8E}" srcOrd="0" destOrd="3" presId="urn:microsoft.com/office/officeart/2009/layout/ReverseList"/>
    <dgm:cxn modelId="{574F3032-DF2D-4250-AD14-0432C4619DA5}" type="presOf" srcId="{DBD89282-045A-411F-B032-6C0EDE1E2071}" destId="{7C1B42DC-36D6-49FF-83DC-FE36FCE880D0}" srcOrd="1" destOrd="1" presId="urn:microsoft.com/office/officeart/2009/layout/ReverseList"/>
    <dgm:cxn modelId="{65D32C37-0A8D-403E-8CD8-8DC0556763B1}" srcId="{01C0B126-C168-41D6-8175-5A705D8ADB41}" destId="{A1E628FC-D6C5-4173-811F-A9C98C21685D}" srcOrd="0" destOrd="0" parTransId="{2B97C464-FD35-4543-BF6A-D2108AD0CF22}" sibTransId="{DD6F0D23-F86E-4495-97AF-00CF7969F62B}"/>
    <dgm:cxn modelId="{BB559742-1FBF-4655-91EC-F2EED8CB2888}" srcId="{FE9DC2F1-4543-469C-8A88-FCEF8BF1B6BF}" destId="{383A3C1F-AE52-4254-8BF5-1EA6C5C8B88B}" srcOrd="0" destOrd="0" parTransId="{16F035F2-7C00-4841-8F7C-28423E2D563F}" sibTransId="{9FBF28D9-0CA0-400A-A95B-1AABD3ABC149}"/>
    <dgm:cxn modelId="{8EC0B942-777F-4FD9-9F55-9A0662F42AA7}" srcId="{01C0B126-C168-41D6-8175-5A705D8ADB41}" destId="{E0D622DA-F4F9-4B66-B0B0-6B1D9D8358D6}" srcOrd="2" destOrd="0" parTransId="{9B23CDD9-DE9B-4A9D-B427-FB3A4D2DF84B}" sibTransId="{3F68364F-B8BC-4D8A-A072-64BE42887436}"/>
    <dgm:cxn modelId="{D95CFC62-CF96-40D7-A680-05A6A062B50C}" type="presOf" srcId="{1E7AD871-8627-47A1-92EE-6A1A98C7B725}" destId="{D694DF68-7A7F-4883-BCB4-5C8753753289}" srcOrd="1" destOrd="3" presId="urn:microsoft.com/office/officeart/2009/layout/ReverseList"/>
    <dgm:cxn modelId="{74115447-479E-43C3-8597-7D52EB688E64}" type="presOf" srcId="{FD9E1592-EC67-4A33-A291-D5C97C0BB3E6}" destId="{7C1B42DC-36D6-49FF-83DC-FE36FCE880D0}" srcOrd="1" destOrd="2" presId="urn:microsoft.com/office/officeart/2009/layout/ReverseList"/>
    <dgm:cxn modelId="{CFB62E68-EC56-4910-BAE2-6FBE6E464966}" type="presOf" srcId="{383A3C1F-AE52-4254-8BF5-1EA6C5C8B88B}" destId="{07E820FB-C5B7-4A3C-A20B-B47140DA9D8E}" srcOrd="0" destOrd="1" presId="urn:microsoft.com/office/officeart/2009/layout/ReverseList"/>
    <dgm:cxn modelId="{FFF74868-8622-4C3F-802D-F96D1B697038}" type="presOf" srcId="{FD9E1592-EC67-4A33-A291-D5C97C0BB3E6}" destId="{EEDC76A1-8C53-4668-944F-F63F27950253}" srcOrd="0" destOrd="2" presId="urn:microsoft.com/office/officeart/2009/layout/ReverseList"/>
    <dgm:cxn modelId="{BFD90169-57DC-4E88-AEE2-5E7E78416538}" type="presOf" srcId="{AB10BD0D-CCC9-4A2C-957D-8B9C39A32439}" destId="{07E820FB-C5B7-4A3C-A20B-B47140DA9D8E}" srcOrd="0" destOrd="4" presId="urn:microsoft.com/office/officeart/2009/layout/ReverseList"/>
    <dgm:cxn modelId="{F25E856B-4284-4849-A0C6-85EC4BBFAF05}" type="presOf" srcId="{88B0B9CE-DA80-4638-B731-57952D9561BA}" destId="{D694DF68-7A7F-4883-BCB4-5C8753753289}" srcOrd="1" destOrd="2" presId="urn:microsoft.com/office/officeart/2009/layout/ReverseList"/>
    <dgm:cxn modelId="{7CD9DE4D-E3C9-4F17-9C38-67C18A8985CF}" type="presOf" srcId="{383A3C1F-AE52-4254-8BF5-1EA6C5C8B88B}" destId="{D694DF68-7A7F-4883-BCB4-5C8753753289}" srcOrd="1" destOrd="1" presId="urn:microsoft.com/office/officeart/2009/layout/ReverseList"/>
    <dgm:cxn modelId="{BA3AD64E-A4F4-4DFC-BD2F-EBC58893E108}" type="presOf" srcId="{A1E628FC-D6C5-4173-811F-A9C98C21685D}" destId="{EEDC76A1-8C53-4668-944F-F63F27950253}" srcOrd="0" destOrd="0" presId="urn:microsoft.com/office/officeart/2009/layout/ReverseList"/>
    <dgm:cxn modelId="{152F1A50-1417-43D8-98D7-BA8C60178D63}" type="presOf" srcId="{01C0B126-C168-41D6-8175-5A705D8ADB41}" destId="{FE8527A0-0095-4189-B4D2-E734C5BB04C9}" srcOrd="0" destOrd="0" presId="urn:microsoft.com/office/officeart/2009/layout/ReverseList"/>
    <dgm:cxn modelId="{6177277E-CA4B-4FBD-836A-7CCBE33DFB60}" type="presOf" srcId="{A1E628FC-D6C5-4173-811F-A9C98C21685D}" destId="{7C1B42DC-36D6-49FF-83DC-FE36FCE880D0}" srcOrd="1" destOrd="0" presId="urn:microsoft.com/office/officeart/2009/layout/ReverseList"/>
    <dgm:cxn modelId="{A1744F87-3984-4ABA-B6D2-87C8A570261B}" type="presOf" srcId="{FE9DC2F1-4543-469C-8A88-FCEF8BF1B6BF}" destId="{D694DF68-7A7F-4883-BCB4-5C8753753289}" srcOrd="1" destOrd="0" presId="urn:microsoft.com/office/officeart/2009/layout/ReverseList"/>
    <dgm:cxn modelId="{A8E5738A-9FBA-4ADA-8E74-C6DC8C4A1EBD}" srcId="{A1E628FC-D6C5-4173-811F-A9C98C21685D}" destId="{FD9E1592-EC67-4A33-A291-D5C97C0BB3E6}" srcOrd="1" destOrd="0" parTransId="{48404DFC-2D34-4AA4-B6BE-9255FDFD40C6}" sibTransId="{8DF07B7C-1D9B-4C9F-AE50-416CE1D63BAF}"/>
    <dgm:cxn modelId="{B321E29A-C7F0-4107-A1CF-1A0137DC1462}" type="presOf" srcId="{DBD89282-045A-411F-B032-6C0EDE1E2071}" destId="{EEDC76A1-8C53-4668-944F-F63F27950253}" srcOrd="0" destOrd="1" presId="urn:microsoft.com/office/officeart/2009/layout/ReverseList"/>
    <dgm:cxn modelId="{C186C3B1-916A-4E2A-82CF-E0B5B2738FBB}" srcId="{01C0B126-C168-41D6-8175-5A705D8ADB41}" destId="{91F9605B-AC6D-48B0-A50D-85A7F696B848}" srcOrd="3" destOrd="0" parTransId="{2EBDF2B5-3EFA-42B9-852B-DA4D8F3A54DA}" sibTransId="{B8A46D87-FF3F-4621-BFC1-DC97405671EB}"/>
    <dgm:cxn modelId="{9572FBB5-11AB-452E-BDD6-FAEE85AD3F0A}" type="presOf" srcId="{AB10BD0D-CCC9-4A2C-957D-8B9C39A32439}" destId="{D694DF68-7A7F-4883-BCB4-5C8753753289}" srcOrd="1" destOrd="4" presId="urn:microsoft.com/office/officeart/2009/layout/ReverseList"/>
    <dgm:cxn modelId="{7E65D3B6-6F70-4285-BEE1-B1AF7E708CED}" srcId="{FE9DC2F1-4543-469C-8A88-FCEF8BF1B6BF}" destId="{AB10BD0D-CCC9-4A2C-957D-8B9C39A32439}" srcOrd="3" destOrd="0" parTransId="{BD768271-DCA4-47AF-821F-9E2E4B82CC2C}" sibTransId="{E5F7C760-FE38-4E3C-932E-FAC48E944352}"/>
    <dgm:cxn modelId="{C95DCBC9-8C16-43A8-A236-8B8AC326E3CE}" srcId="{FE9DC2F1-4543-469C-8A88-FCEF8BF1B6BF}" destId="{1E7AD871-8627-47A1-92EE-6A1A98C7B725}" srcOrd="2" destOrd="0" parTransId="{A22665EE-6C9F-4AE1-9ACA-4840901A4391}" sibTransId="{0569340C-979C-4474-9332-093E7CB54050}"/>
    <dgm:cxn modelId="{E789C6D4-39C0-4308-8576-38AFFA70F3F5}" type="presOf" srcId="{FE9DC2F1-4543-469C-8A88-FCEF8BF1B6BF}" destId="{07E820FB-C5B7-4A3C-A20B-B47140DA9D8E}" srcOrd="0" destOrd="0" presId="urn:microsoft.com/office/officeart/2009/layout/ReverseList"/>
    <dgm:cxn modelId="{C8454DE1-6EAC-4F38-93A7-A48D2801E411}" type="presOf" srcId="{88B0B9CE-DA80-4638-B731-57952D9561BA}" destId="{07E820FB-C5B7-4A3C-A20B-B47140DA9D8E}" srcOrd="0" destOrd="2" presId="urn:microsoft.com/office/officeart/2009/layout/ReverseList"/>
    <dgm:cxn modelId="{D5E0B9F6-015D-43A4-84B5-186FD4B2EE76}" srcId="{A1E628FC-D6C5-4173-811F-A9C98C21685D}" destId="{DBD89282-045A-411F-B032-6C0EDE1E2071}" srcOrd="0" destOrd="0" parTransId="{99976AF0-8D04-4C05-A962-14B47B44F78C}" sibTransId="{8DB5CC82-D346-4B3D-A71E-BE7DE011DE78}"/>
    <dgm:cxn modelId="{332610C7-AEC3-4D80-88A7-11ECCFAB37CB}" type="presParOf" srcId="{FE8527A0-0095-4189-B4D2-E734C5BB04C9}" destId="{EEDC76A1-8C53-4668-944F-F63F27950253}" srcOrd="0" destOrd="0" presId="urn:microsoft.com/office/officeart/2009/layout/ReverseList"/>
    <dgm:cxn modelId="{63C83EAA-866C-4344-886B-6055F8BFCD71}" type="presParOf" srcId="{FE8527A0-0095-4189-B4D2-E734C5BB04C9}" destId="{7C1B42DC-36D6-49FF-83DC-FE36FCE880D0}" srcOrd="1" destOrd="0" presId="urn:microsoft.com/office/officeart/2009/layout/ReverseList"/>
    <dgm:cxn modelId="{E7494E87-01A0-4513-BC2D-9E6123AA64BA}" type="presParOf" srcId="{FE8527A0-0095-4189-B4D2-E734C5BB04C9}" destId="{07E820FB-C5B7-4A3C-A20B-B47140DA9D8E}" srcOrd="2" destOrd="0" presId="urn:microsoft.com/office/officeart/2009/layout/ReverseList"/>
    <dgm:cxn modelId="{BD28CCB0-BACA-42E4-B52D-B2910199837D}" type="presParOf" srcId="{FE8527A0-0095-4189-B4D2-E734C5BB04C9}" destId="{D694DF68-7A7F-4883-BCB4-5C8753753289}" srcOrd="3" destOrd="0" presId="urn:microsoft.com/office/officeart/2009/layout/ReverseList"/>
    <dgm:cxn modelId="{3CAF5035-B126-4038-9A6A-D15347692E27}" type="presParOf" srcId="{FE8527A0-0095-4189-B4D2-E734C5BB04C9}" destId="{9EDA68B3-EA86-46EC-B9E4-9D7D6394B234}" srcOrd="4" destOrd="0" presId="urn:microsoft.com/office/officeart/2009/layout/ReverseList"/>
    <dgm:cxn modelId="{28DF4ED2-D08B-4876-AEE7-83395B1897D0}" type="presParOf" srcId="{FE8527A0-0095-4189-B4D2-E734C5BB04C9}" destId="{1023BDCA-DB02-4695-BF20-F486C26AABB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73F4D-B70E-49DD-8FD6-81118AFE7596}">
      <dsp:nvSpPr>
        <dsp:cNvPr id="0" name=""/>
        <dsp:cNvSpPr/>
      </dsp:nvSpPr>
      <dsp:spPr>
        <a:xfrm rot="5400000">
          <a:off x="-227507" y="220769"/>
          <a:ext cx="1436954" cy="10058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Financial Inclusion definition in CBE Law</a:t>
          </a:r>
        </a:p>
      </dsp:txBody>
      <dsp:txXfrm rot="-5400000">
        <a:off x="-11964" y="508160"/>
        <a:ext cx="1005868" cy="431086"/>
      </dsp:txXfrm>
    </dsp:sp>
    <dsp:sp modelId="{9D37C916-BB60-4CCF-85E2-50514ED7EBBE}">
      <dsp:nvSpPr>
        <dsp:cNvPr id="0" name=""/>
        <dsp:cNvSpPr/>
      </dsp:nvSpPr>
      <dsp:spPr>
        <a:xfrm rot="5400000">
          <a:off x="4399548" y="-3361086"/>
          <a:ext cx="934020" cy="7747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Usage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Quality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Consumer protection </a:t>
          </a:r>
        </a:p>
      </dsp:txBody>
      <dsp:txXfrm rot="-5400000">
        <a:off x="992662" y="91395"/>
        <a:ext cx="7702199" cy="842830"/>
      </dsp:txXfrm>
    </dsp:sp>
    <dsp:sp modelId="{640771B7-ED30-45F6-9CB5-78B831E36D0B}">
      <dsp:nvSpPr>
        <dsp:cNvPr id="0" name=""/>
        <dsp:cNvSpPr/>
      </dsp:nvSpPr>
      <dsp:spPr>
        <a:xfrm rot="5400000">
          <a:off x="-551033" y="1896490"/>
          <a:ext cx="2131865" cy="105372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Regulation Issued</a:t>
          </a:r>
        </a:p>
      </dsp:txBody>
      <dsp:txXfrm rot="-5400000">
        <a:off x="-11965" y="1884286"/>
        <a:ext cx="1053727" cy="1078138"/>
      </dsp:txXfrm>
    </dsp:sp>
    <dsp:sp modelId="{786179FA-69BF-46A3-814B-53C0F6519528}">
      <dsp:nvSpPr>
        <dsp:cNvPr id="0" name=""/>
        <dsp:cNvSpPr/>
      </dsp:nvSpPr>
      <dsp:spPr>
        <a:xfrm rot="5400000">
          <a:off x="5488662" y="-3197353"/>
          <a:ext cx="1744236" cy="106858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Consumer Protection Regulations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Simplified KYC Regulations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Opening Account for youth starting 16 years of 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Saving and lending through Mobile Wallet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Establishing Financial Inclusion departments within Banks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Default exemption initiative for Individuals and corporates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MSMEs initiative, obligating banks to dedicate 25% from their loan portfolio for MSMEs</a:t>
          </a:r>
        </a:p>
      </dsp:txBody>
      <dsp:txXfrm rot="-5400000">
        <a:off x="1017833" y="1358623"/>
        <a:ext cx="10600748" cy="1573942"/>
      </dsp:txXfrm>
    </dsp:sp>
    <dsp:sp modelId="{96BD0615-2ECC-4BD9-B336-9688A8C56691}">
      <dsp:nvSpPr>
        <dsp:cNvPr id="0" name=""/>
        <dsp:cNvSpPr/>
      </dsp:nvSpPr>
      <dsp:spPr>
        <a:xfrm rot="5400000">
          <a:off x="-526474" y="3861383"/>
          <a:ext cx="2052962" cy="102394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Regulation in progress </a:t>
          </a:r>
        </a:p>
      </dsp:txBody>
      <dsp:txXfrm rot="-5400000">
        <a:off x="-11965" y="3858846"/>
        <a:ext cx="1023943" cy="1029019"/>
      </dsp:txXfrm>
    </dsp:sp>
    <dsp:sp modelId="{DEB9D603-FDBC-401C-BA6D-D5C749E0F552}">
      <dsp:nvSpPr>
        <dsp:cNvPr id="0" name=""/>
        <dsp:cNvSpPr/>
      </dsp:nvSpPr>
      <dsp:spPr>
        <a:xfrm rot="5400000">
          <a:off x="5733385" y="-1083954"/>
          <a:ext cx="1230861" cy="106858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Agent Banking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Tier 2 banks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Digital Banking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Facilitate product and services for people with disabilities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Regulating the use of non-cash payment methods Law</a:t>
          </a:r>
        </a:p>
      </dsp:txBody>
      <dsp:txXfrm rot="-5400000">
        <a:off x="1005868" y="3703649"/>
        <a:ext cx="10625809" cy="1110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A6E73-46A5-4EA5-90A9-8976B53C0950}">
      <dsp:nvSpPr>
        <dsp:cNvPr id="0" name=""/>
        <dsp:cNvSpPr/>
      </dsp:nvSpPr>
      <dsp:spPr>
        <a:xfrm>
          <a:off x="3053859" y="306454"/>
          <a:ext cx="2327976" cy="2327976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Village Saving and loan Associations</a:t>
          </a:r>
          <a:r>
            <a:rPr lang="en-US" sz="1400" b="1" kern="1200" dirty="0"/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Low income women in rural areas</a:t>
          </a:r>
        </a:p>
      </dsp:txBody>
      <dsp:txXfrm>
        <a:off x="3735707" y="988302"/>
        <a:ext cx="1646128" cy="1646128"/>
      </dsp:txXfrm>
    </dsp:sp>
    <dsp:sp modelId="{B1DC8CCF-18BB-4F55-A62E-7F318CD5BD96}">
      <dsp:nvSpPr>
        <dsp:cNvPr id="0" name=""/>
        <dsp:cNvSpPr/>
      </dsp:nvSpPr>
      <dsp:spPr>
        <a:xfrm rot="5400000">
          <a:off x="5489363" y="306454"/>
          <a:ext cx="2327976" cy="2327976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World Food Program, Smallholder Farmers Project “Land Consolidation” </a:t>
          </a:r>
        </a:p>
      </dsp:txBody>
      <dsp:txXfrm rot="-5400000">
        <a:off x="5489363" y="988302"/>
        <a:ext cx="1646128" cy="1646128"/>
      </dsp:txXfrm>
    </dsp:sp>
    <dsp:sp modelId="{D3E772E4-1EF8-494E-BB85-C80D37DA140E}">
      <dsp:nvSpPr>
        <dsp:cNvPr id="0" name=""/>
        <dsp:cNvSpPr/>
      </dsp:nvSpPr>
      <dsp:spPr>
        <a:xfrm rot="10800000">
          <a:off x="5489363" y="2741958"/>
          <a:ext cx="2327976" cy="232797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Financial Inclusion Events</a:t>
          </a:r>
          <a:r>
            <a:rPr lang="en-US" sz="1600" b="1" kern="1200" dirty="0"/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  <a:r>
            <a:rPr lang="en-US" sz="1400" kern="1200" dirty="0"/>
            <a:t>Targeting citizens in the poor and marginalized villages</a:t>
          </a:r>
          <a:endParaRPr lang="en-US" sz="1600" kern="1200" dirty="0"/>
        </a:p>
      </dsp:txBody>
      <dsp:txXfrm rot="10800000">
        <a:off x="5489363" y="2741958"/>
        <a:ext cx="1646128" cy="1646128"/>
      </dsp:txXfrm>
    </dsp:sp>
    <dsp:sp modelId="{AB62836B-C41D-4145-8F9C-25A037E7E3BE}">
      <dsp:nvSpPr>
        <dsp:cNvPr id="0" name=""/>
        <dsp:cNvSpPr/>
      </dsp:nvSpPr>
      <dsp:spPr>
        <a:xfrm rot="16200000">
          <a:off x="3053859" y="2741958"/>
          <a:ext cx="2327976" cy="232797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Financial Literacy: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Targeting Citizens, Banking staff, Policy Makers</a:t>
          </a:r>
        </a:p>
      </dsp:txBody>
      <dsp:txXfrm rot="5400000">
        <a:off x="3735707" y="2741958"/>
        <a:ext cx="1646128" cy="1646128"/>
      </dsp:txXfrm>
    </dsp:sp>
    <dsp:sp modelId="{63EAED41-A8F9-4E15-A39B-CA5CCD306CAC}">
      <dsp:nvSpPr>
        <dsp:cNvPr id="0" name=""/>
        <dsp:cNvSpPr/>
      </dsp:nvSpPr>
      <dsp:spPr>
        <a:xfrm>
          <a:off x="2101328" y="2478405"/>
          <a:ext cx="803770" cy="698930"/>
        </a:xfrm>
        <a:prstGeom prst="circular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6AE1-383A-40AF-AE08-CCF5F47BF3A3}">
      <dsp:nvSpPr>
        <dsp:cNvPr id="0" name=""/>
        <dsp:cNvSpPr/>
      </dsp:nvSpPr>
      <dsp:spPr>
        <a:xfrm rot="10800000">
          <a:off x="634504" y="3608258"/>
          <a:ext cx="803770" cy="698930"/>
        </a:xfrm>
        <a:prstGeom prst="circular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B42DC-36D6-49FF-83DC-FE36FCE880D0}">
      <dsp:nvSpPr>
        <dsp:cNvPr id="0" name=""/>
        <dsp:cNvSpPr/>
      </dsp:nvSpPr>
      <dsp:spPr>
        <a:xfrm rot="16200000">
          <a:off x="5548854" y="1729406"/>
          <a:ext cx="3662050" cy="223790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Problem: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low level of financial awareness regarding money and debt management, as well as lack of entrepreneurial skills.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Applying for loans that exceeds their business needs, which lead to over-</a:t>
          </a:r>
          <a:r>
            <a:rPr lang="en-US" sz="1600" kern="1200" dirty="0" err="1"/>
            <a:t>indebtness</a:t>
          </a:r>
          <a:endParaRPr lang="en-US" sz="1600" kern="1200" dirty="0"/>
        </a:p>
      </dsp:txBody>
      <dsp:txXfrm rot="5400000">
        <a:off x="6370194" y="1126597"/>
        <a:ext cx="2128636" cy="3443520"/>
      </dsp:txXfrm>
    </dsp:sp>
    <dsp:sp modelId="{D694DF68-7A7F-4883-BCB4-5C8753753289}">
      <dsp:nvSpPr>
        <dsp:cNvPr id="0" name=""/>
        <dsp:cNvSpPr/>
      </dsp:nvSpPr>
      <dsp:spPr>
        <a:xfrm rot="5400000">
          <a:off x="7888374" y="1729406"/>
          <a:ext cx="3662050" cy="223790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133350" rIns="80010" bIns="13335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Solution: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Financial awareness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Granting loans in tiers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Diversity of repayments schemes depending on project type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Close Follow up by loan officers to guarantee proper loan utilization </a:t>
          </a:r>
        </a:p>
      </dsp:txBody>
      <dsp:txXfrm rot="-5400000">
        <a:off x="8600449" y="1126597"/>
        <a:ext cx="2128636" cy="3443520"/>
      </dsp:txXfrm>
    </dsp:sp>
    <dsp:sp modelId="{9EDA68B3-EA86-46EC-B9E4-9D7D6394B234}">
      <dsp:nvSpPr>
        <dsp:cNvPr id="0" name=""/>
        <dsp:cNvSpPr/>
      </dsp:nvSpPr>
      <dsp:spPr>
        <a:xfrm>
          <a:off x="7379651" y="0"/>
          <a:ext cx="2339520" cy="233940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3BDCA-DB02-4695-BF20-F486C26AABB9}">
      <dsp:nvSpPr>
        <dsp:cNvPr id="0" name=""/>
        <dsp:cNvSpPr/>
      </dsp:nvSpPr>
      <dsp:spPr>
        <a:xfrm rot="10800000">
          <a:off x="7379651" y="3356737"/>
          <a:ext cx="2339520" cy="233940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2021/06/27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2021/06/27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503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microsoft.com/office/2007/relationships/hdphoto" Target="../media/hdphoto3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53E3C8-A460-124D-BC20-95ABFCF476F2}"/>
              </a:ext>
            </a:extLst>
          </p:cNvPr>
          <p:cNvSpPr/>
          <p:nvPr userDrawn="1"/>
        </p:nvSpPr>
        <p:spPr>
          <a:xfrm>
            <a:off x="0" y="0"/>
            <a:ext cx="12192000" cy="4500282"/>
          </a:xfrm>
          <a:prstGeom prst="rect">
            <a:avLst/>
          </a:prstGeom>
          <a:solidFill>
            <a:srgbClr val="3C46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1B90FF-52E8-164C-829B-7B2F74D037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1019" y="3765710"/>
            <a:ext cx="3283062" cy="2534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C0AF34-5963-C244-BA9A-1FE6E439128C}"/>
              </a:ext>
            </a:extLst>
          </p:cNvPr>
          <p:cNvSpPr/>
          <p:nvPr userDrawn="1"/>
        </p:nvSpPr>
        <p:spPr>
          <a:xfrm rot="10800000">
            <a:off x="482600" y="825500"/>
            <a:ext cx="11226800" cy="5651500"/>
          </a:xfrm>
          <a:prstGeom prst="rect">
            <a:avLst/>
          </a:prstGeom>
          <a:noFill/>
          <a:ln>
            <a:solidFill>
              <a:srgbClr val="C69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EG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3602D31-6E9E-7A4F-A4E5-2FDF0949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160266"/>
            <a:ext cx="10587892" cy="1104900"/>
          </a:xfrm>
          <a:prstGeom prst="rect">
            <a:avLst/>
          </a:prstGeom>
        </p:spPr>
        <p:txBody>
          <a:bodyPr/>
          <a:lstStyle>
            <a:lvl1pPr algn="r" rtl="1">
              <a:defRPr sz="2800" b="0" i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F75970-8841-F843-AEB2-6FBF06C9B5A1}"/>
              </a:ext>
            </a:extLst>
          </p:cNvPr>
          <p:cNvGrpSpPr/>
          <p:nvPr userDrawn="1"/>
        </p:nvGrpSpPr>
        <p:grpSpPr>
          <a:xfrm>
            <a:off x="307746" y="1392846"/>
            <a:ext cx="11556038" cy="2576235"/>
            <a:chOff x="307746" y="1392846"/>
            <a:chExt cx="11556038" cy="25762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F980AF-3112-2A41-BD83-48F3B2D9B979}"/>
                </a:ext>
              </a:extLst>
            </p:cNvPr>
            <p:cNvSpPr/>
            <p:nvPr userDrawn="1"/>
          </p:nvSpPr>
          <p:spPr>
            <a:xfrm>
              <a:off x="8799782" y="1601817"/>
              <a:ext cx="3064002" cy="2158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127" tIns="34564" rIns="69127" bIns="3456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61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339B773-B961-B945-8F84-0D263461D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407717" y="1829913"/>
              <a:ext cx="1798165" cy="1755387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B562370-43DF-384F-9AD8-8F36251EDC07}"/>
                </a:ext>
              </a:extLst>
            </p:cNvPr>
            <p:cNvGrpSpPr/>
            <p:nvPr userDrawn="1"/>
          </p:nvGrpSpPr>
          <p:grpSpPr>
            <a:xfrm>
              <a:off x="307746" y="1601817"/>
              <a:ext cx="8489495" cy="2158296"/>
              <a:chOff x="311596" y="1445516"/>
              <a:chExt cx="6666614" cy="1512000"/>
            </a:xfrm>
          </p:grpSpPr>
          <p:pic>
            <p:nvPicPr>
              <p:cNvPr id="9" name="Picture 8" descr="Four Egyptian women rewriting their lives | by Amina Al Korey | World Food  Programme Insight">
                <a:extLst>
                  <a:ext uri="{FF2B5EF4-FFF2-40B4-BE49-F238E27FC236}">
                    <a16:creationId xmlns:a16="http://schemas.microsoft.com/office/drawing/2014/main" id="{F877A254-EB47-C041-A3F1-748983C8EF4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1362" y="1445516"/>
                <a:ext cx="2746848" cy="15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Google Shape;1230;p48">
                <a:extLst>
                  <a:ext uri="{FF2B5EF4-FFF2-40B4-BE49-F238E27FC236}">
                    <a16:creationId xmlns:a16="http://schemas.microsoft.com/office/drawing/2014/main" id="{FBAEEB1D-E148-F741-90D8-74394D99C0BF}"/>
                  </a:ext>
                </a:extLst>
              </p:cNvPr>
              <p:cNvPicPr preferRelativeResize="0"/>
              <p:nvPr userDrawn="1"/>
            </p:nvPicPr>
            <p:blipFill rotWithShape="1">
              <a:blip r:embed="rId6">
                <a:alphaModFix/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 t="5875"/>
              <a:stretch/>
            </p:blipFill>
            <p:spPr>
              <a:xfrm>
                <a:off x="311596" y="1445516"/>
                <a:ext cx="2400193" cy="1512000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66628A6-54D4-934D-A94A-5D0C6DB2EC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28410" y="1445516"/>
                <a:ext cx="1488145" cy="151200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0A90B3-D431-6048-9AAB-1096758D4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 flipH="1">
              <a:off x="7395051" y="2561488"/>
              <a:ext cx="2576235" cy="238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96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544A-12AD-9645-ACAC-895A373F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EG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94356CE-1978-934C-89B9-58A7A169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67703D-9C6E-0F4D-8D74-8576124EF268}" type="datetime7">
              <a:rPr lang="en-US" smtClean="0"/>
              <a:t>Jun-21</a:t>
            </a:fld>
            <a:endParaRPr lang="en-EG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020829EE-BD3B-B746-BBE8-A0B345AE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مجهودات الشمول المالي في البنك المركزي المصري</a:t>
            </a:r>
            <a:endParaRPr lang="en-EG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D3E2E0E-55BD-AA48-9606-D46354CA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4DCE-97DA-464E-86F6-F0A1679A9B99}" type="slidenum">
              <a:rPr lang="en-EG" smtClean="0"/>
              <a:pPr/>
              <a:t>‹#›</a:t>
            </a:fld>
            <a:endParaRPr lang="en-EG" dirty="0"/>
          </a:p>
        </p:txBody>
      </p:sp>
    </p:spTree>
    <p:extLst>
      <p:ext uri="{BB962C8B-B14F-4D97-AF65-F5344CB8AC3E}">
        <p14:creationId xmlns:p14="http://schemas.microsoft.com/office/powerpoint/2010/main" val="291862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656E8C0-B5F8-2848-8044-CBE967223223}"/>
              </a:ext>
            </a:extLst>
          </p:cNvPr>
          <p:cNvSpPr/>
          <p:nvPr userDrawn="1"/>
        </p:nvSpPr>
        <p:spPr>
          <a:xfrm>
            <a:off x="0" y="1867867"/>
            <a:ext cx="12192000" cy="46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E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200E15-BBAD-D646-B4D1-B7BBA4ADCCCC}"/>
              </a:ext>
            </a:extLst>
          </p:cNvPr>
          <p:cNvSpPr/>
          <p:nvPr userDrawn="1"/>
        </p:nvSpPr>
        <p:spPr>
          <a:xfrm>
            <a:off x="0" y="1"/>
            <a:ext cx="12192000" cy="1839074"/>
          </a:xfrm>
          <a:prstGeom prst="rect">
            <a:avLst/>
          </a:prstGeom>
          <a:solidFill>
            <a:srgbClr val="3C4658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EG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19D9783-010C-904C-AD7B-070E9C9F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955593"/>
            <a:ext cx="7827284" cy="460325"/>
          </a:xfrm>
        </p:spPr>
        <p:txBody>
          <a:bodyPr/>
          <a:lstStyle>
            <a:lvl1pPr algn="r" rtl="1">
              <a:defRPr b="0" i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EG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0F83CA-2545-0742-8DC7-CF5F351174AC}"/>
              </a:ext>
            </a:extLst>
          </p:cNvPr>
          <p:cNvCxnSpPr/>
          <p:nvPr userDrawn="1"/>
        </p:nvCxnSpPr>
        <p:spPr>
          <a:xfrm>
            <a:off x="0" y="1839075"/>
            <a:ext cx="12192000" cy="0"/>
          </a:xfrm>
          <a:prstGeom prst="line">
            <a:avLst/>
          </a:prstGeom>
          <a:ln w="22225">
            <a:solidFill>
              <a:srgbClr val="C69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4014D4-4721-8643-92AB-DDF3B1443708}"/>
              </a:ext>
            </a:extLst>
          </p:cNvPr>
          <p:cNvCxnSpPr/>
          <p:nvPr userDrawn="1"/>
        </p:nvCxnSpPr>
        <p:spPr>
          <a:xfrm>
            <a:off x="0" y="6474575"/>
            <a:ext cx="12192000" cy="0"/>
          </a:xfrm>
          <a:prstGeom prst="line">
            <a:avLst/>
          </a:prstGeom>
          <a:ln w="6350">
            <a:solidFill>
              <a:srgbClr val="A67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3B977BB9-9029-B341-85E8-373EC2646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387025" y="414384"/>
            <a:ext cx="1251874" cy="116114"/>
          </a:xfrm>
          <a:prstGeom prst="rect">
            <a:avLst/>
          </a:prstGeom>
        </p:spPr>
      </p:pic>
      <p:sp>
        <p:nvSpPr>
          <p:cNvPr id="41" name="Date Placeholder 40">
            <a:extLst>
              <a:ext uri="{FF2B5EF4-FFF2-40B4-BE49-F238E27FC236}">
                <a16:creationId xmlns:a16="http://schemas.microsoft.com/office/drawing/2014/main" id="{D3C8831F-259A-D544-BE3C-1025746C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21AEB9B-0DE9-9E44-925D-109B6A80AE4F}" type="datetime7">
              <a:rPr lang="en-US" smtClean="0"/>
              <a:t>Jun-21</a:t>
            </a:fld>
            <a:endParaRPr lang="en-EG" dirty="0"/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0C7319AD-A950-E54F-90DB-31C8F867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مجهودات الشمول المالي في البنك المركزي المصري</a:t>
            </a:r>
            <a:endParaRPr lang="en-EG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7FA0E429-09ED-DD4B-B5A8-9D7E3187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4DCE-97DA-464E-86F6-F0A1679A9B99}" type="slidenum">
              <a:rPr lang="en-EG" smtClean="0"/>
              <a:pPr/>
              <a:t>‹#›</a:t>
            </a:fld>
            <a:endParaRPr lang="en-EG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4AA779-C731-FF49-8622-A759B9D94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11" y="1249471"/>
            <a:ext cx="1251874" cy="116114"/>
          </a:xfrm>
          <a:prstGeom prst="rect">
            <a:avLst/>
          </a:prstGeom>
        </p:spPr>
      </p:pic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71764048-52CC-4D43-AF57-881A1B3D7A57}"/>
              </a:ext>
            </a:extLst>
          </p:cNvPr>
          <p:cNvSpPr/>
          <p:nvPr userDrawn="1"/>
        </p:nvSpPr>
        <p:spPr>
          <a:xfrm rot="10800000">
            <a:off x="625145" y="-1"/>
            <a:ext cx="1231900" cy="1251890"/>
          </a:xfrm>
          <a:prstGeom prst="round2SameRect">
            <a:avLst>
              <a:gd name="adj1" fmla="val 3265"/>
              <a:gd name="adj2" fmla="val 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EG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B7EA35-3518-9E45-9B00-B6EF365C41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232" y="212709"/>
            <a:ext cx="1014788" cy="9702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F3D121-EC33-B143-BF4F-0C3D0D0685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44439" y="6603242"/>
            <a:ext cx="19939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7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200E15-BBAD-D646-B4D1-B7BBA4ADCCCC}"/>
              </a:ext>
            </a:extLst>
          </p:cNvPr>
          <p:cNvSpPr/>
          <p:nvPr userDrawn="1"/>
        </p:nvSpPr>
        <p:spPr>
          <a:xfrm>
            <a:off x="0" y="0"/>
            <a:ext cx="12192000" cy="6474565"/>
          </a:xfrm>
          <a:prstGeom prst="rect">
            <a:avLst/>
          </a:prstGeom>
          <a:solidFill>
            <a:srgbClr val="3C4658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EG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19D9783-010C-904C-AD7B-070E9C9F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790" y="3007119"/>
            <a:ext cx="7827284" cy="460325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EG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4014D4-4721-8643-92AB-DDF3B1443708}"/>
              </a:ext>
            </a:extLst>
          </p:cNvPr>
          <p:cNvCxnSpPr/>
          <p:nvPr userDrawn="1"/>
        </p:nvCxnSpPr>
        <p:spPr>
          <a:xfrm>
            <a:off x="0" y="6474575"/>
            <a:ext cx="12192000" cy="0"/>
          </a:xfrm>
          <a:prstGeom prst="line">
            <a:avLst/>
          </a:prstGeom>
          <a:ln w="6350">
            <a:solidFill>
              <a:srgbClr val="A67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35B005-87F7-C34C-910A-2CE4E09D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88B53571-F726-8D4C-89EE-C040D0ABFADF}" type="datetime7">
              <a:rPr lang="en-US" smtClean="0"/>
              <a:t>Jun-21</a:t>
            </a:fld>
            <a:endParaRPr lang="en-EG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420F6A9-CA47-EA4E-A015-282DD590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مجهودات الشمول المالي في البنك المركزي المصري</a:t>
            </a:r>
            <a:endParaRPr lang="en-EG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EFA323-20C6-3E48-B1F8-906DB471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4DCE-97DA-464E-86F6-F0A1679A9B99}" type="slidenum">
              <a:rPr lang="en-EG" smtClean="0"/>
              <a:pPr/>
              <a:t>‹#›</a:t>
            </a:fld>
            <a:endParaRPr lang="en-EG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909C0F-6E1D-DD4D-B403-0515A92ED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16" y="2432439"/>
            <a:ext cx="1300327" cy="3884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62E27B-A3E5-3346-AE47-106B312C7B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911" y="1249471"/>
            <a:ext cx="1251874" cy="116114"/>
          </a:xfrm>
          <a:prstGeom prst="rect">
            <a:avLst/>
          </a:prstGeom>
        </p:spPr>
      </p:pic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7D224C16-035B-AF4E-9E36-37A7C48C27E0}"/>
              </a:ext>
            </a:extLst>
          </p:cNvPr>
          <p:cNvSpPr/>
          <p:nvPr userDrawn="1"/>
        </p:nvSpPr>
        <p:spPr>
          <a:xfrm rot="10800000">
            <a:off x="625145" y="-1"/>
            <a:ext cx="1231900" cy="1251890"/>
          </a:xfrm>
          <a:prstGeom prst="round2SameRect">
            <a:avLst>
              <a:gd name="adj1" fmla="val 3265"/>
              <a:gd name="adj2" fmla="val 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EG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B6715B-0BC7-214F-89A2-DF4899C1B5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1232" y="212709"/>
            <a:ext cx="1014788" cy="970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92EEDE-4C04-B24C-AAA7-55ED0EB34C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44439" y="6603242"/>
            <a:ext cx="19939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1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98D4-2F21-CD42-9474-3AF1FB68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847" y="789146"/>
            <a:ext cx="9689242" cy="460325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  <a:endParaRPr lang="en-E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C08B9-DB6F-CD48-BB09-B3233570420D}"/>
              </a:ext>
            </a:extLst>
          </p:cNvPr>
          <p:cNvSpPr/>
          <p:nvPr userDrawn="1"/>
        </p:nvSpPr>
        <p:spPr>
          <a:xfrm>
            <a:off x="0" y="6500063"/>
            <a:ext cx="12192000" cy="357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EG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07654D-90CE-A54A-827A-047E05BB1EDF}"/>
              </a:ext>
            </a:extLst>
          </p:cNvPr>
          <p:cNvCxnSpPr>
            <a:cxnSpLocks/>
          </p:cNvCxnSpPr>
          <p:nvPr userDrawn="1"/>
        </p:nvCxnSpPr>
        <p:spPr>
          <a:xfrm>
            <a:off x="-14251" y="6469240"/>
            <a:ext cx="1220625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363E87-2723-B24E-82D3-F7ECACA5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79F4D2AC-6D48-BA4C-8F0E-08938C268ACF}" type="datetime7">
              <a:rPr lang="en-US" smtClean="0"/>
              <a:t>Jun-21</a:t>
            </a:fld>
            <a:endParaRPr lang="en-EG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DF578-52C2-2543-A69D-965180D2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مجهودات الشمول المالي في البنك المركزي المصري</a:t>
            </a:r>
            <a:endParaRPr lang="en-EG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04A47-7410-5C4E-8750-89073691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4DCE-97DA-464E-86F6-F0A1679A9B99}" type="slidenum">
              <a:rPr lang="en-EG" smtClean="0"/>
              <a:pPr/>
              <a:t>‹#›</a:t>
            </a:fld>
            <a:endParaRPr lang="en-E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40ADF-96F1-1A4B-B803-D427948CD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11" y="1249471"/>
            <a:ext cx="1251874" cy="116114"/>
          </a:xfrm>
          <a:prstGeom prst="rect">
            <a:avLst/>
          </a:prstGeom>
        </p:spPr>
      </p:pic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695B21A8-ACAC-1045-AB6C-072841E0D637}"/>
              </a:ext>
            </a:extLst>
          </p:cNvPr>
          <p:cNvSpPr/>
          <p:nvPr userDrawn="1"/>
        </p:nvSpPr>
        <p:spPr>
          <a:xfrm rot="10800000">
            <a:off x="625145" y="-1"/>
            <a:ext cx="1231900" cy="1251890"/>
          </a:xfrm>
          <a:prstGeom prst="round2SameRect">
            <a:avLst>
              <a:gd name="adj1" fmla="val 3265"/>
              <a:gd name="adj2" fmla="val 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EG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2959A3-6199-974E-9699-7B9FA17973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232" y="212709"/>
            <a:ext cx="1014788" cy="970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1FABC2-8E31-5A46-AD57-62A2EAE03E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44439" y="6603242"/>
            <a:ext cx="19939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2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0DDA8C0-6202-F342-AEE5-02D976CB6ABB}"/>
              </a:ext>
            </a:extLst>
          </p:cNvPr>
          <p:cNvSpPr/>
          <p:nvPr userDrawn="1"/>
        </p:nvSpPr>
        <p:spPr>
          <a:xfrm rot="5400000">
            <a:off x="-674133" y="674129"/>
            <a:ext cx="6858000" cy="5509738"/>
          </a:xfrm>
          <a:prstGeom prst="rect">
            <a:avLst/>
          </a:prstGeom>
          <a:solidFill>
            <a:srgbClr val="C69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345624" rtl="1" eaLnBrk="1" latinLnBrk="0" hangingPunct="1"/>
            <a:endParaRPr lang="en-US" sz="136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DCEAF-FF8C-AB4E-84C3-3D8D04DE8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2763" y="4755454"/>
            <a:ext cx="5495158" cy="750000"/>
          </a:xfrm>
        </p:spPr>
        <p:txBody>
          <a:bodyPr/>
          <a:lstStyle>
            <a:lvl1pPr>
              <a:defRPr sz="8000" spc="-3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Thank You</a:t>
            </a:r>
            <a:endParaRPr lang="en-E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6AD6C-BD04-AB4D-A14B-E1967B36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6526" y="5689170"/>
            <a:ext cx="3467632" cy="136525"/>
          </a:xfrm>
        </p:spPr>
        <p:txBody>
          <a:bodyPr/>
          <a:lstStyle>
            <a:lvl1pPr algn="ctr">
              <a:defRPr b="0" i="0">
                <a:solidFill>
                  <a:schemeClr val="accent1">
                    <a:lumMod val="50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defRPr>
            </a:lvl1pPr>
          </a:lstStyle>
          <a:p>
            <a:r>
              <a:rPr lang="ar-EG"/>
              <a:t>مجهودات الشمول المالي في البنك المركزي المصري</a:t>
            </a:r>
            <a:endParaRPr lang="en-E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366BB-3677-B44C-98EF-219F76F7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9285689" y="2417578"/>
            <a:ext cx="341831" cy="136525"/>
          </a:xfrm>
        </p:spPr>
        <p:txBody>
          <a:bodyPr/>
          <a:lstStyle/>
          <a:p>
            <a:pPr algn="l"/>
            <a:fld id="{17254DCE-97DA-464E-86F6-F0A1679A9B99}" type="slidenum">
              <a:rPr lang="en-EG" smtClean="0"/>
              <a:pPr/>
              <a:t>‹#›</a:t>
            </a:fld>
            <a:endParaRPr lang="en-EG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831B949-DC4A-8C4A-9C5E-F32D9960B29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9285689" y="2417578"/>
            <a:ext cx="341831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54DCE-97DA-464E-86F6-F0A1679A9B99}" type="slidenum">
              <a:rPr lang="en-EG" smtClean="0"/>
              <a:pPr/>
              <a:t>‹#›</a:t>
            </a:fld>
            <a:endParaRPr lang="en-EG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ABDECF0-5E20-214F-B296-34684510C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>
            <a:off x="4109694" y="2529717"/>
            <a:ext cx="2576235" cy="238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714778-10C3-0145-A2A4-2110263CF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2740" y="1684773"/>
            <a:ext cx="2375204" cy="22525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3B4D71-3B04-E642-8DE1-B69C986602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891995"/>
            <a:ext cx="1628975" cy="46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P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FAD0AC-8B21-424D-834D-4C8C5C23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968" y="365762"/>
            <a:ext cx="9460832" cy="596766"/>
          </a:xfrm>
          <a:prstGeom prst="rect">
            <a:avLst/>
          </a:prstGeom>
        </p:spPr>
        <p:txBody>
          <a:bodyPr/>
          <a:lstStyle>
            <a:lvl1pPr algn="r" rtl="1">
              <a:defRPr sz="288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1FE7BA1-3915-4647-83E4-B5A7EF893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0467" y="1232538"/>
            <a:ext cx="10583333" cy="52444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088" y="6487094"/>
            <a:ext cx="519379" cy="33006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9E880BB-60BF-40F7-8EFD-1A530DD25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6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PC cover">
  <p:cSld name="NPC cov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892968" y="365763"/>
            <a:ext cx="9460832" cy="59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Font typeface="Arial"/>
              <a:buNone/>
              <a:defRPr sz="288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770467" y="1232539"/>
            <a:ext cx="10583333" cy="524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2" lvl="0" indent="-406384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364" lvl="1" indent="-38098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545" lvl="2" indent="-35558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727" lvl="3" indent="-34288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5909" lvl="4" indent="-34288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091" lvl="5" indent="-34288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72" lvl="6" indent="-34288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54" lvl="7" indent="-34288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36" lvl="8" indent="-34288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51088" y="6487094"/>
            <a:ext cx="519379" cy="33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8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P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D90DDDAB-1BD9-B04D-BA3E-5DB1C09FB529}"/>
              </a:ext>
            </a:extLst>
          </p:cNvPr>
          <p:cNvSpPr/>
          <p:nvPr userDrawn="1"/>
        </p:nvSpPr>
        <p:spPr>
          <a:xfrm>
            <a:off x="10585620" y="2351755"/>
            <a:ext cx="1622312" cy="4245416"/>
          </a:xfrm>
          <a:custGeom>
            <a:avLst/>
            <a:gdLst>
              <a:gd name="connsiteX0" fmla="*/ 1508288 w 1508288"/>
              <a:gd name="connsiteY0" fmla="*/ 0 h 6136849"/>
              <a:gd name="connsiteX1" fmla="*/ 0 w 1508288"/>
              <a:gd name="connsiteY1" fmla="*/ 3346515 h 6136849"/>
              <a:gd name="connsiteX2" fmla="*/ 1508288 w 1508288"/>
              <a:gd name="connsiteY2" fmla="*/ 6136849 h 61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288" h="6136849">
                <a:moveTo>
                  <a:pt x="1508288" y="0"/>
                </a:moveTo>
                <a:cubicBezTo>
                  <a:pt x="754144" y="1161853"/>
                  <a:pt x="0" y="2323707"/>
                  <a:pt x="0" y="3346515"/>
                </a:cubicBezTo>
                <a:cubicBezTo>
                  <a:pt x="0" y="4369323"/>
                  <a:pt x="754144" y="5253086"/>
                  <a:pt x="1508288" y="6136849"/>
                </a:cubicBezTo>
              </a:path>
            </a:pathLst>
          </a:custGeom>
          <a:noFill/>
          <a:ln>
            <a:solidFill>
              <a:schemeClr val="bg1"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14749" rtl="1" eaLnBrk="1" latinLnBrk="0" hangingPunct="1"/>
            <a:endParaRPr lang="en-US" sz="1633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1437AA-3D11-E54C-9454-FA9E9559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01" y="260830"/>
            <a:ext cx="9460832" cy="477164"/>
          </a:xfrm>
          <a:prstGeom prst="rect">
            <a:avLst/>
          </a:prstGeom>
        </p:spPr>
        <p:txBody>
          <a:bodyPr/>
          <a:lstStyle>
            <a:lvl1pPr algn="r" rtl="1">
              <a:defRPr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15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3A40C60B-6364-CA4D-A6F6-E32184661AE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38911" y="1249471"/>
            <a:ext cx="1251874" cy="1161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7060B4A-842A-7041-B4CB-D991DD9E0D95}"/>
              </a:ext>
            </a:extLst>
          </p:cNvPr>
          <p:cNvSpPr/>
          <p:nvPr userDrawn="1"/>
        </p:nvSpPr>
        <p:spPr>
          <a:xfrm>
            <a:off x="0" y="6500063"/>
            <a:ext cx="12192000" cy="357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EG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25D53-A46D-574D-B255-E6AD751A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373683"/>
            <a:ext cx="9689242" cy="46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E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D5911-E7D9-A341-9667-19CE67A4F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145" y="1284568"/>
            <a:ext cx="10913194" cy="502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7B79-48E8-5746-A787-462D233AB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455" y="6603242"/>
            <a:ext cx="730952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6A210B4D-6CE0-EB49-9B6A-B1DEF9A320D1}" type="datetime7">
              <a:rPr lang="en-US" smtClean="0"/>
              <a:t>Jun-21</a:t>
            </a:fld>
            <a:endParaRPr lang="en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CEE9-D653-A94D-A143-8CE9F0285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5768" y="6603242"/>
            <a:ext cx="3467632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defRPr>
            </a:lvl1pPr>
          </a:lstStyle>
          <a:p>
            <a:r>
              <a:rPr lang="ar-EG" dirty="0"/>
              <a:t>مجهودات الشمول المالي في البنك المركزي المصري</a:t>
            </a:r>
            <a:endParaRPr lang="en-EG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8844F-C3E2-3349-BA5C-83D4E199A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1672" y="6603242"/>
            <a:ext cx="341831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54DCE-97DA-464E-86F6-F0A1679A9B99}" type="slidenum">
              <a:rPr lang="en-EG" smtClean="0"/>
              <a:pPr/>
              <a:t>‹#›</a:t>
            </a:fld>
            <a:endParaRPr lang="en-EG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003270-DFC7-B94B-A723-E1C00B1F21B5}"/>
              </a:ext>
            </a:extLst>
          </p:cNvPr>
          <p:cNvCxnSpPr>
            <a:cxnSpLocks/>
          </p:cNvCxnSpPr>
          <p:nvPr userDrawn="1"/>
        </p:nvCxnSpPr>
        <p:spPr>
          <a:xfrm>
            <a:off x="-14251" y="6469240"/>
            <a:ext cx="12206251" cy="0"/>
          </a:xfrm>
          <a:prstGeom prst="line">
            <a:avLst/>
          </a:prstGeom>
          <a:ln w="6350">
            <a:solidFill>
              <a:srgbClr val="A67C5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F659E0-FBA9-D643-BD9A-A202F23C4497}"/>
              </a:ext>
            </a:extLst>
          </p:cNvPr>
          <p:cNvCxnSpPr>
            <a:cxnSpLocks/>
          </p:cNvCxnSpPr>
          <p:nvPr userDrawn="1"/>
        </p:nvCxnSpPr>
        <p:spPr>
          <a:xfrm>
            <a:off x="0" y="886310"/>
            <a:ext cx="12192000" cy="0"/>
          </a:xfrm>
          <a:prstGeom prst="line">
            <a:avLst/>
          </a:prstGeom>
          <a:ln>
            <a:solidFill>
              <a:srgbClr val="FC672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Round Same Side Corner Rectangle 31">
            <a:extLst>
              <a:ext uri="{FF2B5EF4-FFF2-40B4-BE49-F238E27FC236}">
                <a16:creationId xmlns:a16="http://schemas.microsoft.com/office/drawing/2014/main" id="{15F0ACF4-BE32-114D-9BB6-33664FD2B401}"/>
              </a:ext>
            </a:extLst>
          </p:cNvPr>
          <p:cNvSpPr/>
          <p:nvPr userDrawn="1"/>
        </p:nvSpPr>
        <p:spPr>
          <a:xfrm rot="10800000">
            <a:off x="625145" y="-1"/>
            <a:ext cx="1231900" cy="1251890"/>
          </a:xfrm>
          <a:prstGeom prst="round2SameRect">
            <a:avLst>
              <a:gd name="adj1" fmla="val 3265"/>
              <a:gd name="adj2" fmla="val 0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EG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B035F78-C6C6-FF4C-A374-144372AD34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1232" y="212709"/>
            <a:ext cx="1014788" cy="9702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54A2585-9E4F-4F4F-ABD2-AAEBC76D98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44439" y="6603242"/>
            <a:ext cx="19939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0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1" r:id="rId2"/>
    <p:sldLayoutId id="2147483709" r:id="rId3"/>
    <p:sldLayoutId id="2147483712" r:id="rId4"/>
    <p:sldLayoutId id="2147483713" r:id="rId5"/>
    <p:sldLayoutId id="2147483707" r:id="rId6"/>
    <p:sldLayoutId id="2147483719" r:id="rId7"/>
    <p:sldLayoutId id="2147483721" r:id="rId8"/>
    <p:sldLayoutId id="2147483722" r:id="rId9"/>
  </p:sldLayoutIdLst>
  <p:hf hd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1">
              <a:lumMod val="50000"/>
            </a:schemeClr>
          </a:solidFill>
          <a:latin typeface="GE SS Two Medium" panose="020A0503020102020204" pitchFamily="18" charset="-78"/>
          <a:ea typeface="GE SS Two Medium" panose="020A0503020102020204" pitchFamily="18" charset="-78"/>
          <a:cs typeface="GE SS Two Medium" panose="020A0503020102020204" pitchFamily="18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 SS Two Light" panose="020A0503020102020204" pitchFamily="18" charset="-78"/>
          <a:ea typeface="GE SS Two Light" panose="020A0503020102020204" pitchFamily="18" charset="-78"/>
          <a:cs typeface="GE SS Two Light" panose="020A0503020102020204" pitchFamily="18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 SS Two Light" panose="020A0503020102020204" pitchFamily="18" charset="-78"/>
          <a:ea typeface="GE SS Two Light" panose="020A0503020102020204" pitchFamily="18" charset="-78"/>
          <a:cs typeface="GE SS Two Light" panose="020A0503020102020204" pitchFamily="18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 SS Two Light" panose="020A0503020102020204" pitchFamily="18" charset="-78"/>
          <a:ea typeface="GE SS Two Light" panose="020A0503020102020204" pitchFamily="18" charset="-78"/>
          <a:cs typeface="GE SS Two Light" panose="020A0503020102020204" pitchFamily="18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E SS Two Light" panose="020A0503020102020204" pitchFamily="18" charset="-78"/>
          <a:ea typeface="GE SS Two Light" panose="020A0503020102020204" pitchFamily="18" charset="-78"/>
          <a:cs typeface="GE SS Two Light" panose="020A0503020102020204" pitchFamily="18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E SS Two Light" panose="020A0503020102020204" pitchFamily="18" charset="-78"/>
          <a:ea typeface="GE SS Two Light" panose="020A0503020102020204" pitchFamily="18" charset="-78"/>
          <a:cs typeface="GE SS Two Light" panose="020A0503020102020204" pitchFamily="18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0EA2A6B2-B3AE-1F48-A910-1AACA29D61F1}"/>
              </a:ext>
            </a:extLst>
          </p:cNvPr>
          <p:cNvSpPr/>
          <p:nvPr/>
        </p:nvSpPr>
        <p:spPr>
          <a:xfrm>
            <a:off x="5564258" y="6054402"/>
            <a:ext cx="1928742" cy="428625"/>
          </a:xfrm>
          <a:prstGeom prst="round2SameRect">
            <a:avLst/>
          </a:prstGeom>
          <a:solidFill>
            <a:srgbClr val="DC4C5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EG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DFE15B-C2CF-F244-8A8A-BBDFF23A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14" y="4884415"/>
            <a:ext cx="10498826" cy="1104900"/>
          </a:xfrm>
          <a:effectLst/>
        </p:spPr>
        <p:txBody>
          <a:bodyPr/>
          <a:lstStyle/>
          <a:p>
            <a:pPr algn="ctr"/>
            <a:r>
              <a:rPr lang="en-US" sz="4800" dirty="0">
                <a:solidFill>
                  <a:srgbClr val="3C4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INCLUSION</a:t>
            </a:r>
            <a:endParaRPr lang="ar-EG" sz="4800" dirty="0">
              <a:solidFill>
                <a:srgbClr val="3C465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D6D34-B759-2A45-AFCE-A467E86EEE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19858" y="6184577"/>
            <a:ext cx="973138" cy="298450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</p:txBody>
      </p:sp>
    </p:spTree>
    <p:extLst>
      <p:ext uri="{BB962C8B-B14F-4D97-AF65-F5344CB8AC3E}">
        <p14:creationId xmlns:p14="http://schemas.microsoft.com/office/powerpoint/2010/main" val="232280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C9092-52B0-4FC0-AF3C-E4A015D3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67703D-9C6E-0F4D-8D74-8576124EF268}" type="datetime7">
              <a:rPr lang="en-US" smtClean="0"/>
              <a:t>Jun-21</a:t>
            </a:fld>
            <a:endParaRPr lang="en-E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F4DE8-F0BA-45F6-AADC-1C275AD1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مجهودات الشمول المالي في البنك المركزي المصري</a:t>
            </a:r>
            <a:endParaRPr lang="en-EG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C8C6A-6E5B-4713-86C2-27CAB57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4DCE-97DA-464E-86F6-F0A1679A9B99}" type="slidenum">
              <a:rPr lang="en-EG" smtClean="0"/>
              <a:pPr/>
              <a:t>2</a:t>
            </a:fld>
            <a:endParaRPr lang="en-EG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B29FF7-C08B-4EA0-B350-883F8A7C3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76923"/>
              </p:ext>
            </p:extLst>
          </p:nvPr>
        </p:nvGraphicFramePr>
        <p:xfrm>
          <a:off x="250118" y="1226123"/>
          <a:ext cx="11691764" cy="540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4554B2D-8485-42AF-A5C0-9BA0DA251528}"/>
              </a:ext>
            </a:extLst>
          </p:cNvPr>
          <p:cNvSpPr/>
          <p:nvPr/>
        </p:nvSpPr>
        <p:spPr>
          <a:xfrm>
            <a:off x="1912587" y="226814"/>
            <a:ext cx="5711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 Environment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6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14D8C-E9C6-4A14-B41C-A59A9D33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67703D-9C6E-0F4D-8D74-8576124EF268}" type="datetime7">
              <a:rPr lang="en-US" smtClean="0"/>
              <a:t>Jun-21</a:t>
            </a:fld>
            <a:endParaRPr lang="en-E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B4C73-5C75-4D66-8A1A-3A8BE5EC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مجهودات الشمول المالي في البنك المركزي المصري</a:t>
            </a:r>
            <a:endParaRPr lang="en-EG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D3EA9-B031-46C9-8E76-E560847C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4DCE-97DA-464E-86F6-F0A1679A9B99}" type="slidenum">
              <a:rPr lang="en-EG" smtClean="0"/>
              <a:pPr/>
              <a:t>3</a:t>
            </a:fld>
            <a:endParaRPr lang="en-E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ACB46-5685-48F6-AFCF-6AB6C5C3E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" y="1361439"/>
            <a:ext cx="11013440" cy="47853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792B31-9F65-4327-B09E-083F9F3B834D}"/>
              </a:ext>
            </a:extLst>
          </p:cNvPr>
          <p:cNvSpPr/>
          <p:nvPr/>
        </p:nvSpPr>
        <p:spPr>
          <a:xfrm>
            <a:off x="1912587" y="360266"/>
            <a:ext cx="8096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framework for financial Inclusion Strategy  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0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C047B-44CF-49A7-8482-5C0928F4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67703D-9C6E-0F4D-8D74-8576124EF268}" type="datetime7">
              <a:rPr lang="en-US" smtClean="0"/>
              <a:t>Jun-21</a:t>
            </a:fld>
            <a:endParaRPr lang="en-E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6B9BF-7A24-4887-BAAB-0386E673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مجهودات الشمول المالي في البنك المركزي المصري</a:t>
            </a:r>
            <a:endParaRPr lang="en-EG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CB979-F540-463A-B117-F7BBE8F8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4DCE-97DA-464E-86F6-F0A1679A9B99}" type="slidenum">
              <a:rPr lang="en-EG" smtClean="0"/>
              <a:pPr/>
              <a:t>4</a:t>
            </a:fld>
            <a:endParaRPr lang="en-E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DDFEFB-9372-4EA4-B33A-94887E2932E2}"/>
              </a:ext>
            </a:extLst>
          </p:cNvPr>
          <p:cNvSpPr/>
          <p:nvPr/>
        </p:nvSpPr>
        <p:spPr>
          <a:xfrm>
            <a:off x="1912587" y="118233"/>
            <a:ext cx="8096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Side Data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71DAD-CEF8-4435-ACF4-CF663AD037E6}"/>
              </a:ext>
            </a:extLst>
          </p:cNvPr>
          <p:cNvSpPr/>
          <p:nvPr/>
        </p:nvSpPr>
        <p:spPr>
          <a:xfrm>
            <a:off x="5768745" y="5095856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250CB4-05EF-4CB7-A474-FFE5F6D701A9}"/>
              </a:ext>
            </a:extLst>
          </p:cNvPr>
          <p:cNvSpPr/>
          <p:nvPr/>
        </p:nvSpPr>
        <p:spPr>
          <a:xfrm>
            <a:off x="1736301" y="5053504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8DBF25F-956B-417C-959F-2B38B9B86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305266"/>
              </p:ext>
            </p:extLst>
          </p:nvPr>
        </p:nvGraphicFramePr>
        <p:xfrm>
          <a:off x="508975" y="1951488"/>
          <a:ext cx="3237282" cy="297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2C9CE94-8437-4A5C-AEE0-6A028B41D769}"/>
              </a:ext>
            </a:extLst>
          </p:cNvPr>
          <p:cNvGraphicFramePr/>
          <p:nvPr/>
        </p:nvGraphicFramePr>
        <p:xfrm>
          <a:off x="4493399" y="1993840"/>
          <a:ext cx="3237282" cy="297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3CCFB73-DEBD-4EBD-94C8-C35D96219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835995"/>
              </p:ext>
            </p:extLst>
          </p:nvPr>
        </p:nvGraphicFramePr>
        <p:xfrm>
          <a:off x="8509986" y="2101110"/>
          <a:ext cx="3095306" cy="287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83624743-61D6-48D7-AACC-A7B2B89150A9}"/>
              </a:ext>
            </a:extLst>
          </p:cNvPr>
          <p:cNvSpPr/>
          <p:nvPr/>
        </p:nvSpPr>
        <p:spPr>
          <a:xfrm>
            <a:off x="5160920" y="2554937"/>
            <a:ext cx="1880766" cy="1880766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152400" dist="165100" dir="30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33.8%</a:t>
            </a:r>
            <a:endParaRPr lang="x-non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218AD9-24AB-4A5E-939A-8D421D4BE57B}"/>
              </a:ext>
            </a:extLst>
          </p:cNvPr>
          <p:cNvSpPr/>
          <p:nvPr/>
        </p:nvSpPr>
        <p:spPr>
          <a:xfrm>
            <a:off x="1179062" y="2512585"/>
            <a:ext cx="1880766" cy="1880766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152400" dist="165100" dir="30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19.4%</a:t>
            </a:r>
            <a:endParaRPr lang="x-non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0FDCB-8491-40FF-B4F0-8D9C3DCA2AF0}"/>
              </a:ext>
            </a:extLst>
          </p:cNvPr>
          <p:cNvSpPr/>
          <p:nvPr/>
        </p:nvSpPr>
        <p:spPr>
          <a:xfrm>
            <a:off x="9686806" y="5101080"/>
            <a:ext cx="870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5A5AEE7-16F2-4AEE-985C-5E3962846B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80791"/>
              </p:ext>
            </p:extLst>
          </p:nvPr>
        </p:nvGraphicFramePr>
        <p:xfrm>
          <a:off x="8752996" y="1799925"/>
          <a:ext cx="3060000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E3426933-1851-430B-8B21-BC4410C16294}"/>
              </a:ext>
            </a:extLst>
          </p:cNvPr>
          <p:cNvSpPr/>
          <p:nvPr/>
        </p:nvSpPr>
        <p:spPr>
          <a:xfrm>
            <a:off x="9283769" y="2462169"/>
            <a:ext cx="1880766" cy="1880766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152400" dist="165100" dir="30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52.8%</a:t>
            </a:r>
            <a:endParaRPr lang="x-non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3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47508-A52D-4C07-8FAC-2228E1C9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67703D-9C6E-0F4D-8D74-8576124EF268}" type="datetime7">
              <a:rPr lang="en-US" smtClean="0"/>
              <a:t>Jun-21</a:t>
            </a:fld>
            <a:endParaRPr lang="en-E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7DB15-4BC7-40BC-82B0-A88A3F48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مجهودات الشمول المالي في البنك المركزي المصري</a:t>
            </a:r>
            <a:endParaRPr lang="en-EG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2346B-A9BE-4004-9B55-17AB56D5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4DCE-97DA-464E-86F6-F0A1679A9B99}" type="slidenum">
              <a:rPr lang="en-EG" smtClean="0"/>
              <a:pPr/>
              <a:t>5</a:t>
            </a:fld>
            <a:endParaRPr lang="en-E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AE66D-6657-484D-901F-41F59B980FCE}"/>
              </a:ext>
            </a:extLst>
          </p:cNvPr>
          <p:cNvSpPr/>
          <p:nvPr/>
        </p:nvSpPr>
        <p:spPr>
          <a:xfrm>
            <a:off x="1912587" y="207850"/>
            <a:ext cx="8096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3A9331-0C40-44AB-8C0E-656D3829A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126702"/>
              </p:ext>
            </p:extLst>
          </p:nvPr>
        </p:nvGraphicFramePr>
        <p:xfrm>
          <a:off x="345440" y="950595"/>
          <a:ext cx="10871200" cy="537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70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64C1A-F0B4-44CB-B01F-4BA67C08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D167703D-9C6E-0F4D-8D74-8576124EF268}" type="datetime7">
              <a:rPr lang="en-US" smtClean="0"/>
              <a:t>Jun-21</a:t>
            </a:fld>
            <a:endParaRPr lang="en-E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AF625-8CD8-4E9B-A357-28905630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مجهودات الشمول المالي في البنك المركزي المصري</a:t>
            </a:r>
            <a:endParaRPr lang="en-EG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B1E04-39FB-43FD-961F-4ED1F731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4DCE-97DA-464E-86F6-F0A1679A9B99}" type="slidenum">
              <a:rPr lang="en-EG" smtClean="0"/>
              <a:pPr/>
              <a:t>6</a:t>
            </a:fld>
            <a:endParaRPr lang="en-E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8AFD77-387C-4D97-B9CB-4981767D4E43}"/>
              </a:ext>
            </a:extLst>
          </p:cNvPr>
          <p:cNvSpPr/>
          <p:nvPr/>
        </p:nvSpPr>
        <p:spPr>
          <a:xfrm>
            <a:off x="1993867" y="348734"/>
            <a:ext cx="8453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Inclusion and correlation with Non-performing Loan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C7F04F8-C068-4A21-8F23-28BEB2DC9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819260"/>
              </p:ext>
            </p:extLst>
          </p:nvPr>
        </p:nvGraphicFramePr>
        <p:xfrm>
          <a:off x="-2571531" y="810399"/>
          <a:ext cx="17099280" cy="56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8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037F-7D92-4D56-BB2D-1FEF4AC1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163" y="3429000"/>
            <a:ext cx="5495158" cy="750000"/>
          </a:xfrm>
        </p:spPr>
        <p:txBody>
          <a:bodyPr/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F1A45-E723-4CD9-83FC-8DF2C6EE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7254DCE-97DA-464E-86F6-F0A1679A9B99}" type="slidenum">
              <a:rPr lang="en-EG" smtClean="0"/>
              <a:pPr algn="l"/>
              <a:t>7</a:t>
            </a:fld>
            <a:endParaRPr lang="en-EG"/>
          </a:p>
        </p:txBody>
      </p:sp>
    </p:spTree>
    <p:extLst>
      <p:ext uri="{BB962C8B-B14F-4D97-AF65-F5344CB8AC3E}">
        <p14:creationId xmlns:p14="http://schemas.microsoft.com/office/powerpoint/2010/main" val="5747861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278</Words>
  <Application>Microsoft Office PowerPoint</Application>
  <PresentationFormat>Widescreen</PresentationFormat>
  <Paragraphs>68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Times New Roman</vt:lpstr>
      <vt:lpstr>GE SS Two Medium</vt:lpstr>
      <vt:lpstr>GE SS Two Light</vt:lpstr>
      <vt:lpstr>1_Custom Design</vt:lpstr>
      <vt:lpstr>FINANCIAL INCLUSION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2019-02-03T06:59:27Z</dcterms:created>
  <dcterms:modified xsi:type="dcterms:W3CDTF">2021-06-27T11:58:42Z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Application">
    <vt:lpwstr>Microsoft Azure Information Protection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Extended_MSFT_Method">
    <vt:lpwstr>Automatic</vt:lpwstr>
  </property>
  <property fmtid="{D5CDD505-2E9C-101B-9397-08002B2CF9AE}" pid="5" name="MSIP_Label_f42aa342-8706-4288-bd11-ebb85995028c_Name">
    <vt:lpwstr>General</vt:lpwstr>
  </property>
  <property fmtid="{D5CDD505-2E9C-101B-9397-08002B2CF9AE}" pid="6" name="MSIP_Label_f42aa342-8706-4288-bd11-ebb85995028c_Owner">
    <vt:lpwstr>v-abdarl@microsoft.com</vt:lpwstr>
  </property>
  <property fmtid="{D5CDD505-2E9C-101B-9397-08002B2CF9AE}" pid="7" name="MSIP_Label_f42aa342-8706-4288-bd11-ebb85995028c_SetDate">
    <vt:lpwstr>2018-08-01T18:59:51.9197316Z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NXPowerLiteLastOptimized">
    <vt:lpwstr>5157104</vt:lpwstr>
  </property>
  <property fmtid="{D5CDD505-2E9C-101B-9397-08002B2CF9AE}" pid="10" name="NXPowerLiteSettings">
    <vt:lpwstr>C7000400038000</vt:lpwstr>
  </property>
  <property fmtid="{D5CDD505-2E9C-101B-9397-08002B2CF9AE}" pid="11" name="NXPowerLiteVersion">
    <vt:lpwstr>S9.0.3</vt:lpwstr>
  </property>
  <property fmtid="{D5CDD505-2E9C-101B-9397-08002B2CF9AE}" pid="12" name="Sensitivity">
    <vt:lpwstr>General</vt:lpwstr>
  </property>
</Properties>
</file>