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75" r:id="rId1"/>
    <p:sldMasterId id="2147483700" r:id="rId2"/>
  </p:sldMasterIdLst>
  <p:notesMasterIdLst>
    <p:notesMasterId r:id="rId87"/>
  </p:notesMasterIdLst>
  <p:handoutMasterIdLst>
    <p:handoutMasterId r:id="rId88"/>
  </p:handoutMasterIdLst>
  <p:sldIdLst>
    <p:sldId id="274" r:id="rId3"/>
    <p:sldId id="375" r:id="rId4"/>
    <p:sldId id="509" r:id="rId5"/>
    <p:sldId id="610" r:id="rId6"/>
    <p:sldId id="611" r:id="rId7"/>
    <p:sldId id="612" r:id="rId8"/>
    <p:sldId id="599" r:id="rId9"/>
    <p:sldId id="615" r:id="rId10"/>
    <p:sldId id="489" r:id="rId11"/>
    <p:sldId id="602" r:id="rId12"/>
    <p:sldId id="597" r:id="rId13"/>
    <p:sldId id="598" r:id="rId14"/>
    <p:sldId id="600" r:id="rId15"/>
    <p:sldId id="601" r:id="rId16"/>
    <p:sldId id="596" r:id="rId17"/>
    <p:sldId id="534" r:id="rId18"/>
    <p:sldId id="535" r:id="rId19"/>
    <p:sldId id="543" r:id="rId20"/>
    <p:sldId id="532" r:id="rId21"/>
    <p:sldId id="536" r:id="rId22"/>
    <p:sldId id="537" r:id="rId23"/>
    <p:sldId id="538" r:id="rId24"/>
    <p:sldId id="539" r:id="rId25"/>
    <p:sldId id="540" r:id="rId26"/>
    <p:sldId id="541" r:id="rId27"/>
    <p:sldId id="456" r:id="rId28"/>
    <p:sldId id="574" r:id="rId29"/>
    <p:sldId id="457" r:id="rId30"/>
    <p:sldId id="544" r:id="rId31"/>
    <p:sldId id="545" r:id="rId32"/>
    <p:sldId id="546" r:id="rId33"/>
    <p:sldId id="547" r:id="rId34"/>
    <p:sldId id="548" r:id="rId35"/>
    <p:sldId id="550" r:id="rId36"/>
    <p:sldId id="608" r:id="rId37"/>
    <p:sldId id="604" r:id="rId38"/>
    <p:sldId id="605" r:id="rId39"/>
    <p:sldId id="560" r:id="rId40"/>
    <p:sldId id="564" r:id="rId41"/>
    <p:sldId id="565" r:id="rId42"/>
    <p:sldId id="607" r:id="rId43"/>
    <p:sldId id="606" r:id="rId44"/>
    <p:sldId id="575" r:id="rId45"/>
    <p:sldId id="566" r:id="rId46"/>
    <p:sldId id="626" r:id="rId47"/>
    <p:sldId id="627" r:id="rId48"/>
    <p:sldId id="628" r:id="rId49"/>
    <p:sldId id="572" r:id="rId50"/>
    <p:sldId id="490" r:id="rId51"/>
    <p:sldId id="401" r:id="rId52"/>
    <p:sldId id="495" r:id="rId53"/>
    <p:sldId id="516" r:id="rId54"/>
    <p:sldId id="518" r:id="rId55"/>
    <p:sldId id="520" r:id="rId56"/>
    <p:sldId id="617" r:id="rId57"/>
    <p:sldId id="618" r:id="rId58"/>
    <p:sldId id="620" r:id="rId59"/>
    <p:sldId id="621" r:id="rId60"/>
    <p:sldId id="622" r:id="rId61"/>
    <p:sldId id="623" r:id="rId62"/>
    <p:sldId id="624" r:id="rId63"/>
    <p:sldId id="625" r:id="rId64"/>
    <p:sldId id="576" r:id="rId65"/>
    <p:sldId id="630" r:id="rId66"/>
    <p:sldId id="631" r:id="rId67"/>
    <p:sldId id="632" r:id="rId68"/>
    <p:sldId id="629" r:id="rId69"/>
    <p:sldId id="529" r:id="rId70"/>
    <p:sldId id="587" r:id="rId71"/>
    <p:sldId id="588" r:id="rId72"/>
    <p:sldId id="589" r:id="rId73"/>
    <p:sldId id="590" r:id="rId74"/>
    <p:sldId id="591" r:id="rId75"/>
    <p:sldId id="592" r:id="rId76"/>
    <p:sldId id="593" r:id="rId77"/>
    <p:sldId id="595" r:id="rId78"/>
    <p:sldId id="614" r:id="rId79"/>
    <p:sldId id="616" r:id="rId80"/>
    <p:sldId id="577" r:id="rId81"/>
    <p:sldId id="511" r:id="rId82"/>
    <p:sldId id="513" r:id="rId83"/>
    <p:sldId id="514" r:id="rId84"/>
    <p:sldId id="515" r:id="rId85"/>
    <p:sldId id="523" r:id="rId86"/>
  </p:sldIdLst>
  <p:sldSz cx="9144000" cy="6858000" type="screen4x3"/>
  <p:notesSz cx="6858000" cy="931386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66FF"/>
    <a:srgbClr val="00FF00"/>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8" autoAdjust="0"/>
    <p:restoredTop sz="86406" autoAdjust="0"/>
  </p:normalViewPr>
  <p:slideViewPr>
    <p:cSldViewPr>
      <p:cViewPr varScale="1">
        <p:scale>
          <a:sx n="74" d="100"/>
          <a:sy n="74" d="100"/>
        </p:scale>
        <p:origin x="1668" y="72"/>
      </p:cViewPr>
      <p:guideLst>
        <p:guide orient="horz" pos="2160"/>
        <p:guide pos="2880"/>
      </p:guideLst>
    </p:cSldViewPr>
  </p:slideViewPr>
  <p:outlineViewPr>
    <p:cViewPr>
      <p:scale>
        <a:sx n="33" d="100"/>
        <a:sy n="33" d="100"/>
      </p:scale>
      <p:origin x="240" y="0"/>
    </p:cViewPr>
  </p:outlineViewPr>
  <p:notesTextViewPr>
    <p:cViewPr>
      <p:scale>
        <a:sx n="100" d="100"/>
        <a:sy n="100" d="100"/>
      </p:scale>
      <p:origin x="0" y="0"/>
    </p:cViewPr>
  </p:notesTextViewPr>
  <p:sorterViewPr>
    <p:cViewPr>
      <p:scale>
        <a:sx n="100" d="100"/>
        <a:sy n="100" d="100"/>
      </p:scale>
      <p:origin x="0" y="417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4" Type="http://schemas.openxmlformats.org/officeDocument/2006/relationships/slide" Target="slides/slide2.xml"/><Relationship Id="rId9"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C1036C-8C32-41CA-95DE-4917B08CB00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ZW"/>
        </a:p>
      </dgm:t>
    </dgm:pt>
    <dgm:pt modelId="{A2A6C272-F9B5-42F6-A467-746B44CE2C3A}">
      <dgm:prSet phldrT="[Text]"/>
      <dgm:spPr>
        <a:solidFill>
          <a:schemeClr val="bg2">
            <a:lumMod val="75000"/>
          </a:schemeClr>
        </a:solidFill>
      </dgm:spPr>
      <dgm:t>
        <a:bodyPr/>
        <a:lstStyle/>
        <a:p>
          <a:pPr rtl="0"/>
          <a:r>
            <a:rPr lang="fr-FR" dirty="0" smtClean="0">
              <a:solidFill>
                <a:schemeClr val="tx1"/>
              </a:solidFill>
            </a:rPr>
            <a:t>Les membres et les créanciers convoquent une réunion de régime en vertu du droit des sociétés</a:t>
          </a:r>
          <a:endParaRPr lang="en-ZW" baseline="0" dirty="0">
            <a:solidFill>
              <a:schemeClr val="tx1"/>
            </a:solidFill>
          </a:endParaRPr>
        </a:p>
      </dgm:t>
    </dgm:pt>
    <dgm:pt modelId="{DB712DE1-A7AF-44A7-A137-D805AE0869F3}" type="parTrans" cxnId="{DF8051EA-E3DF-4430-BA00-5C47B5B3F394}">
      <dgm:prSet/>
      <dgm:spPr/>
      <dgm:t>
        <a:bodyPr/>
        <a:lstStyle/>
        <a:p>
          <a:endParaRPr lang="en-ZW"/>
        </a:p>
      </dgm:t>
    </dgm:pt>
    <dgm:pt modelId="{E379C2AC-F0BE-46C7-B26B-463ED08304DE}" type="sibTrans" cxnId="{DF8051EA-E3DF-4430-BA00-5C47B5B3F394}">
      <dgm:prSet/>
      <dgm:spPr>
        <a:solidFill>
          <a:schemeClr val="bg1">
            <a:lumMod val="75000"/>
            <a:alpha val="90000"/>
          </a:schemeClr>
        </a:solidFill>
      </dgm:spPr>
      <dgm:t>
        <a:bodyPr/>
        <a:lstStyle/>
        <a:p>
          <a:endParaRPr lang="en-ZW"/>
        </a:p>
      </dgm:t>
    </dgm:pt>
    <dgm:pt modelId="{4F5D0C88-801A-4C73-9CD8-B1ADD8359936}">
      <dgm:prSet phldrT="[Text]"/>
      <dgm:spPr>
        <a:solidFill>
          <a:schemeClr val="bg2">
            <a:lumMod val="75000"/>
          </a:schemeClr>
        </a:solidFill>
      </dgm:spPr>
      <dgm:t>
        <a:bodyPr/>
        <a:lstStyle/>
        <a:p>
          <a:pPr rtl="0"/>
          <a:r>
            <a:rPr lang="fr-FR" dirty="0" smtClean="0">
              <a:solidFill>
                <a:schemeClr val="tx1"/>
              </a:solidFill>
            </a:rPr>
            <a:t>Les parties  se mettent d’accord  sur des compromis ou arrangements sur la façon dont les montants dus aux créanciers seront réglés</a:t>
          </a:r>
          <a:endParaRPr lang="en-ZW" baseline="0" dirty="0">
            <a:solidFill>
              <a:schemeClr val="tx1"/>
            </a:solidFill>
          </a:endParaRPr>
        </a:p>
      </dgm:t>
    </dgm:pt>
    <dgm:pt modelId="{E59A35E6-F2D1-4F16-B9D1-0F80A49593C5}" type="parTrans" cxnId="{C81786F1-346F-4800-B781-180EBEDE4A69}">
      <dgm:prSet/>
      <dgm:spPr/>
      <dgm:t>
        <a:bodyPr/>
        <a:lstStyle/>
        <a:p>
          <a:endParaRPr lang="en-ZW"/>
        </a:p>
      </dgm:t>
    </dgm:pt>
    <dgm:pt modelId="{8B6489AD-F784-4D5C-8DF7-61633B82B0F5}" type="sibTrans" cxnId="{C81786F1-346F-4800-B781-180EBEDE4A69}">
      <dgm:prSet/>
      <dgm:spPr>
        <a:solidFill>
          <a:schemeClr val="bg1">
            <a:lumMod val="75000"/>
            <a:alpha val="90000"/>
          </a:schemeClr>
        </a:solidFill>
      </dgm:spPr>
      <dgm:t>
        <a:bodyPr/>
        <a:lstStyle/>
        <a:p>
          <a:endParaRPr lang="en-ZW"/>
        </a:p>
      </dgm:t>
    </dgm:pt>
    <dgm:pt modelId="{4821256D-C93C-44B3-82C6-D1492ED145D1}">
      <dgm:prSet phldrT="[Text]"/>
      <dgm:spPr>
        <a:solidFill>
          <a:schemeClr val="bg2">
            <a:lumMod val="75000"/>
          </a:schemeClr>
        </a:solidFill>
      </dgm:spPr>
      <dgm:t>
        <a:bodyPr/>
        <a:lstStyle/>
        <a:p>
          <a:pPr rtl="0"/>
          <a:r>
            <a:rPr lang="fr-FR" dirty="0" smtClean="0">
              <a:solidFill>
                <a:srgbClr val="000000"/>
              </a:solidFill>
            </a:rPr>
            <a:t>Une certaine proportion de membres ou de créanciers doit approuver la transaction (par exemple, au Zimbabwe il faut 75%)</a:t>
          </a:r>
          <a:endParaRPr lang="en-ZW" dirty="0">
            <a:solidFill>
              <a:srgbClr val="000000"/>
            </a:solidFill>
          </a:endParaRPr>
        </a:p>
      </dgm:t>
    </dgm:pt>
    <dgm:pt modelId="{F97C8FA3-487A-44AE-9794-FCBE03D22F32}" type="parTrans" cxnId="{9D06AB5F-BCB7-4A53-9A07-7F9BB1A5A9F8}">
      <dgm:prSet/>
      <dgm:spPr/>
      <dgm:t>
        <a:bodyPr/>
        <a:lstStyle/>
        <a:p>
          <a:endParaRPr lang="en-ZW"/>
        </a:p>
      </dgm:t>
    </dgm:pt>
    <dgm:pt modelId="{24AD82A6-8253-4CAC-9E06-A40AD371E3AE}" type="sibTrans" cxnId="{9D06AB5F-BCB7-4A53-9A07-7F9BB1A5A9F8}">
      <dgm:prSet/>
      <dgm:spPr>
        <a:solidFill>
          <a:schemeClr val="bg1">
            <a:lumMod val="75000"/>
            <a:alpha val="90000"/>
          </a:schemeClr>
        </a:solidFill>
      </dgm:spPr>
      <dgm:t>
        <a:bodyPr/>
        <a:lstStyle/>
        <a:p>
          <a:endParaRPr lang="en-ZW"/>
        </a:p>
      </dgm:t>
    </dgm:pt>
    <dgm:pt modelId="{BA519703-3527-4172-802A-01408015EDA0}">
      <dgm:prSet/>
      <dgm:spPr>
        <a:solidFill>
          <a:schemeClr val="bg2">
            <a:lumMod val="75000"/>
          </a:schemeClr>
        </a:solidFill>
      </dgm:spPr>
      <dgm:t>
        <a:bodyPr/>
        <a:lstStyle/>
        <a:p>
          <a:pPr rtl="0"/>
          <a:r>
            <a:rPr lang="fr-FR" dirty="0" smtClean="0">
              <a:solidFill>
                <a:schemeClr val="tx1"/>
              </a:solidFill>
            </a:rPr>
            <a:t>Le régime est alors légalisé par les tribunaux</a:t>
          </a:r>
          <a:endParaRPr lang="en-ZW" dirty="0">
            <a:solidFill>
              <a:schemeClr val="tx1"/>
            </a:solidFill>
          </a:endParaRPr>
        </a:p>
      </dgm:t>
    </dgm:pt>
    <dgm:pt modelId="{FAEFF271-72DF-4B9D-94E5-10AD3B9032FC}" type="parTrans" cxnId="{A8BC06D4-EFD2-44F0-8F9C-B6DD52798631}">
      <dgm:prSet/>
      <dgm:spPr/>
      <dgm:t>
        <a:bodyPr/>
        <a:lstStyle/>
        <a:p>
          <a:endParaRPr lang="en-ZW"/>
        </a:p>
      </dgm:t>
    </dgm:pt>
    <dgm:pt modelId="{7DBE3585-04DB-4A97-A516-99FBB1BA5820}" type="sibTrans" cxnId="{A8BC06D4-EFD2-44F0-8F9C-B6DD52798631}">
      <dgm:prSet/>
      <dgm:spPr/>
      <dgm:t>
        <a:bodyPr/>
        <a:lstStyle/>
        <a:p>
          <a:endParaRPr lang="en-ZW"/>
        </a:p>
      </dgm:t>
    </dgm:pt>
    <dgm:pt modelId="{4CC5B734-73B4-4D32-9B12-40BFDF6F21F4}" type="pres">
      <dgm:prSet presAssocID="{09C1036C-8C32-41CA-95DE-4917B08CB00A}" presName="outerComposite" presStyleCnt="0">
        <dgm:presLayoutVars>
          <dgm:chMax val="5"/>
          <dgm:dir/>
          <dgm:resizeHandles val="exact"/>
        </dgm:presLayoutVars>
      </dgm:prSet>
      <dgm:spPr/>
      <dgm:t>
        <a:bodyPr/>
        <a:lstStyle/>
        <a:p>
          <a:endParaRPr lang="en-US"/>
        </a:p>
      </dgm:t>
    </dgm:pt>
    <dgm:pt modelId="{8DF21E9D-FB95-43C2-BC2D-847241400FBE}" type="pres">
      <dgm:prSet presAssocID="{09C1036C-8C32-41CA-95DE-4917B08CB00A}" presName="dummyMaxCanvas" presStyleCnt="0">
        <dgm:presLayoutVars/>
      </dgm:prSet>
      <dgm:spPr/>
    </dgm:pt>
    <dgm:pt modelId="{F216C30D-03EC-4332-8ED3-0EEE820F8166}" type="pres">
      <dgm:prSet presAssocID="{09C1036C-8C32-41CA-95DE-4917B08CB00A}" presName="FourNodes_1" presStyleLbl="node1" presStyleIdx="0" presStyleCnt="4" custLinFactNeighborY="6578">
        <dgm:presLayoutVars>
          <dgm:bulletEnabled val="1"/>
        </dgm:presLayoutVars>
      </dgm:prSet>
      <dgm:spPr/>
      <dgm:t>
        <a:bodyPr/>
        <a:lstStyle/>
        <a:p>
          <a:endParaRPr lang="en-US"/>
        </a:p>
      </dgm:t>
    </dgm:pt>
    <dgm:pt modelId="{27EE424F-6FAD-4A30-96B4-B58BC83DF032}" type="pres">
      <dgm:prSet presAssocID="{09C1036C-8C32-41CA-95DE-4917B08CB00A}" presName="FourNodes_2" presStyleLbl="node1" presStyleIdx="1" presStyleCnt="4">
        <dgm:presLayoutVars>
          <dgm:bulletEnabled val="1"/>
        </dgm:presLayoutVars>
      </dgm:prSet>
      <dgm:spPr/>
      <dgm:t>
        <a:bodyPr/>
        <a:lstStyle/>
        <a:p>
          <a:endParaRPr lang="en-US"/>
        </a:p>
      </dgm:t>
    </dgm:pt>
    <dgm:pt modelId="{4694F6EF-7F2F-4A52-B350-35125FE36EC2}" type="pres">
      <dgm:prSet presAssocID="{09C1036C-8C32-41CA-95DE-4917B08CB00A}" presName="FourNodes_3" presStyleLbl="node1" presStyleIdx="2" presStyleCnt="4">
        <dgm:presLayoutVars>
          <dgm:bulletEnabled val="1"/>
        </dgm:presLayoutVars>
      </dgm:prSet>
      <dgm:spPr/>
      <dgm:t>
        <a:bodyPr/>
        <a:lstStyle/>
        <a:p>
          <a:endParaRPr lang="en-US"/>
        </a:p>
      </dgm:t>
    </dgm:pt>
    <dgm:pt modelId="{920F66F9-06A0-4A9A-A6D3-C5F1AB207C66}" type="pres">
      <dgm:prSet presAssocID="{09C1036C-8C32-41CA-95DE-4917B08CB00A}" presName="FourNodes_4" presStyleLbl="node1" presStyleIdx="3" presStyleCnt="4">
        <dgm:presLayoutVars>
          <dgm:bulletEnabled val="1"/>
        </dgm:presLayoutVars>
      </dgm:prSet>
      <dgm:spPr/>
      <dgm:t>
        <a:bodyPr/>
        <a:lstStyle/>
        <a:p>
          <a:endParaRPr lang="en-US"/>
        </a:p>
      </dgm:t>
    </dgm:pt>
    <dgm:pt modelId="{AE3F3830-DCEF-48AF-9A40-A6A4E11C67C2}" type="pres">
      <dgm:prSet presAssocID="{09C1036C-8C32-41CA-95DE-4917B08CB00A}" presName="FourConn_1-2" presStyleLbl="fgAccFollowNode1" presStyleIdx="0" presStyleCnt="3">
        <dgm:presLayoutVars>
          <dgm:bulletEnabled val="1"/>
        </dgm:presLayoutVars>
      </dgm:prSet>
      <dgm:spPr/>
      <dgm:t>
        <a:bodyPr/>
        <a:lstStyle/>
        <a:p>
          <a:endParaRPr lang="en-US"/>
        </a:p>
      </dgm:t>
    </dgm:pt>
    <dgm:pt modelId="{D0603B7E-81C0-4FCC-9F70-A154DC7185C3}" type="pres">
      <dgm:prSet presAssocID="{09C1036C-8C32-41CA-95DE-4917B08CB00A}" presName="FourConn_2-3" presStyleLbl="fgAccFollowNode1" presStyleIdx="1" presStyleCnt="3">
        <dgm:presLayoutVars>
          <dgm:bulletEnabled val="1"/>
        </dgm:presLayoutVars>
      </dgm:prSet>
      <dgm:spPr/>
      <dgm:t>
        <a:bodyPr/>
        <a:lstStyle/>
        <a:p>
          <a:endParaRPr lang="en-US"/>
        </a:p>
      </dgm:t>
    </dgm:pt>
    <dgm:pt modelId="{D7E8B0FB-DD9C-4E2B-8DF7-0B554A9414DE}" type="pres">
      <dgm:prSet presAssocID="{09C1036C-8C32-41CA-95DE-4917B08CB00A}" presName="FourConn_3-4" presStyleLbl="fgAccFollowNode1" presStyleIdx="2" presStyleCnt="3">
        <dgm:presLayoutVars>
          <dgm:bulletEnabled val="1"/>
        </dgm:presLayoutVars>
      </dgm:prSet>
      <dgm:spPr/>
      <dgm:t>
        <a:bodyPr/>
        <a:lstStyle/>
        <a:p>
          <a:endParaRPr lang="en-US"/>
        </a:p>
      </dgm:t>
    </dgm:pt>
    <dgm:pt modelId="{EF66E9EF-E280-4871-8C07-38F4C26D4457}" type="pres">
      <dgm:prSet presAssocID="{09C1036C-8C32-41CA-95DE-4917B08CB00A}" presName="FourNodes_1_text" presStyleLbl="node1" presStyleIdx="3" presStyleCnt="4">
        <dgm:presLayoutVars>
          <dgm:bulletEnabled val="1"/>
        </dgm:presLayoutVars>
      </dgm:prSet>
      <dgm:spPr/>
      <dgm:t>
        <a:bodyPr/>
        <a:lstStyle/>
        <a:p>
          <a:endParaRPr lang="en-US"/>
        </a:p>
      </dgm:t>
    </dgm:pt>
    <dgm:pt modelId="{0F9E928C-59D0-4F7B-AF87-B5BB28BB3B8E}" type="pres">
      <dgm:prSet presAssocID="{09C1036C-8C32-41CA-95DE-4917B08CB00A}" presName="FourNodes_2_text" presStyleLbl="node1" presStyleIdx="3" presStyleCnt="4">
        <dgm:presLayoutVars>
          <dgm:bulletEnabled val="1"/>
        </dgm:presLayoutVars>
      </dgm:prSet>
      <dgm:spPr/>
      <dgm:t>
        <a:bodyPr/>
        <a:lstStyle/>
        <a:p>
          <a:endParaRPr lang="en-US"/>
        </a:p>
      </dgm:t>
    </dgm:pt>
    <dgm:pt modelId="{EA102DE6-70BC-4E21-BF97-A286FBE17790}" type="pres">
      <dgm:prSet presAssocID="{09C1036C-8C32-41CA-95DE-4917B08CB00A}" presName="FourNodes_3_text" presStyleLbl="node1" presStyleIdx="3" presStyleCnt="4">
        <dgm:presLayoutVars>
          <dgm:bulletEnabled val="1"/>
        </dgm:presLayoutVars>
      </dgm:prSet>
      <dgm:spPr/>
      <dgm:t>
        <a:bodyPr/>
        <a:lstStyle/>
        <a:p>
          <a:endParaRPr lang="en-US"/>
        </a:p>
      </dgm:t>
    </dgm:pt>
    <dgm:pt modelId="{2248E745-3BF0-497C-88DE-D4D42F83F58D}" type="pres">
      <dgm:prSet presAssocID="{09C1036C-8C32-41CA-95DE-4917B08CB00A}" presName="FourNodes_4_text" presStyleLbl="node1" presStyleIdx="3" presStyleCnt="4">
        <dgm:presLayoutVars>
          <dgm:bulletEnabled val="1"/>
        </dgm:presLayoutVars>
      </dgm:prSet>
      <dgm:spPr/>
      <dgm:t>
        <a:bodyPr/>
        <a:lstStyle/>
        <a:p>
          <a:endParaRPr lang="en-US"/>
        </a:p>
      </dgm:t>
    </dgm:pt>
  </dgm:ptLst>
  <dgm:cxnLst>
    <dgm:cxn modelId="{884490F4-3937-4FA8-8773-474C9FA385C9}" type="presOf" srcId="{A2A6C272-F9B5-42F6-A467-746B44CE2C3A}" destId="{EF66E9EF-E280-4871-8C07-38F4C26D4457}" srcOrd="1" destOrd="0" presId="urn:microsoft.com/office/officeart/2005/8/layout/vProcess5"/>
    <dgm:cxn modelId="{72E62E2B-6779-4289-AB97-4FCDAD5FAC0F}" type="presOf" srcId="{BA519703-3527-4172-802A-01408015EDA0}" destId="{2248E745-3BF0-497C-88DE-D4D42F83F58D}" srcOrd="1" destOrd="0" presId="urn:microsoft.com/office/officeart/2005/8/layout/vProcess5"/>
    <dgm:cxn modelId="{DF8051EA-E3DF-4430-BA00-5C47B5B3F394}" srcId="{09C1036C-8C32-41CA-95DE-4917B08CB00A}" destId="{A2A6C272-F9B5-42F6-A467-746B44CE2C3A}" srcOrd="0" destOrd="0" parTransId="{DB712DE1-A7AF-44A7-A137-D805AE0869F3}" sibTransId="{E379C2AC-F0BE-46C7-B26B-463ED08304DE}"/>
    <dgm:cxn modelId="{AB31E939-5E2B-4672-A5BC-FC8C293D2DF6}" type="presOf" srcId="{4821256D-C93C-44B3-82C6-D1492ED145D1}" destId="{4694F6EF-7F2F-4A52-B350-35125FE36EC2}" srcOrd="0" destOrd="0" presId="urn:microsoft.com/office/officeart/2005/8/layout/vProcess5"/>
    <dgm:cxn modelId="{C81786F1-346F-4800-B781-180EBEDE4A69}" srcId="{09C1036C-8C32-41CA-95DE-4917B08CB00A}" destId="{4F5D0C88-801A-4C73-9CD8-B1ADD8359936}" srcOrd="1" destOrd="0" parTransId="{E59A35E6-F2D1-4F16-B9D1-0F80A49593C5}" sibTransId="{8B6489AD-F784-4D5C-8DF7-61633B82B0F5}"/>
    <dgm:cxn modelId="{EA6B697C-59F9-4691-BD00-C5D1D9D45606}" type="presOf" srcId="{BA519703-3527-4172-802A-01408015EDA0}" destId="{920F66F9-06A0-4A9A-A6D3-C5F1AB207C66}" srcOrd="0" destOrd="0" presId="urn:microsoft.com/office/officeart/2005/8/layout/vProcess5"/>
    <dgm:cxn modelId="{3EC9B3C7-D756-4641-B13C-D2D1349ADDE7}" type="presOf" srcId="{8B6489AD-F784-4D5C-8DF7-61633B82B0F5}" destId="{D0603B7E-81C0-4FCC-9F70-A154DC7185C3}" srcOrd="0" destOrd="0" presId="urn:microsoft.com/office/officeart/2005/8/layout/vProcess5"/>
    <dgm:cxn modelId="{F9621DAD-0646-4F51-A300-DD55A8C3A69C}" type="presOf" srcId="{24AD82A6-8253-4CAC-9E06-A40AD371E3AE}" destId="{D7E8B0FB-DD9C-4E2B-8DF7-0B554A9414DE}" srcOrd="0" destOrd="0" presId="urn:microsoft.com/office/officeart/2005/8/layout/vProcess5"/>
    <dgm:cxn modelId="{9927364F-691F-4B4F-89C1-6ACE8E417385}" type="presOf" srcId="{A2A6C272-F9B5-42F6-A467-746B44CE2C3A}" destId="{F216C30D-03EC-4332-8ED3-0EEE820F8166}" srcOrd="0" destOrd="0" presId="urn:microsoft.com/office/officeart/2005/8/layout/vProcess5"/>
    <dgm:cxn modelId="{9D06AB5F-BCB7-4A53-9A07-7F9BB1A5A9F8}" srcId="{09C1036C-8C32-41CA-95DE-4917B08CB00A}" destId="{4821256D-C93C-44B3-82C6-D1492ED145D1}" srcOrd="2" destOrd="0" parTransId="{F97C8FA3-487A-44AE-9794-FCBE03D22F32}" sibTransId="{24AD82A6-8253-4CAC-9E06-A40AD371E3AE}"/>
    <dgm:cxn modelId="{9307B09B-175A-431D-BC59-65A0764664F9}" type="presOf" srcId="{09C1036C-8C32-41CA-95DE-4917B08CB00A}" destId="{4CC5B734-73B4-4D32-9B12-40BFDF6F21F4}" srcOrd="0" destOrd="0" presId="urn:microsoft.com/office/officeart/2005/8/layout/vProcess5"/>
    <dgm:cxn modelId="{77679E72-49FD-48BD-A223-525EE10AF838}" type="presOf" srcId="{4F5D0C88-801A-4C73-9CD8-B1ADD8359936}" destId="{0F9E928C-59D0-4F7B-AF87-B5BB28BB3B8E}" srcOrd="1" destOrd="0" presId="urn:microsoft.com/office/officeart/2005/8/layout/vProcess5"/>
    <dgm:cxn modelId="{84419207-676E-4FD7-A51E-500C5FF9C0DE}" type="presOf" srcId="{4821256D-C93C-44B3-82C6-D1492ED145D1}" destId="{EA102DE6-70BC-4E21-BF97-A286FBE17790}" srcOrd="1" destOrd="0" presId="urn:microsoft.com/office/officeart/2005/8/layout/vProcess5"/>
    <dgm:cxn modelId="{A8BC06D4-EFD2-44F0-8F9C-B6DD52798631}" srcId="{09C1036C-8C32-41CA-95DE-4917B08CB00A}" destId="{BA519703-3527-4172-802A-01408015EDA0}" srcOrd="3" destOrd="0" parTransId="{FAEFF271-72DF-4B9D-94E5-10AD3B9032FC}" sibTransId="{7DBE3585-04DB-4A97-A516-99FBB1BA5820}"/>
    <dgm:cxn modelId="{F121B687-750A-4020-BA83-24018955DC66}" type="presOf" srcId="{4F5D0C88-801A-4C73-9CD8-B1ADD8359936}" destId="{27EE424F-6FAD-4A30-96B4-B58BC83DF032}" srcOrd="0" destOrd="0" presId="urn:microsoft.com/office/officeart/2005/8/layout/vProcess5"/>
    <dgm:cxn modelId="{AB1EACA9-6339-40FF-B6BE-BE32C071CA35}" type="presOf" srcId="{E379C2AC-F0BE-46C7-B26B-463ED08304DE}" destId="{AE3F3830-DCEF-48AF-9A40-A6A4E11C67C2}" srcOrd="0" destOrd="0" presId="urn:microsoft.com/office/officeart/2005/8/layout/vProcess5"/>
    <dgm:cxn modelId="{EF183732-E1BE-4856-8D8C-5C4DB03FDF45}" type="presParOf" srcId="{4CC5B734-73B4-4D32-9B12-40BFDF6F21F4}" destId="{8DF21E9D-FB95-43C2-BC2D-847241400FBE}" srcOrd="0" destOrd="0" presId="urn:microsoft.com/office/officeart/2005/8/layout/vProcess5"/>
    <dgm:cxn modelId="{D9759949-6C4F-4410-A8F2-3F2E71CD393F}" type="presParOf" srcId="{4CC5B734-73B4-4D32-9B12-40BFDF6F21F4}" destId="{F216C30D-03EC-4332-8ED3-0EEE820F8166}" srcOrd="1" destOrd="0" presId="urn:microsoft.com/office/officeart/2005/8/layout/vProcess5"/>
    <dgm:cxn modelId="{17D4648B-0B63-4B93-BC22-397A994A5F5F}" type="presParOf" srcId="{4CC5B734-73B4-4D32-9B12-40BFDF6F21F4}" destId="{27EE424F-6FAD-4A30-96B4-B58BC83DF032}" srcOrd="2" destOrd="0" presId="urn:microsoft.com/office/officeart/2005/8/layout/vProcess5"/>
    <dgm:cxn modelId="{2922268B-E1FA-4CBE-9F85-BF8EE6C6B66F}" type="presParOf" srcId="{4CC5B734-73B4-4D32-9B12-40BFDF6F21F4}" destId="{4694F6EF-7F2F-4A52-B350-35125FE36EC2}" srcOrd="3" destOrd="0" presId="urn:microsoft.com/office/officeart/2005/8/layout/vProcess5"/>
    <dgm:cxn modelId="{FF09DC77-9571-4A10-AA40-BB21E3E257C9}" type="presParOf" srcId="{4CC5B734-73B4-4D32-9B12-40BFDF6F21F4}" destId="{920F66F9-06A0-4A9A-A6D3-C5F1AB207C66}" srcOrd="4" destOrd="0" presId="urn:microsoft.com/office/officeart/2005/8/layout/vProcess5"/>
    <dgm:cxn modelId="{4D4D57A4-B9B7-4141-8051-327541AF3308}" type="presParOf" srcId="{4CC5B734-73B4-4D32-9B12-40BFDF6F21F4}" destId="{AE3F3830-DCEF-48AF-9A40-A6A4E11C67C2}" srcOrd="5" destOrd="0" presId="urn:microsoft.com/office/officeart/2005/8/layout/vProcess5"/>
    <dgm:cxn modelId="{6ED623FD-065F-49BC-9E5B-5EEE593BE7C7}" type="presParOf" srcId="{4CC5B734-73B4-4D32-9B12-40BFDF6F21F4}" destId="{D0603B7E-81C0-4FCC-9F70-A154DC7185C3}" srcOrd="6" destOrd="0" presId="urn:microsoft.com/office/officeart/2005/8/layout/vProcess5"/>
    <dgm:cxn modelId="{76E55645-7C45-4EB4-BBA7-0D6BBA5355B5}" type="presParOf" srcId="{4CC5B734-73B4-4D32-9B12-40BFDF6F21F4}" destId="{D7E8B0FB-DD9C-4E2B-8DF7-0B554A9414DE}" srcOrd="7" destOrd="0" presId="urn:microsoft.com/office/officeart/2005/8/layout/vProcess5"/>
    <dgm:cxn modelId="{C09F473C-553E-4224-8341-BD70308D216F}" type="presParOf" srcId="{4CC5B734-73B4-4D32-9B12-40BFDF6F21F4}" destId="{EF66E9EF-E280-4871-8C07-38F4C26D4457}" srcOrd="8" destOrd="0" presId="urn:microsoft.com/office/officeart/2005/8/layout/vProcess5"/>
    <dgm:cxn modelId="{6F813028-2EB8-481D-B381-BBE56333B7DA}" type="presParOf" srcId="{4CC5B734-73B4-4D32-9B12-40BFDF6F21F4}" destId="{0F9E928C-59D0-4F7B-AF87-B5BB28BB3B8E}" srcOrd="9" destOrd="0" presId="urn:microsoft.com/office/officeart/2005/8/layout/vProcess5"/>
    <dgm:cxn modelId="{1AD773F5-7FEF-498F-908D-A9149FEABEBC}" type="presParOf" srcId="{4CC5B734-73B4-4D32-9B12-40BFDF6F21F4}" destId="{EA102DE6-70BC-4E21-BF97-A286FBE17790}" srcOrd="10" destOrd="0" presId="urn:microsoft.com/office/officeart/2005/8/layout/vProcess5"/>
    <dgm:cxn modelId="{7FB58761-6090-45D0-8B1A-5317F83A5AF0}" type="presParOf" srcId="{4CC5B734-73B4-4D32-9B12-40BFDF6F21F4}" destId="{2248E745-3BF0-497C-88DE-D4D42F83F58D}"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D53012-01C5-4351-A284-EC4016057D0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ZW"/>
        </a:p>
      </dgm:t>
    </dgm:pt>
    <dgm:pt modelId="{464F1C5F-C0C7-4AB2-86D8-E0356700AC9A}">
      <dgm:prSet phldrT="[Text]" custT="1"/>
      <dgm:spPr/>
      <dgm:t>
        <a:bodyPr/>
        <a:lstStyle/>
        <a:p>
          <a:pPr rtl="0"/>
          <a:r>
            <a:rPr lang="fr-FR" sz="2000" dirty="0" smtClean="0"/>
            <a:t>Licence bancaire retirée et banque fermée</a:t>
          </a:r>
          <a:endParaRPr lang="en-ZW" sz="2000" dirty="0"/>
        </a:p>
      </dgm:t>
    </dgm:pt>
    <dgm:pt modelId="{2BD60573-6BCB-4A6E-ACF0-53A59A799ED8}" type="parTrans" cxnId="{A73859DD-E3ED-4B46-B74A-854C74B64101}">
      <dgm:prSet/>
      <dgm:spPr/>
      <dgm:t>
        <a:bodyPr/>
        <a:lstStyle/>
        <a:p>
          <a:endParaRPr lang="en-ZW" sz="2000"/>
        </a:p>
      </dgm:t>
    </dgm:pt>
    <dgm:pt modelId="{2B9D2A93-768F-4ACC-9070-9551A6B50F90}" type="sibTrans" cxnId="{A73859DD-E3ED-4B46-B74A-854C74B64101}">
      <dgm:prSet/>
      <dgm:spPr/>
      <dgm:t>
        <a:bodyPr/>
        <a:lstStyle/>
        <a:p>
          <a:endParaRPr lang="en-ZW" sz="2000"/>
        </a:p>
      </dgm:t>
    </dgm:pt>
    <dgm:pt modelId="{2C4C7DCD-42FA-4909-90A9-78730C3374B2}">
      <dgm:prSet phldrT="[Text]" custT="1"/>
      <dgm:spPr/>
      <dgm:t>
        <a:bodyPr/>
        <a:lstStyle/>
        <a:p>
          <a:r>
            <a:rPr lang="en-ZW" sz="2000" dirty="0" smtClean="0"/>
            <a:t>•</a:t>
          </a:r>
          <a:r>
            <a:rPr lang="fr-FR" sz="2000" dirty="0" smtClean="0"/>
            <a:t>La procédure de liquidation est engagée</a:t>
          </a:r>
          <a:endParaRPr lang="en-ZW" sz="2000" dirty="0"/>
        </a:p>
      </dgm:t>
    </dgm:pt>
    <dgm:pt modelId="{9540453D-7F93-43CE-9E43-8E8F63E03EE0}" type="parTrans" cxnId="{BAFD9F6F-BE2C-4396-87CE-19B062332715}">
      <dgm:prSet/>
      <dgm:spPr/>
      <dgm:t>
        <a:bodyPr/>
        <a:lstStyle/>
        <a:p>
          <a:endParaRPr lang="en-ZW" sz="2000"/>
        </a:p>
      </dgm:t>
    </dgm:pt>
    <dgm:pt modelId="{FDD40CC4-1CE4-4283-98AD-13586E764FB8}" type="sibTrans" cxnId="{BAFD9F6F-BE2C-4396-87CE-19B062332715}">
      <dgm:prSet/>
      <dgm:spPr/>
      <dgm:t>
        <a:bodyPr/>
        <a:lstStyle/>
        <a:p>
          <a:endParaRPr lang="en-ZW" sz="2000"/>
        </a:p>
      </dgm:t>
    </dgm:pt>
    <dgm:pt modelId="{DAC3E30E-46A7-4938-8AB0-5BE64B3B10D5}">
      <dgm:prSet phldrT="[Text]" custT="1"/>
      <dgm:spPr/>
      <dgm:t>
        <a:bodyPr/>
        <a:lstStyle/>
        <a:p>
          <a:r>
            <a:rPr lang="en-ZW" sz="2000" dirty="0" smtClean="0"/>
            <a:t>•</a:t>
          </a:r>
          <a:r>
            <a:rPr lang="fr-FR" sz="2000" dirty="0" smtClean="0"/>
            <a:t>Actifs vendus dans le temps pour payer les déposants et autres créanciers</a:t>
          </a:r>
          <a:endParaRPr lang="en-ZW" sz="2000" dirty="0"/>
        </a:p>
      </dgm:t>
    </dgm:pt>
    <dgm:pt modelId="{A0A83E44-AB83-4488-BF15-A18543616416}" type="parTrans" cxnId="{CDC7497E-78E7-41F8-8C59-864EF9D0E185}">
      <dgm:prSet/>
      <dgm:spPr/>
      <dgm:t>
        <a:bodyPr/>
        <a:lstStyle/>
        <a:p>
          <a:endParaRPr lang="en-ZW" sz="2000"/>
        </a:p>
      </dgm:t>
    </dgm:pt>
    <dgm:pt modelId="{15BA8AC3-CB7D-4C1A-9C36-5D22F3007C7F}" type="sibTrans" cxnId="{CDC7497E-78E7-41F8-8C59-864EF9D0E185}">
      <dgm:prSet/>
      <dgm:spPr/>
      <dgm:t>
        <a:bodyPr/>
        <a:lstStyle/>
        <a:p>
          <a:endParaRPr lang="en-ZW" sz="2000"/>
        </a:p>
      </dgm:t>
    </dgm:pt>
    <dgm:pt modelId="{84E19F81-55CB-4AA8-B5A3-FFC4AF4A05F9}">
      <dgm:prSet custT="1"/>
      <dgm:spPr/>
      <dgm:t>
        <a:bodyPr/>
        <a:lstStyle/>
        <a:p>
          <a:r>
            <a:rPr lang="en-ZW" sz="2000" dirty="0" smtClean="0"/>
            <a:t>• </a:t>
          </a:r>
          <a:r>
            <a:rPr lang="fr-FR" sz="2000" dirty="0" smtClean="0"/>
            <a:t>Les actionnaires sont les derniers à être payes des </a:t>
          </a:r>
          <a:r>
            <a:rPr lang="fr-FR" sz="2000" dirty="0" err="1" smtClean="0"/>
            <a:t>residus</a:t>
          </a:r>
          <a:r>
            <a:rPr lang="fr-FR" sz="2000" dirty="0" smtClean="0"/>
            <a:t> restants</a:t>
          </a:r>
          <a:endParaRPr lang="en-ZW" sz="2000" dirty="0"/>
        </a:p>
      </dgm:t>
    </dgm:pt>
    <dgm:pt modelId="{39D2AB5B-72DF-4409-9BA3-EC6B99F7889B}" type="parTrans" cxnId="{F3B6A751-FB57-4226-BC1A-C611EFE6249C}">
      <dgm:prSet/>
      <dgm:spPr/>
      <dgm:t>
        <a:bodyPr/>
        <a:lstStyle/>
        <a:p>
          <a:endParaRPr lang="en-ZW" sz="2000"/>
        </a:p>
      </dgm:t>
    </dgm:pt>
    <dgm:pt modelId="{8B3911C8-FDBD-43A0-A57F-C1DF109CE87C}" type="sibTrans" cxnId="{F3B6A751-FB57-4226-BC1A-C611EFE6249C}">
      <dgm:prSet/>
      <dgm:spPr/>
      <dgm:t>
        <a:bodyPr/>
        <a:lstStyle/>
        <a:p>
          <a:endParaRPr lang="en-ZW" sz="2000"/>
        </a:p>
      </dgm:t>
    </dgm:pt>
    <dgm:pt modelId="{269FAEA5-1C56-4C6E-8480-BB56AEE7B5FF}">
      <dgm:prSet custT="1"/>
      <dgm:spPr/>
      <dgm:t>
        <a:bodyPr/>
        <a:lstStyle/>
        <a:p>
          <a:r>
            <a:rPr lang="en-ZW" sz="2000" dirty="0" smtClean="0"/>
            <a:t>• </a:t>
          </a:r>
          <a:r>
            <a:rPr lang="fr-FR" sz="2000" dirty="0" smtClean="0"/>
            <a:t>La Société de protection des dépôts verse les montants assurés</a:t>
          </a:r>
          <a:endParaRPr lang="en-ZW" sz="2000" dirty="0"/>
        </a:p>
      </dgm:t>
    </dgm:pt>
    <dgm:pt modelId="{0A97A842-EB1D-48D4-9826-1DAAFD892D9C}" type="parTrans" cxnId="{2DB07F54-A33A-4F52-B5F9-12FDC0F1E576}">
      <dgm:prSet/>
      <dgm:spPr/>
      <dgm:t>
        <a:bodyPr/>
        <a:lstStyle/>
        <a:p>
          <a:endParaRPr lang="en-ZW" sz="2000"/>
        </a:p>
      </dgm:t>
    </dgm:pt>
    <dgm:pt modelId="{F14B94D2-B570-4206-A419-9514ED3EED42}" type="sibTrans" cxnId="{2DB07F54-A33A-4F52-B5F9-12FDC0F1E576}">
      <dgm:prSet/>
      <dgm:spPr/>
      <dgm:t>
        <a:bodyPr/>
        <a:lstStyle/>
        <a:p>
          <a:endParaRPr lang="en-ZW" sz="2000"/>
        </a:p>
      </dgm:t>
    </dgm:pt>
    <dgm:pt modelId="{705E5143-42FD-4411-A99D-03B170174780}" type="pres">
      <dgm:prSet presAssocID="{95D53012-01C5-4351-A284-EC4016057D0C}" presName="linear" presStyleCnt="0">
        <dgm:presLayoutVars>
          <dgm:dir/>
          <dgm:animLvl val="lvl"/>
          <dgm:resizeHandles val="exact"/>
        </dgm:presLayoutVars>
      </dgm:prSet>
      <dgm:spPr/>
      <dgm:t>
        <a:bodyPr/>
        <a:lstStyle/>
        <a:p>
          <a:endParaRPr lang="en-US"/>
        </a:p>
      </dgm:t>
    </dgm:pt>
    <dgm:pt modelId="{0644B802-33F6-4A66-AA7C-6269AB23BB76}" type="pres">
      <dgm:prSet presAssocID="{464F1C5F-C0C7-4AB2-86D8-E0356700AC9A}" presName="parentLin" presStyleCnt="0"/>
      <dgm:spPr/>
    </dgm:pt>
    <dgm:pt modelId="{88A5E3C9-9DDB-4F99-B62E-0B3764815002}" type="pres">
      <dgm:prSet presAssocID="{464F1C5F-C0C7-4AB2-86D8-E0356700AC9A}" presName="parentLeftMargin" presStyleLbl="node1" presStyleIdx="0" presStyleCnt="5"/>
      <dgm:spPr/>
      <dgm:t>
        <a:bodyPr/>
        <a:lstStyle/>
        <a:p>
          <a:endParaRPr lang="en-US"/>
        </a:p>
      </dgm:t>
    </dgm:pt>
    <dgm:pt modelId="{1628F846-756B-40CD-875A-37B9A7277EEE}" type="pres">
      <dgm:prSet presAssocID="{464F1C5F-C0C7-4AB2-86D8-E0356700AC9A}" presName="parentText" presStyleLbl="node1" presStyleIdx="0" presStyleCnt="5">
        <dgm:presLayoutVars>
          <dgm:chMax val="0"/>
          <dgm:bulletEnabled val="1"/>
        </dgm:presLayoutVars>
      </dgm:prSet>
      <dgm:spPr/>
      <dgm:t>
        <a:bodyPr/>
        <a:lstStyle/>
        <a:p>
          <a:endParaRPr lang="en-ZW"/>
        </a:p>
      </dgm:t>
    </dgm:pt>
    <dgm:pt modelId="{403237C7-3EDE-4447-8F79-55C1F29DCF22}" type="pres">
      <dgm:prSet presAssocID="{464F1C5F-C0C7-4AB2-86D8-E0356700AC9A}" presName="negativeSpace" presStyleCnt="0"/>
      <dgm:spPr/>
    </dgm:pt>
    <dgm:pt modelId="{28E2015B-AAEF-470B-BDD6-2B585AB4FE1D}" type="pres">
      <dgm:prSet presAssocID="{464F1C5F-C0C7-4AB2-86D8-E0356700AC9A}" presName="childText" presStyleLbl="conFgAcc1" presStyleIdx="0" presStyleCnt="5">
        <dgm:presLayoutVars>
          <dgm:bulletEnabled val="1"/>
        </dgm:presLayoutVars>
      </dgm:prSet>
      <dgm:spPr>
        <a:solidFill>
          <a:schemeClr val="accent1">
            <a:lumMod val="40000"/>
            <a:lumOff val="60000"/>
            <a:alpha val="90000"/>
          </a:schemeClr>
        </a:solidFill>
        <a:ln>
          <a:solidFill>
            <a:schemeClr val="tx1"/>
          </a:solidFill>
        </a:ln>
      </dgm:spPr>
    </dgm:pt>
    <dgm:pt modelId="{696C3C36-9BF0-407F-875A-134F90EDECC2}" type="pres">
      <dgm:prSet presAssocID="{2B9D2A93-768F-4ACC-9070-9551A6B50F90}" presName="spaceBetweenRectangles" presStyleCnt="0"/>
      <dgm:spPr/>
    </dgm:pt>
    <dgm:pt modelId="{C631D0BD-9B34-4CDD-BA2C-D7C3151E408A}" type="pres">
      <dgm:prSet presAssocID="{2C4C7DCD-42FA-4909-90A9-78730C3374B2}" presName="parentLin" presStyleCnt="0"/>
      <dgm:spPr/>
    </dgm:pt>
    <dgm:pt modelId="{10FAAE4F-9EB3-4EC8-ADE9-CFE87450643A}" type="pres">
      <dgm:prSet presAssocID="{2C4C7DCD-42FA-4909-90A9-78730C3374B2}" presName="parentLeftMargin" presStyleLbl="node1" presStyleIdx="0" presStyleCnt="5"/>
      <dgm:spPr/>
      <dgm:t>
        <a:bodyPr/>
        <a:lstStyle/>
        <a:p>
          <a:endParaRPr lang="en-US"/>
        </a:p>
      </dgm:t>
    </dgm:pt>
    <dgm:pt modelId="{4E42669B-B6F0-4F11-B110-24C852FA7259}" type="pres">
      <dgm:prSet presAssocID="{2C4C7DCD-42FA-4909-90A9-78730C3374B2}" presName="parentText" presStyleLbl="node1" presStyleIdx="1" presStyleCnt="5">
        <dgm:presLayoutVars>
          <dgm:chMax val="0"/>
          <dgm:bulletEnabled val="1"/>
        </dgm:presLayoutVars>
      </dgm:prSet>
      <dgm:spPr/>
      <dgm:t>
        <a:bodyPr/>
        <a:lstStyle/>
        <a:p>
          <a:endParaRPr lang="en-ZW"/>
        </a:p>
      </dgm:t>
    </dgm:pt>
    <dgm:pt modelId="{F5236A95-31AA-4B10-98A5-B42719403953}" type="pres">
      <dgm:prSet presAssocID="{2C4C7DCD-42FA-4909-90A9-78730C3374B2}" presName="negativeSpace" presStyleCnt="0"/>
      <dgm:spPr/>
    </dgm:pt>
    <dgm:pt modelId="{0B03A865-AE22-4C28-8C82-AF7C2909DF49}" type="pres">
      <dgm:prSet presAssocID="{2C4C7DCD-42FA-4909-90A9-78730C3374B2}" presName="childText" presStyleLbl="conFgAcc1" presStyleIdx="1" presStyleCnt="5">
        <dgm:presLayoutVars>
          <dgm:bulletEnabled val="1"/>
        </dgm:presLayoutVars>
      </dgm:prSet>
      <dgm:spPr>
        <a:solidFill>
          <a:schemeClr val="accent1">
            <a:lumMod val="40000"/>
            <a:lumOff val="60000"/>
            <a:alpha val="90000"/>
          </a:schemeClr>
        </a:solidFill>
        <a:ln>
          <a:solidFill>
            <a:schemeClr val="tx1"/>
          </a:solidFill>
        </a:ln>
      </dgm:spPr>
    </dgm:pt>
    <dgm:pt modelId="{6ADD6E5C-792C-4D6D-A4BD-5C0F7530364E}" type="pres">
      <dgm:prSet presAssocID="{FDD40CC4-1CE4-4283-98AD-13586E764FB8}" presName="spaceBetweenRectangles" presStyleCnt="0"/>
      <dgm:spPr/>
    </dgm:pt>
    <dgm:pt modelId="{AC6A8584-5054-44BE-8AE4-452847FBEAD4}" type="pres">
      <dgm:prSet presAssocID="{DAC3E30E-46A7-4938-8AB0-5BE64B3B10D5}" presName="parentLin" presStyleCnt="0"/>
      <dgm:spPr/>
    </dgm:pt>
    <dgm:pt modelId="{603E29C0-4CA9-4B2D-8DB4-F49D39DCAC10}" type="pres">
      <dgm:prSet presAssocID="{DAC3E30E-46A7-4938-8AB0-5BE64B3B10D5}" presName="parentLeftMargin" presStyleLbl="node1" presStyleIdx="1" presStyleCnt="5"/>
      <dgm:spPr/>
      <dgm:t>
        <a:bodyPr/>
        <a:lstStyle/>
        <a:p>
          <a:endParaRPr lang="en-US"/>
        </a:p>
      </dgm:t>
    </dgm:pt>
    <dgm:pt modelId="{F8E672F4-7DAB-42AE-B1A4-0C0107834903}" type="pres">
      <dgm:prSet presAssocID="{DAC3E30E-46A7-4938-8AB0-5BE64B3B10D5}" presName="parentText" presStyleLbl="node1" presStyleIdx="2" presStyleCnt="5">
        <dgm:presLayoutVars>
          <dgm:chMax val="0"/>
          <dgm:bulletEnabled val="1"/>
        </dgm:presLayoutVars>
      </dgm:prSet>
      <dgm:spPr/>
      <dgm:t>
        <a:bodyPr/>
        <a:lstStyle/>
        <a:p>
          <a:endParaRPr lang="en-ZW"/>
        </a:p>
      </dgm:t>
    </dgm:pt>
    <dgm:pt modelId="{C5F5C4B2-ECF2-4F18-80F4-19ED4921CF66}" type="pres">
      <dgm:prSet presAssocID="{DAC3E30E-46A7-4938-8AB0-5BE64B3B10D5}" presName="negativeSpace" presStyleCnt="0"/>
      <dgm:spPr/>
    </dgm:pt>
    <dgm:pt modelId="{EAE777E9-3EDE-4A1C-8C9A-A046F9A90ECA}" type="pres">
      <dgm:prSet presAssocID="{DAC3E30E-46A7-4938-8AB0-5BE64B3B10D5}" presName="childText" presStyleLbl="conFgAcc1" presStyleIdx="2" presStyleCnt="5">
        <dgm:presLayoutVars>
          <dgm:bulletEnabled val="1"/>
        </dgm:presLayoutVars>
      </dgm:prSet>
      <dgm:spPr>
        <a:solidFill>
          <a:schemeClr val="accent1">
            <a:lumMod val="40000"/>
            <a:lumOff val="60000"/>
            <a:alpha val="90000"/>
          </a:schemeClr>
        </a:solidFill>
        <a:ln>
          <a:solidFill>
            <a:schemeClr val="tx1"/>
          </a:solidFill>
        </a:ln>
      </dgm:spPr>
    </dgm:pt>
    <dgm:pt modelId="{AF341EE3-2B57-4065-BF38-3B379DB441D8}" type="pres">
      <dgm:prSet presAssocID="{15BA8AC3-CB7D-4C1A-9C36-5D22F3007C7F}" presName="spaceBetweenRectangles" presStyleCnt="0"/>
      <dgm:spPr/>
    </dgm:pt>
    <dgm:pt modelId="{7F5CE014-681E-4962-A212-88B1D095E068}" type="pres">
      <dgm:prSet presAssocID="{269FAEA5-1C56-4C6E-8480-BB56AEE7B5FF}" presName="parentLin" presStyleCnt="0"/>
      <dgm:spPr/>
    </dgm:pt>
    <dgm:pt modelId="{345BF032-6316-49FD-BA22-5B1D93591E2D}" type="pres">
      <dgm:prSet presAssocID="{269FAEA5-1C56-4C6E-8480-BB56AEE7B5FF}" presName="parentLeftMargin" presStyleLbl="node1" presStyleIdx="2" presStyleCnt="5"/>
      <dgm:spPr/>
      <dgm:t>
        <a:bodyPr/>
        <a:lstStyle/>
        <a:p>
          <a:endParaRPr lang="en-US"/>
        </a:p>
      </dgm:t>
    </dgm:pt>
    <dgm:pt modelId="{E8A0B99F-224C-4EA0-A35E-A9F72D58A433}" type="pres">
      <dgm:prSet presAssocID="{269FAEA5-1C56-4C6E-8480-BB56AEE7B5FF}" presName="parentText" presStyleLbl="node1" presStyleIdx="3" presStyleCnt="5">
        <dgm:presLayoutVars>
          <dgm:chMax val="0"/>
          <dgm:bulletEnabled val="1"/>
        </dgm:presLayoutVars>
      </dgm:prSet>
      <dgm:spPr/>
      <dgm:t>
        <a:bodyPr/>
        <a:lstStyle/>
        <a:p>
          <a:endParaRPr lang="en-US"/>
        </a:p>
      </dgm:t>
    </dgm:pt>
    <dgm:pt modelId="{49EFAAA4-484D-45B6-B546-A982CB7BA1BE}" type="pres">
      <dgm:prSet presAssocID="{269FAEA5-1C56-4C6E-8480-BB56AEE7B5FF}" presName="negativeSpace" presStyleCnt="0"/>
      <dgm:spPr/>
    </dgm:pt>
    <dgm:pt modelId="{4B051C63-8175-46D9-9ACC-A9499598479C}" type="pres">
      <dgm:prSet presAssocID="{269FAEA5-1C56-4C6E-8480-BB56AEE7B5FF}" presName="childText" presStyleLbl="conFgAcc1" presStyleIdx="3" presStyleCnt="5">
        <dgm:presLayoutVars>
          <dgm:bulletEnabled val="1"/>
        </dgm:presLayoutVars>
      </dgm:prSet>
      <dgm:spPr>
        <a:solidFill>
          <a:schemeClr val="accent1">
            <a:lumMod val="40000"/>
            <a:lumOff val="60000"/>
            <a:alpha val="90000"/>
          </a:schemeClr>
        </a:solidFill>
        <a:ln>
          <a:solidFill>
            <a:schemeClr val="tx1"/>
          </a:solidFill>
        </a:ln>
      </dgm:spPr>
    </dgm:pt>
    <dgm:pt modelId="{68464CCC-A452-4CF2-BAED-BE138A2DD6A4}" type="pres">
      <dgm:prSet presAssocID="{F14B94D2-B570-4206-A419-9514ED3EED42}" presName="spaceBetweenRectangles" presStyleCnt="0"/>
      <dgm:spPr/>
    </dgm:pt>
    <dgm:pt modelId="{5284A7B3-22CA-4324-BFD2-DBB008D68963}" type="pres">
      <dgm:prSet presAssocID="{84E19F81-55CB-4AA8-B5A3-FFC4AF4A05F9}" presName="parentLin" presStyleCnt="0"/>
      <dgm:spPr/>
    </dgm:pt>
    <dgm:pt modelId="{C0408A1D-2352-44B0-A69F-0681B7D8A64D}" type="pres">
      <dgm:prSet presAssocID="{84E19F81-55CB-4AA8-B5A3-FFC4AF4A05F9}" presName="parentLeftMargin" presStyleLbl="node1" presStyleIdx="3" presStyleCnt="5"/>
      <dgm:spPr/>
      <dgm:t>
        <a:bodyPr/>
        <a:lstStyle/>
        <a:p>
          <a:endParaRPr lang="en-US"/>
        </a:p>
      </dgm:t>
    </dgm:pt>
    <dgm:pt modelId="{50B1C1AE-D0E3-4C8A-A7C2-4B4FD9F440D2}" type="pres">
      <dgm:prSet presAssocID="{84E19F81-55CB-4AA8-B5A3-FFC4AF4A05F9}" presName="parentText" presStyleLbl="node1" presStyleIdx="4" presStyleCnt="5">
        <dgm:presLayoutVars>
          <dgm:chMax val="0"/>
          <dgm:bulletEnabled val="1"/>
        </dgm:presLayoutVars>
      </dgm:prSet>
      <dgm:spPr/>
      <dgm:t>
        <a:bodyPr/>
        <a:lstStyle/>
        <a:p>
          <a:endParaRPr lang="en-US"/>
        </a:p>
      </dgm:t>
    </dgm:pt>
    <dgm:pt modelId="{BAC79120-6D42-437D-8566-56AEDAC4603A}" type="pres">
      <dgm:prSet presAssocID="{84E19F81-55CB-4AA8-B5A3-FFC4AF4A05F9}" presName="negativeSpace" presStyleCnt="0"/>
      <dgm:spPr/>
    </dgm:pt>
    <dgm:pt modelId="{F418A0B9-E771-43E9-A7C7-9E5B25664A00}" type="pres">
      <dgm:prSet presAssocID="{84E19F81-55CB-4AA8-B5A3-FFC4AF4A05F9}" presName="childText" presStyleLbl="conFgAcc1" presStyleIdx="4" presStyleCnt="5">
        <dgm:presLayoutVars>
          <dgm:bulletEnabled val="1"/>
        </dgm:presLayoutVars>
      </dgm:prSet>
      <dgm:spPr>
        <a:solidFill>
          <a:schemeClr val="accent1">
            <a:lumMod val="40000"/>
            <a:lumOff val="60000"/>
            <a:alpha val="90000"/>
          </a:schemeClr>
        </a:solidFill>
        <a:ln w="12700" cmpd="sng">
          <a:solidFill>
            <a:schemeClr val="tx1"/>
          </a:solidFill>
        </a:ln>
      </dgm:spPr>
    </dgm:pt>
  </dgm:ptLst>
  <dgm:cxnLst>
    <dgm:cxn modelId="{D080E39C-2D2F-4429-8187-03AB1D29B149}" type="presOf" srcId="{2C4C7DCD-42FA-4909-90A9-78730C3374B2}" destId="{4E42669B-B6F0-4F11-B110-24C852FA7259}" srcOrd="1" destOrd="0" presId="urn:microsoft.com/office/officeart/2005/8/layout/list1"/>
    <dgm:cxn modelId="{BFA09C7D-E4C0-47E0-BA22-B1C09829232F}" type="presOf" srcId="{269FAEA5-1C56-4C6E-8480-BB56AEE7B5FF}" destId="{345BF032-6316-49FD-BA22-5B1D93591E2D}" srcOrd="0" destOrd="0" presId="urn:microsoft.com/office/officeart/2005/8/layout/list1"/>
    <dgm:cxn modelId="{DACA9D64-7B84-4491-9E73-2D120A22F124}" type="presOf" srcId="{95D53012-01C5-4351-A284-EC4016057D0C}" destId="{705E5143-42FD-4411-A99D-03B170174780}" srcOrd="0" destOrd="0" presId="urn:microsoft.com/office/officeart/2005/8/layout/list1"/>
    <dgm:cxn modelId="{1AE45585-6FFF-4F89-9F95-5A1763711B95}" type="presOf" srcId="{DAC3E30E-46A7-4938-8AB0-5BE64B3B10D5}" destId="{F8E672F4-7DAB-42AE-B1A4-0C0107834903}" srcOrd="1" destOrd="0" presId="urn:microsoft.com/office/officeart/2005/8/layout/list1"/>
    <dgm:cxn modelId="{2DB07F54-A33A-4F52-B5F9-12FDC0F1E576}" srcId="{95D53012-01C5-4351-A284-EC4016057D0C}" destId="{269FAEA5-1C56-4C6E-8480-BB56AEE7B5FF}" srcOrd="3" destOrd="0" parTransId="{0A97A842-EB1D-48D4-9826-1DAAFD892D9C}" sibTransId="{F14B94D2-B570-4206-A419-9514ED3EED42}"/>
    <dgm:cxn modelId="{D9D6A595-F536-4BAE-B47A-BB2558B459B4}" type="presOf" srcId="{DAC3E30E-46A7-4938-8AB0-5BE64B3B10D5}" destId="{603E29C0-4CA9-4B2D-8DB4-F49D39DCAC10}" srcOrd="0" destOrd="0" presId="urn:microsoft.com/office/officeart/2005/8/layout/list1"/>
    <dgm:cxn modelId="{F3B6A751-FB57-4226-BC1A-C611EFE6249C}" srcId="{95D53012-01C5-4351-A284-EC4016057D0C}" destId="{84E19F81-55CB-4AA8-B5A3-FFC4AF4A05F9}" srcOrd="4" destOrd="0" parTransId="{39D2AB5B-72DF-4409-9BA3-EC6B99F7889B}" sibTransId="{8B3911C8-FDBD-43A0-A57F-C1DF109CE87C}"/>
    <dgm:cxn modelId="{BAFD9F6F-BE2C-4396-87CE-19B062332715}" srcId="{95D53012-01C5-4351-A284-EC4016057D0C}" destId="{2C4C7DCD-42FA-4909-90A9-78730C3374B2}" srcOrd="1" destOrd="0" parTransId="{9540453D-7F93-43CE-9E43-8E8F63E03EE0}" sibTransId="{FDD40CC4-1CE4-4283-98AD-13586E764FB8}"/>
    <dgm:cxn modelId="{952B04FF-2AFE-43A2-9106-4A1264005992}" type="presOf" srcId="{464F1C5F-C0C7-4AB2-86D8-E0356700AC9A}" destId="{1628F846-756B-40CD-875A-37B9A7277EEE}" srcOrd="1" destOrd="0" presId="urn:microsoft.com/office/officeart/2005/8/layout/list1"/>
    <dgm:cxn modelId="{1ED22DD0-FFB4-4AA6-BC08-4BA22DE51E09}" type="presOf" srcId="{84E19F81-55CB-4AA8-B5A3-FFC4AF4A05F9}" destId="{C0408A1D-2352-44B0-A69F-0681B7D8A64D}" srcOrd="0" destOrd="0" presId="urn:microsoft.com/office/officeart/2005/8/layout/list1"/>
    <dgm:cxn modelId="{E10B508E-7013-464D-A5C9-E87BCC4DC13F}" type="presOf" srcId="{84E19F81-55CB-4AA8-B5A3-FFC4AF4A05F9}" destId="{50B1C1AE-D0E3-4C8A-A7C2-4B4FD9F440D2}" srcOrd="1" destOrd="0" presId="urn:microsoft.com/office/officeart/2005/8/layout/list1"/>
    <dgm:cxn modelId="{5981438F-ED06-4F96-A6A6-CD6B1681268E}" type="presOf" srcId="{269FAEA5-1C56-4C6E-8480-BB56AEE7B5FF}" destId="{E8A0B99F-224C-4EA0-A35E-A9F72D58A433}" srcOrd="1" destOrd="0" presId="urn:microsoft.com/office/officeart/2005/8/layout/list1"/>
    <dgm:cxn modelId="{99D79567-D75F-4370-ACB6-B14C61DCBEFC}" type="presOf" srcId="{464F1C5F-C0C7-4AB2-86D8-E0356700AC9A}" destId="{88A5E3C9-9DDB-4F99-B62E-0B3764815002}" srcOrd="0" destOrd="0" presId="urn:microsoft.com/office/officeart/2005/8/layout/list1"/>
    <dgm:cxn modelId="{357D74D0-DDF5-4DEB-8B24-2605BCB69BF8}" type="presOf" srcId="{2C4C7DCD-42FA-4909-90A9-78730C3374B2}" destId="{10FAAE4F-9EB3-4EC8-ADE9-CFE87450643A}" srcOrd="0" destOrd="0" presId="urn:microsoft.com/office/officeart/2005/8/layout/list1"/>
    <dgm:cxn modelId="{A73859DD-E3ED-4B46-B74A-854C74B64101}" srcId="{95D53012-01C5-4351-A284-EC4016057D0C}" destId="{464F1C5F-C0C7-4AB2-86D8-E0356700AC9A}" srcOrd="0" destOrd="0" parTransId="{2BD60573-6BCB-4A6E-ACF0-53A59A799ED8}" sibTransId="{2B9D2A93-768F-4ACC-9070-9551A6B50F90}"/>
    <dgm:cxn modelId="{CDC7497E-78E7-41F8-8C59-864EF9D0E185}" srcId="{95D53012-01C5-4351-A284-EC4016057D0C}" destId="{DAC3E30E-46A7-4938-8AB0-5BE64B3B10D5}" srcOrd="2" destOrd="0" parTransId="{A0A83E44-AB83-4488-BF15-A18543616416}" sibTransId="{15BA8AC3-CB7D-4C1A-9C36-5D22F3007C7F}"/>
    <dgm:cxn modelId="{F45898E5-FB36-4B46-ABF2-B464E854E672}" type="presParOf" srcId="{705E5143-42FD-4411-A99D-03B170174780}" destId="{0644B802-33F6-4A66-AA7C-6269AB23BB76}" srcOrd="0" destOrd="0" presId="urn:microsoft.com/office/officeart/2005/8/layout/list1"/>
    <dgm:cxn modelId="{3D3B588F-8D0B-40A1-970F-A5F6D77FAC58}" type="presParOf" srcId="{0644B802-33F6-4A66-AA7C-6269AB23BB76}" destId="{88A5E3C9-9DDB-4F99-B62E-0B3764815002}" srcOrd="0" destOrd="0" presId="urn:microsoft.com/office/officeart/2005/8/layout/list1"/>
    <dgm:cxn modelId="{29765D0F-ED14-4F8D-93F6-B044CBBB5B49}" type="presParOf" srcId="{0644B802-33F6-4A66-AA7C-6269AB23BB76}" destId="{1628F846-756B-40CD-875A-37B9A7277EEE}" srcOrd="1" destOrd="0" presId="urn:microsoft.com/office/officeart/2005/8/layout/list1"/>
    <dgm:cxn modelId="{AF8D2A96-2117-472C-BCC2-991891162D0E}" type="presParOf" srcId="{705E5143-42FD-4411-A99D-03B170174780}" destId="{403237C7-3EDE-4447-8F79-55C1F29DCF22}" srcOrd="1" destOrd="0" presId="urn:microsoft.com/office/officeart/2005/8/layout/list1"/>
    <dgm:cxn modelId="{00BD9A8B-BFE3-4CBD-BC11-8D9185401B0E}" type="presParOf" srcId="{705E5143-42FD-4411-A99D-03B170174780}" destId="{28E2015B-AAEF-470B-BDD6-2B585AB4FE1D}" srcOrd="2" destOrd="0" presId="urn:microsoft.com/office/officeart/2005/8/layout/list1"/>
    <dgm:cxn modelId="{D353616E-14A3-4C06-818E-A9970B528E2A}" type="presParOf" srcId="{705E5143-42FD-4411-A99D-03B170174780}" destId="{696C3C36-9BF0-407F-875A-134F90EDECC2}" srcOrd="3" destOrd="0" presId="urn:microsoft.com/office/officeart/2005/8/layout/list1"/>
    <dgm:cxn modelId="{1E658DAF-053C-4ADF-8334-B1D469107324}" type="presParOf" srcId="{705E5143-42FD-4411-A99D-03B170174780}" destId="{C631D0BD-9B34-4CDD-BA2C-D7C3151E408A}" srcOrd="4" destOrd="0" presId="urn:microsoft.com/office/officeart/2005/8/layout/list1"/>
    <dgm:cxn modelId="{8BC79143-388C-41F9-9E98-C6D7386A7FEE}" type="presParOf" srcId="{C631D0BD-9B34-4CDD-BA2C-D7C3151E408A}" destId="{10FAAE4F-9EB3-4EC8-ADE9-CFE87450643A}" srcOrd="0" destOrd="0" presId="urn:microsoft.com/office/officeart/2005/8/layout/list1"/>
    <dgm:cxn modelId="{FA6A2031-045E-48DD-B739-03CD9CC4A429}" type="presParOf" srcId="{C631D0BD-9B34-4CDD-BA2C-D7C3151E408A}" destId="{4E42669B-B6F0-4F11-B110-24C852FA7259}" srcOrd="1" destOrd="0" presId="urn:microsoft.com/office/officeart/2005/8/layout/list1"/>
    <dgm:cxn modelId="{64D6A316-92EF-4A11-A7F0-653AE12EF06D}" type="presParOf" srcId="{705E5143-42FD-4411-A99D-03B170174780}" destId="{F5236A95-31AA-4B10-98A5-B42719403953}" srcOrd="5" destOrd="0" presId="urn:microsoft.com/office/officeart/2005/8/layout/list1"/>
    <dgm:cxn modelId="{89B77771-47EA-4C8B-81C0-525068DA2EFC}" type="presParOf" srcId="{705E5143-42FD-4411-A99D-03B170174780}" destId="{0B03A865-AE22-4C28-8C82-AF7C2909DF49}" srcOrd="6" destOrd="0" presId="urn:microsoft.com/office/officeart/2005/8/layout/list1"/>
    <dgm:cxn modelId="{88D88005-3341-47F5-B56B-12AA01911E67}" type="presParOf" srcId="{705E5143-42FD-4411-A99D-03B170174780}" destId="{6ADD6E5C-792C-4D6D-A4BD-5C0F7530364E}" srcOrd="7" destOrd="0" presId="urn:microsoft.com/office/officeart/2005/8/layout/list1"/>
    <dgm:cxn modelId="{18FD2BC0-6A76-4426-A6F5-1D1A89404B02}" type="presParOf" srcId="{705E5143-42FD-4411-A99D-03B170174780}" destId="{AC6A8584-5054-44BE-8AE4-452847FBEAD4}" srcOrd="8" destOrd="0" presId="urn:microsoft.com/office/officeart/2005/8/layout/list1"/>
    <dgm:cxn modelId="{74890607-E50C-4A76-914C-7C86C2CFDD12}" type="presParOf" srcId="{AC6A8584-5054-44BE-8AE4-452847FBEAD4}" destId="{603E29C0-4CA9-4B2D-8DB4-F49D39DCAC10}" srcOrd="0" destOrd="0" presId="urn:microsoft.com/office/officeart/2005/8/layout/list1"/>
    <dgm:cxn modelId="{6867B433-FFD4-4C5B-9D82-0ED6706B176D}" type="presParOf" srcId="{AC6A8584-5054-44BE-8AE4-452847FBEAD4}" destId="{F8E672F4-7DAB-42AE-B1A4-0C0107834903}" srcOrd="1" destOrd="0" presId="urn:microsoft.com/office/officeart/2005/8/layout/list1"/>
    <dgm:cxn modelId="{107DEF18-7472-43BA-A532-C9B5B0C24732}" type="presParOf" srcId="{705E5143-42FD-4411-A99D-03B170174780}" destId="{C5F5C4B2-ECF2-4F18-80F4-19ED4921CF66}" srcOrd="9" destOrd="0" presId="urn:microsoft.com/office/officeart/2005/8/layout/list1"/>
    <dgm:cxn modelId="{F3332EE7-E101-495C-B22C-2F80D5944244}" type="presParOf" srcId="{705E5143-42FD-4411-A99D-03B170174780}" destId="{EAE777E9-3EDE-4A1C-8C9A-A046F9A90ECA}" srcOrd="10" destOrd="0" presId="urn:microsoft.com/office/officeart/2005/8/layout/list1"/>
    <dgm:cxn modelId="{06F7A75B-3309-4DDE-98C0-0F5B686075D7}" type="presParOf" srcId="{705E5143-42FD-4411-A99D-03B170174780}" destId="{AF341EE3-2B57-4065-BF38-3B379DB441D8}" srcOrd="11" destOrd="0" presId="urn:microsoft.com/office/officeart/2005/8/layout/list1"/>
    <dgm:cxn modelId="{D121E367-D3A2-46AB-8637-A3A4EFAEA63F}" type="presParOf" srcId="{705E5143-42FD-4411-A99D-03B170174780}" destId="{7F5CE014-681E-4962-A212-88B1D095E068}" srcOrd="12" destOrd="0" presId="urn:microsoft.com/office/officeart/2005/8/layout/list1"/>
    <dgm:cxn modelId="{33621398-FEB0-49FB-A48F-5C6DB2FDD0D4}" type="presParOf" srcId="{7F5CE014-681E-4962-A212-88B1D095E068}" destId="{345BF032-6316-49FD-BA22-5B1D93591E2D}" srcOrd="0" destOrd="0" presId="urn:microsoft.com/office/officeart/2005/8/layout/list1"/>
    <dgm:cxn modelId="{1D27D93B-5458-468A-832B-C943095BAF23}" type="presParOf" srcId="{7F5CE014-681E-4962-A212-88B1D095E068}" destId="{E8A0B99F-224C-4EA0-A35E-A9F72D58A433}" srcOrd="1" destOrd="0" presId="urn:microsoft.com/office/officeart/2005/8/layout/list1"/>
    <dgm:cxn modelId="{1E7118C4-8EED-4DA2-AE65-2E6E0D02015A}" type="presParOf" srcId="{705E5143-42FD-4411-A99D-03B170174780}" destId="{49EFAAA4-484D-45B6-B546-A982CB7BA1BE}" srcOrd="13" destOrd="0" presId="urn:microsoft.com/office/officeart/2005/8/layout/list1"/>
    <dgm:cxn modelId="{BBCA6E66-8E92-4A66-81EB-DD93B01FB63B}" type="presParOf" srcId="{705E5143-42FD-4411-A99D-03B170174780}" destId="{4B051C63-8175-46D9-9ACC-A9499598479C}" srcOrd="14" destOrd="0" presId="urn:microsoft.com/office/officeart/2005/8/layout/list1"/>
    <dgm:cxn modelId="{BCAD8B3C-7B00-4758-BAA1-77EA02F28786}" type="presParOf" srcId="{705E5143-42FD-4411-A99D-03B170174780}" destId="{68464CCC-A452-4CF2-BAED-BE138A2DD6A4}" srcOrd="15" destOrd="0" presId="urn:microsoft.com/office/officeart/2005/8/layout/list1"/>
    <dgm:cxn modelId="{54A3E231-15AA-4E9B-B324-9658B2672778}" type="presParOf" srcId="{705E5143-42FD-4411-A99D-03B170174780}" destId="{5284A7B3-22CA-4324-BFD2-DBB008D68963}" srcOrd="16" destOrd="0" presId="urn:microsoft.com/office/officeart/2005/8/layout/list1"/>
    <dgm:cxn modelId="{CC497886-1B7E-4D09-811C-60143DD5D7CD}" type="presParOf" srcId="{5284A7B3-22CA-4324-BFD2-DBB008D68963}" destId="{C0408A1D-2352-44B0-A69F-0681B7D8A64D}" srcOrd="0" destOrd="0" presId="urn:microsoft.com/office/officeart/2005/8/layout/list1"/>
    <dgm:cxn modelId="{2BEF763B-A90A-4043-9030-369ADF21EFFA}" type="presParOf" srcId="{5284A7B3-22CA-4324-BFD2-DBB008D68963}" destId="{50B1C1AE-D0E3-4C8A-A7C2-4B4FD9F440D2}" srcOrd="1" destOrd="0" presId="urn:microsoft.com/office/officeart/2005/8/layout/list1"/>
    <dgm:cxn modelId="{2903075D-AF93-4CD1-B63F-54B8499A1EC7}" type="presParOf" srcId="{705E5143-42FD-4411-A99D-03B170174780}" destId="{BAC79120-6D42-437D-8566-56AEDAC4603A}" srcOrd="17" destOrd="0" presId="urn:microsoft.com/office/officeart/2005/8/layout/list1"/>
    <dgm:cxn modelId="{0CE231C0-25F5-4CD5-BEC8-BB553C9F123E}" type="presParOf" srcId="{705E5143-42FD-4411-A99D-03B170174780}" destId="{F418A0B9-E771-43E9-A7C7-9E5B25664A00}"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F2D3424-DED6-43FB-BF23-AE9BB9FAC226}" type="doc">
      <dgm:prSet loTypeId="urn:microsoft.com/office/officeart/2005/8/layout/venn1" loCatId="relationship" qsTypeId="urn:microsoft.com/office/officeart/2005/8/quickstyle/simple1" qsCatId="simple" csTypeId="urn:microsoft.com/office/officeart/2005/8/colors/accent1_2" csCatId="accent1" phldr="1"/>
      <dgm:spPr/>
    </dgm:pt>
    <dgm:pt modelId="{B7D3A400-6330-4241-AD58-DF0D3A60ADD0}">
      <dgm:prSet phldrT="[Text]" custT="1"/>
      <dgm:spPr/>
      <dgm:t>
        <a:bodyPr/>
        <a:lstStyle/>
        <a:p>
          <a:pPr algn="ctr"/>
          <a:r>
            <a:rPr lang="fr-FR" sz="2000" dirty="0" smtClean="0"/>
            <a:t>Supervision prudentielle et réglementation</a:t>
          </a:r>
          <a:endParaRPr lang="en-GB" sz="2000" b="1" dirty="0" smtClean="0">
            <a:latin typeface="Arial" panose="020B0604020202020204" pitchFamily="34" charset="0"/>
            <a:cs typeface="Arial" panose="020B0604020202020204" pitchFamily="34" charset="0"/>
          </a:endParaRPr>
        </a:p>
      </dgm:t>
    </dgm:pt>
    <dgm:pt modelId="{31BBAAFF-B7A5-4DE4-B7A5-4A696085117E}" type="parTrans" cxnId="{D10D9D8D-5ADC-4792-9328-220BAB7251B2}">
      <dgm:prSet/>
      <dgm:spPr/>
      <dgm:t>
        <a:bodyPr/>
        <a:lstStyle/>
        <a:p>
          <a:pPr algn="ctr"/>
          <a:endParaRPr lang="en-GB"/>
        </a:p>
      </dgm:t>
    </dgm:pt>
    <dgm:pt modelId="{F9DFF273-D14A-467D-99BE-860D466BC2C3}" type="sibTrans" cxnId="{D10D9D8D-5ADC-4792-9328-220BAB7251B2}">
      <dgm:prSet/>
      <dgm:spPr/>
      <dgm:t>
        <a:bodyPr/>
        <a:lstStyle/>
        <a:p>
          <a:pPr algn="ctr"/>
          <a:endParaRPr lang="en-GB"/>
        </a:p>
      </dgm:t>
    </dgm:pt>
    <dgm:pt modelId="{FED2340D-BDBD-412D-AC53-42D9A3C01C6D}">
      <dgm:prSet phldrT="[Text]" custT="1"/>
      <dgm:spPr/>
      <dgm:t>
        <a:bodyPr/>
        <a:lstStyle/>
        <a:p>
          <a:pPr algn="ctr"/>
          <a:r>
            <a:rPr lang="fr-FR" sz="2000" dirty="0" smtClean="0"/>
            <a:t>Assurance-dépôts</a:t>
          </a:r>
          <a:endParaRPr lang="en-GB" sz="2000" b="1" dirty="0">
            <a:latin typeface="Arial" panose="020B0604020202020204" pitchFamily="34" charset="0"/>
            <a:cs typeface="Arial" panose="020B0604020202020204" pitchFamily="34" charset="0"/>
          </a:endParaRPr>
        </a:p>
      </dgm:t>
    </dgm:pt>
    <dgm:pt modelId="{B939F211-6197-486B-8149-7E51331F5083}" type="parTrans" cxnId="{47F18B77-547E-4F36-9B47-7D1ADD232AC7}">
      <dgm:prSet/>
      <dgm:spPr/>
      <dgm:t>
        <a:bodyPr/>
        <a:lstStyle/>
        <a:p>
          <a:pPr algn="ctr"/>
          <a:endParaRPr lang="en-GB"/>
        </a:p>
      </dgm:t>
    </dgm:pt>
    <dgm:pt modelId="{75644FA3-667C-46D9-8042-5C3A924DF5D1}" type="sibTrans" cxnId="{47F18B77-547E-4F36-9B47-7D1ADD232AC7}">
      <dgm:prSet/>
      <dgm:spPr/>
      <dgm:t>
        <a:bodyPr/>
        <a:lstStyle/>
        <a:p>
          <a:pPr algn="ctr"/>
          <a:endParaRPr lang="en-GB"/>
        </a:p>
      </dgm:t>
    </dgm:pt>
    <dgm:pt modelId="{E82E556A-A63D-4C1F-8F8F-6684227AFD2D}">
      <dgm:prSet phldrT="[Text]" custT="1"/>
      <dgm:spPr/>
      <dgm:t>
        <a:bodyPr/>
        <a:lstStyle/>
        <a:p>
          <a:pPr algn="ctr"/>
          <a:r>
            <a:rPr lang="fr-FR" sz="2000" dirty="0" smtClean="0"/>
            <a:t>Échec de Résolution</a:t>
          </a:r>
          <a:br>
            <a:rPr lang="fr-FR" sz="2000" dirty="0" smtClean="0"/>
          </a:br>
          <a:r>
            <a:rPr lang="fr-FR" sz="2000" dirty="0" smtClean="0"/>
            <a:t>(Résolution de la Banque)</a:t>
          </a:r>
          <a:endParaRPr lang="en-GB" sz="1000" b="1" dirty="0"/>
        </a:p>
      </dgm:t>
    </dgm:pt>
    <dgm:pt modelId="{D9973E54-2A86-4929-876D-D1C9947C122A}" type="parTrans" cxnId="{A5C77F24-8B79-46C9-B916-9FE250B2BA08}">
      <dgm:prSet/>
      <dgm:spPr/>
      <dgm:t>
        <a:bodyPr/>
        <a:lstStyle/>
        <a:p>
          <a:pPr algn="ctr"/>
          <a:endParaRPr lang="en-GB"/>
        </a:p>
      </dgm:t>
    </dgm:pt>
    <dgm:pt modelId="{7D7E1AE9-4FAA-4B12-84EE-DA8A13AED873}" type="sibTrans" cxnId="{A5C77F24-8B79-46C9-B916-9FE250B2BA08}">
      <dgm:prSet/>
      <dgm:spPr/>
      <dgm:t>
        <a:bodyPr/>
        <a:lstStyle/>
        <a:p>
          <a:pPr algn="ctr"/>
          <a:endParaRPr lang="en-GB"/>
        </a:p>
      </dgm:t>
    </dgm:pt>
    <dgm:pt modelId="{6F911B56-E3B3-48E8-BE3D-500C48396CFF}">
      <dgm:prSet phldrT="[Text]" custT="1"/>
      <dgm:spPr/>
      <dgm:t>
        <a:bodyPr/>
        <a:lstStyle/>
        <a:p>
          <a:pPr algn="ctr"/>
          <a:r>
            <a:rPr lang="fr-FR" sz="2000" dirty="0" smtClean="0"/>
            <a:t>Prêteur de dernier recours</a:t>
          </a:r>
          <a:endParaRPr lang="en-GB" sz="2000" b="1" dirty="0">
            <a:latin typeface="Arial" panose="020B0604020202020204" pitchFamily="34" charset="0"/>
            <a:cs typeface="Arial" panose="020B0604020202020204" pitchFamily="34" charset="0"/>
          </a:endParaRPr>
        </a:p>
      </dgm:t>
    </dgm:pt>
    <dgm:pt modelId="{51B9BEFF-B877-4AB2-B72C-3E0D51CEC217}" type="parTrans" cxnId="{C9C4572F-0F32-41CE-9F94-4301B146BDC6}">
      <dgm:prSet/>
      <dgm:spPr/>
      <dgm:t>
        <a:bodyPr/>
        <a:lstStyle/>
        <a:p>
          <a:pPr algn="ctr"/>
          <a:endParaRPr lang="en-GB"/>
        </a:p>
      </dgm:t>
    </dgm:pt>
    <dgm:pt modelId="{CD87C83C-B0F6-46E8-84F6-7EAE33DA9F7B}" type="sibTrans" cxnId="{C9C4572F-0F32-41CE-9F94-4301B146BDC6}">
      <dgm:prSet/>
      <dgm:spPr/>
      <dgm:t>
        <a:bodyPr/>
        <a:lstStyle/>
        <a:p>
          <a:pPr algn="ctr"/>
          <a:endParaRPr lang="en-GB"/>
        </a:p>
      </dgm:t>
    </dgm:pt>
    <dgm:pt modelId="{4DD8C4FC-2465-445F-B844-00A716DE31EC}" type="pres">
      <dgm:prSet presAssocID="{3F2D3424-DED6-43FB-BF23-AE9BB9FAC226}" presName="compositeShape" presStyleCnt="0">
        <dgm:presLayoutVars>
          <dgm:chMax val="7"/>
          <dgm:dir/>
          <dgm:resizeHandles val="exact"/>
        </dgm:presLayoutVars>
      </dgm:prSet>
      <dgm:spPr/>
    </dgm:pt>
    <dgm:pt modelId="{0A846DFE-CDED-49C3-8245-F44B24889289}" type="pres">
      <dgm:prSet presAssocID="{B7D3A400-6330-4241-AD58-DF0D3A60ADD0}" presName="circ1" presStyleLbl="vennNode1" presStyleIdx="0" presStyleCnt="4" custScaleY="118892"/>
      <dgm:spPr/>
      <dgm:t>
        <a:bodyPr/>
        <a:lstStyle/>
        <a:p>
          <a:endParaRPr lang="en-GB"/>
        </a:p>
      </dgm:t>
    </dgm:pt>
    <dgm:pt modelId="{D9AD56AD-1845-4A98-9707-128F8F5A4189}" type="pres">
      <dgm:prSet presAssocID="{B7D3A400-6330-4241-AD58-DF0D3A60ADD0}" presName="circ1Tx" presStyleLbl="revTx" presStyleIdx="0" presStyleCnt="0">
        <dgm:presLayoutVars>
          <dgm:chMax val="0"/>
          <dgm:chPref val="0"/>
          <dgm:bulletEnabled val="1"/>
        </dgm:presLayoutVars>
      </dgm:prSet>
      <dgm:spPr/>
      <dgm:t>
        <a:bodyPr/>
        <a:lstStyle/>
        <a:p>
          <a:endParaRPr lang="en-GB"/>
        </a:p>
      </dgm:t>
    </dgm:pt>
    <dgm:pt modelId="{9750495D-8DE0-40AC-8685-B8D205BF32DD}" type="pres">
      <dgm:prSet presAssocID="{FED2340D-BDBD-412D-AC53-42D9A3C01C6D}" presName="circ2" presStyleLbl="vennNode1" presStyleIdx="1" presStyleCnt="4" custScaleX="129255"/>
      <dgm:spPr/>
      <dgm:t>
        <a:bodyPr/>
        <a:lstStyle/>
        <a:p>
          <a:endParaRPr lang="en-GB"/>
        </a:p>
      </dgm:t>
    </dgm:pt>
    <dgm:pt modelId="{B6B91214-C6E8-463B-B25C-70EB84EDF1BA}" type="pres">
      <dgm:prSet presAssocID="{FED2340D-BDBD-412D-AC53-42D9A3C01C6D}" presName="circ2Tx" presStyleLbl="revTx" presStyleIdx="0" presStyleCnt="0">
        <dgm:presLayoutVars>
          <dgm:chMax val="0"/>
          <dgm:chPref val="0"/>
          <dgm:bulletEnabled val="1"/>
        </dgm:presLayoutVars>
      </dgm:prSet>
      <dgm:spPr/>
      <dgm:t>
        <a:bodyPr/>
        <a:lstStyle/>
        <a:p>
          <a:endParaRPr lang="en-GB"/>
        </a:p>
      </dgm:t>
    </dgm:pt>
    <dgm:pt modelId="{46C220C6-328B-43A0-A4D5-DF604EE92402}" type="pres">
      <dgm:prSet presAssocID="{E82E556A-A63D-4C1F-8F8F-6684227AFD2D}" presName="circ3" presStyleLbl="vennNode1" presStyleIdx="2" presStyleCnt="4" custScaleY="115158"/>
      <dgm:spPr/>
      <dgm:t>
        <a:bodyPr/>
        <a:lstStyle/>
        <a:p>
          <a:endParaRPr lang="en-GB"/>
        </a:p>
      </dgm:t>
    </dgm:pt>
    <dgm:pt modelId="{DD28903D-24D7-4AAD-B4F1-3AB40E776D98}" type="pres">
      <dgm:prSet presAssocID="{E82E556A-A63D-4C1F-8F8F-6684227AFD2D}" presName="circ3Tx" presStyleLbl="revTx" presStyleIdx="0" presStyleCnt="0">
        <dgm:presLayoutVars>
          <dgm:chMax val="0"/>
          <dgm:chPref val="0"/>
          <dgm:bulletEnabled val="1"/>
        </dgm:presLayoutVars>
      </dgm:prSet>
      <dgm:spPr/>
      <dgm:t>
        <a:bodyPr/>
        <a:lstStyle/>
        <a:p>
          <a:endParaRPr lang="en-GB"/>
        </a:p>
      </dgm:t>
    </dgm:pt>
    <dgm:pt modelId="{28258416-34A1-45F6-8CD3-834E6FAC8655}" type="pres">
      <dgm:prSet presAssocID="{6F911B56-E3B3-48E8-BE3D-500C48396CFF}" presName="circ4" presStyleLbl="vennNode1" presStyleIdx="3" presStyleCnt="4" custScaleX="139681" custLinFactNeighborX="949" custLinFactNeighborY="-2188"/>
      <dgm:spPr/>
      <dgm:t>
        <a:bodyPr/>
        <a:lstStyle/>
        <a:p>
          <a:endParaRPr lang="en-GB"/>
        </a:p>
      </dgm:t>
    </dgm:pt>
    <dgm:pt modelId="{FE7B5D2D-4468-4BB7-9065-DEAED2E99E2C}" type="pres">
      <dgm:prSet presAssocID="{6F911B56-E3B3-48E8-BE3D-500C48396CFF}" presName="circ4Tx" presStyleLbl="revTx" presStyleIdx="0" presStyleCnt="0">
        <dgm:presLayoutVars>
          <dgm:chMax val="0"/>
          <dgm:chPref val="0"/>
          <dgm:bulletEnabled val="1"/>
        </dgm:presLayoutVars>
      </dgm:prSet>
      <dgm:spPr/>
      <dgm:t>
        <a:bodyPr/>
        <a:lstStyle/>
        <a:p>
          <a:endParaRPr lang="en-GB"/>
        </a:p>
      </dgm:t>
    </dgm:pt>
  </dgm:ptLst>
  <dgm:cxnLst>
    <dgm:cxn modelId="{85178812-20F7-49E4-A305-617E24F5BC69}" type="presOf" srcId="{E82E556A-A63D-4C1F-8F8F-6684227AFD2D}" destId="{46C220C6-328B-43A0-A4D5-DF604EE92402}" srcOrd="0" destOrd="0" presId="urn:microsoft.com/office/officeart/2005/8/layout/venn1"/>
    <dgm:cxn modelId="{311D6DDF-4894-455B-AA91-F2FD0CABA82D}" type="presOf" srcId="{6F911B56-E3B3-48E8-BE3D-500C48396CFF}" destId="{FE7B5D2D-4468-4BB7-9065-DEAED2E99E2C}" srcOrd="1" destOrd="0" presId="urn:microsoft.com/office/officeart/2005/8/layout/venn1"/>
    <dgm:cxn modelId="{D1BFEAF4-AFAE-46FC-BAE5-2D4C71D371C5}" type="presOf" srcId="{FED2340D-BDBD-412D-AC53-42D9A3C01C6D}" destId="{9750495D-8DE0-40AC-8685-B8D205BF32DD}" srcOrd="0" destOrd="0" presId="urn:microsoft.com/office/officeart/2005/8/layout/venn1"/>
    <dgm:cxn modelId="{D10D9D8D-5ADC-4792-9328-220BAB7251B2}" srcId="{3F2D3424-DED6-43FB-BF23-AE9BB9FAC226}" destId="{B7D3A400-6330-4241-AD58-DF0D3A60ADD0}" srcOrd="0" destOrd="0" parTransId="{31BBAAFF-B7A5-4DE4-B7A5-4A696085117E}" sibTransId="{F9DFF273-D14A-467D-99BE-860D466BC2C3}"/>
    <dgm:cxn modelId="{0C841BA5-1E13-4E85-939B-02C5899AFBDD}" type="presOf" srcId="{E82E556A-A63D-4C1F-8F8F-6684227AFD2D}" destId="{DD28903D-24D7-4AAD-B4F1-3AB40E776D98}" srcOrd="1" destOrd="0" presId="urn:microsoft.com/office/officeart/2005/8/layout/venn1"/>
    <dgm:cxn modelId="{26EF43D6-07A5-49C4-A590-84D6C0052C38}" type="presOf" srcId="{FED2340D-BDBD-412D-AC53-42D9A3C01C6D}" destId="{B6B91214-C6E8-463B-B25C-70EB84EDF1BA}" srcOrd="1" destOrd="0" presId="urn:microsoft.com/office/officeart/2005/8/layout/venn1"/>
    <dgm:cxn modelId="{E64AF549-0A3D-4226-BF58-055D8CDEE62F}" type="presOf" srcId="{3F2D3424-DED6-43FB-BF23-AE9BB9FAC226}" destId="{4DD8C4FC-2465-445F-B844-00A716DE31EC}" srcOrd="0" destOrd="0" presId="urn:microsoft.com/office/officeart/2005/8/layout/venn1"/>
    <dgm:cxn modelId="{96BD7D65-7625-438F-A4BF-E6D2B6FA543E}" type="presOf" srcId="{B7D3A400-6330-4241-AD58-DF0D3A60ADD0}" destId="{D9AD56AD-1845-4A98-9707-128F8F5A4189}" srcOrd="1" destOrd="0" presId="urn:microsoft.com/office/officeart/2005/8/layout/venn1"/>
    <dgm:cxn modelId="{47F18B77-547E-4F36-9B47-7D1ADD232AC7}" srcId="{3F2D3424-DED6-43FB-BF23-AE9BB9FAC226}" destId="{FED2340D-BDBD-412D-AC53-42D9A3C01C6D}" srcOrd="1" destOrd="0" parTransId="{B939F211-6197-486B-8149-7E51331F5083}" sibTransId="{75644FA3-667C-46D9-8042-5C3A924DF5D1}"/>
    <dgm:cxn modelId="{726E9EAA-946F-4ABB-A591-F4B0A50793FB}" type="presOf" srcId="{6F911B56-E3B3-48E8-BE3D-500C48396CFF}" destId="{28258416-34A1-45F6-8CD3-834E6FAC8655}" srcOrd="0" destOrd="0" presId="urn:microsoft.com/office/officeart/2005/8/layout/venn1"/>
    <dgm:cxn modelId="{A5C77F24-8B79-46C9-B916-9FE250B2BA08}" srcId="{3F2D3424-DED6-43FB-BF23-AE9BB9FAC226}" destId="{E82E556A-A63D-4C1F-8F8F-6684227AFD2D}" srcOrd="2" destOrd="0" parTransId="{D9973E54-2A86-4929-876D-D1C9947C122A}" sibTransId="{7D7E1AE9-4FAA-4B12-84EE-DA8A13AED873}"/>
    <dgm:cxn modelId="{552AED05-964E-4D57-9777-6A3265E7FD57}" type="presOf" srcId="{B7D3A400-6330-4241-AD58-DF0D3A60ADD0}" destId="{0A846DFE-CDED-49C3-8245-F44B24889289}" srcOrd="0" destOrd="0" presId="urn:microsoft.com/office/officeart/2005/8/layout/venn1"/>
    <dgm:cxn modelId="{C9C4572F-0F32-41CE-9F94-4301B146BDC6}" srcId="{3F2D3424-DED6-43FB-BF23-AE9BB9FAC226}" destId="{6F911B56-E3B3-48E8-BE3D-500C48396CFF}" srcOrd="3" destOrd="0" parTransId="{51B9BEFF-B877-4AB2-B72C-3E0D51CEC217}" sibTransId="{CD87C83C-B0F6-46E8-84F6-7EAE33DA9F7B}"/>
    <dgm:cxn modelId="{4E8C8533-8A58-4403-A7B5-589E89D31DA7}" type="presParOf" srcId="{4DD8C4FC-2465-445F-B844-00A716DE31EC}" destId="{0A846DFE-CDED-49C3-8245-F44B24889289}" srcOrd="0" destOrd="0" presId="urn:microsoft.com/office/officeart/2005/8/layout/venn1"/>
    <dgm:cxn modelId="{046A2978-7CC6-4FC8-82F7-16F6345AFE75}" type="presParOf" srcId="{4DD8C4FC-2465-445F-B844-00A716DE31EC}" destId="{D9AD56AD-1845-4A98-9707-128F8F5A4189}" srcOrd="1" destOrd="0" presId="urn:microsoft.com/office/officeart/2005/8/layout/venn1"/>
    <dgm:cxn modelId="{B8A854F5-F858-422F-81AF-8949FF446277}" type="presParOf" srcId="{4DD8C4FC-2465-445F-B844-00A716DE31EC}" destId="{9750495D-8DE0-40AC-8685-B8D205BF32DD}" srcOrd="2" destOrd="0" presId="urn:microsoft.com/office/officeart/2005/8/layout/venn1"/>
    <dgm:cxn modelId="{7D960C78-071E-4A25-A9CC-C70F9BE27382}" type="presParOf" srcId="{4DD8C4FC-2465-445F-B844-00A716DE31EC}" destId="{B6B91214-C6E8-463B-B25C-70EB84EDF1BA}" srcOrd="3" destOrd="0" presId="urn:microsoft.com/office/officeart/2005/8/layout/venn1"/>
    <dgm:cxn modelId="{ED3FADAA-A803-4D48-8865-F7D11E8771C3}" type="presParOf" srcId="{4DD8C4FC-2465-445F-B844-00A716DE31EC}" destId="{46C220C6-328B-43A0-A4D5-DF604EE92402}" srcOrd="4" destOrd="0" presId="urn:microsoft.com/office/officeart/2005/8/layout/venn1"/>
    <dgm:cxn modelId="{205E3CB4-8E58-48CD-B9C3-75B0618B73AF}" type="presParOf" srcId="{4DD8C4FC-2465-445F-B844-00A716DE31EC}" destId="{DD28903D-24D7-4AAD-B4F1-3AB40E776D98}" srcOrd="5" destOrd="0" presId="urn:microsoft.com/office/officeart/2005/8/layout/venn1"/>
    <dgm:cxn modelId="{7DF6F9E8-DCBD-402E-9892-5A478EC103D8}" type="presParOf" srcId="{4DD8C4FC-2465-445F-B844-00A716DE31EC}" destId="{28258416-34A1-45F6-8CD3-834E6FAC8655}" srcOrd="6" destOrd="0" presId="urn:microsoft.com/office/officeart/2005/8/layout/venn1"/>
    <dgm:cxn modelId="{28AF99A8-384F-41C0-86B0-397F2D67AADB}" type="presParOf" srcId="{4DD8C4FC-2465-445F-B844-00A716DE31EC}" destId="{FE7B5D2D-4468-4BB7-9065-DEAED2E99E2C}"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5158934-8837-4359-8A1F-86D1E6902072}" type="doc">
      <dgm:prSet loTypeId="urn:microsoft.com/office/officeart/2005/8/layout/radial1" loCatId="cycle" qsTypeId="urn:microsoft.com/office/officeart/2005/8/quickstyle/simple1" qsCatId="simple" csTypeId="urn:microsoft.com/office/officeart/2005/8/colors/colorful1#3" csCatId="colorful" phldr="1"/>
      <dgm:spPr/>
      <dgm:t>
        <a:bodyPr/>
        <a:lstStyle/>
        <a:p>
          <a:endParaRPr lang="en-US"/>
        </a:p>
      </dgm:t>
    </dgm:pt>
    <dgm:pt modelId="{EB73FFDB-754A-48D8-A6B8-42FA179FFCB0}">
      <dgm:prSet phldrT="[Text]" custT="1"/>
      <dgm:spPr/>
      <dgm:t>
        <a:bodyPr/>
        <a:lstStyle/>
        <a:p>
          <a:r>
            <a:rPr lang="fr-FR" sz="1250" dirty="0" smtClean="0"/>
            <a:t>Causes des faillites bancaires  au Zimbabwe</a:t>
          </a:r>
          <a:endParaRPr lang="en-US" sz="1250" b="1" dirty="0">
            <a:latin typeface="Times New Roman" pitchFamily="18" charset="0"/>
            <a:cs typeface="Times New Roman" pitchFamily="18" charset="0"/>
          </a:endParaRPr>
        </a:p>
      </dgm:t>
    </dgm:pt>
    <dgm:pt modelId="{89B6566B-72B4-47F6-B5D5-C20D3689B980}" type="parTrans" cxnId="{363258B7-4C61-4F8F-9F59-D91A7F1EF20D}">
      <dgm:prSet/>
      <dgm:spPr/>
      <dgm:t>
        <a:bodyPr/>
        <a:lstStyle/>
        <a:p>
          <a:endParaRPr lang="en-US" sz="1250">
            <a:latin typeface="Times New Roman" pitchFamily="18" charset="0"/>
            <a:cs typeface="Times New Roman" pitchFamily="18" charset="0"/>
          </a:endParaRPr>
        </a:p>
      </dgm:t>
    </dgm:pt>
    <dgm:pt modelId="{580F3C9C-3CA3-4764-A722-61DDA10DEC56}" type="sibTrans" cxnId="{363258B7-4C61-4F8F-9F59-D91A7F1EF20D}">
      <dgm:prSet/>
      <dgm:spPr/>
      <dgm:t>
        <a:bodyPr/>
        <a:lstStyle/>
        <a:p>
          <a:endParaRPr lang="en-US" sz="1250">
            <a:latin typeface="Times New Roman" pitchFamily="18" charset="0"/>
            <a:cs typeface="Times New Roman" pitchFamily="18" charset="0"/>
          </a:endParaRPr>
        </a:p>
      </dgm:t>
    </dgm:pt>
    <dgm:pt modelId="{09E93E57-F7F3-4E77-ADA3-9DE2CA5E9B0F}">
      <dgm:prSet phldrT="[Text]" custT="1"/>
      <dgm:spPr/>
      <dgm:t>
        <a:bodyPr/>
        <a:lstStyle/>
        <a:p>
          <a:r>
            <a:rPr lang="fr-FR" sz="1100" dirty="0" smtClean="0"/>
            <a:t>Mauvaises structures de gouvernance d'entreprise</a:t>
          </a:r>
          <a:endParaRPr lang="en-US" sz="1100" dirty="0">
            <a:latin typeface="Times New Roman" pitchFamily="18" charset="0"/>
            <a:cs typeface="Times New Roman" pitchFamily="18" charset="0"/>
          </a:endParaRPr>
        </a:p>
      </dgm:t>
    </dgm:pt>
    <dgm:pt modelId="{A9902B14-7BED-4EA5-A4D9-78DCA6ED427F}" type="parTrans" cxnId="{8965DE77-7A9E-480E-A10E-A2D8A910A205}">
      <dgm:prSet custT="1"/>
      <dgm:spPr/>
      <dgm:t>
        <a:bodyPr/>
        <a:lstStyle/>
        <a:p>
          <a:endParaRPr lang="en-US" sz="1250">
            <a:latin typeface="Times New Roman" pitchFamily="18" charset="0"/>
            <a:cs typeface="Times New Roman" pitchFamily="18" charset="0"/>
          </a:endParaRPr>
        </a:p>
      </dgm:t>
    </dgm:pt>
    <dgm:pt modelId="{2217D111-244B-473C-A567-2F8BC09F1C5E}" type="sibTrans" cxnId="{8965DE77-7A9E-480E-A10E-A2D8A910A205}">
      <dgm:prSet/>
      <dgm:spPr/>
      <dgm:t>
        <a:bodyPr/>
        <a:lstStyle/>
        <a:p>
          <a:endParaRPr lang="en-US" sz="1250">
            <a:latin typeface="Times New Roman" pitchFamily="18" charset="0"/>
            <a:cs typeface="Times New Roman" pitchFamily="18" charset="0"/>
          </a:endParaRPr>
        </a:p>
      </dgm:t>
    </dgm:pt>
    <dgm:pt modelId="{D11B4252-B475-462D-BDED-EC84F7DF9EFA}">
      <dgm:prSet phldrT="[Text]" custT="1"/>
      <dgm:spPr/>
      <dgm:t>
        <a:bodyPr/>
        <a:lstStyle/>
        <a:p>
          <a:r>
            <a:rPr lang="fr-FR" sz="1250" dirty="0" smtClean="0"/>
            <a:t>Faibles systèmes de gestion des risques</a:t>
          </a:r>
          <a:endParaRPr lang="en-US" sz="1250" dirty="0">
            <a:latin typeface="Times New Roman" pitchFamily="18" charset="0"/>
            <a:cs typeface="Times New Roman" pitchFamily="18" charset="0"/>
          </a:endParaRPr>
        </a:p>
      </dgm:t>
    </dgm:pt>
    <dgm:pt modelId="{88785445-4E36-4040-AEDC-6A9005A897BE}" type="parTrans" cxnId="{7A864DE4-C0EB-4F48-B9C0-2040E765D0BA}">
      <dgm:prSet custT="1"/>
      <dgm:spPr/>
      <dgm:t>
        <a:bodyPr/>
        <a:lstStyle/>
        <a:p>
          <a:endParaRPr lang="en-US" sz="1250">
            <a:latin typeface="Times New Roman" pitchFamily="18" charset="0"/>
            <a:cs typeface="Times New Roman" pitchFamily="18" charset="0"/>
          </a:endParaRPr>
        </a:p>
      </dgm:t>
    </dgm:pt>
    <dgm:pt modelId="{E44434A3-7A2C-47C4-8B26-DE3A6F82E242}" type="sibTrans" cxnId="{7A864DE4-C0EB-4F48-B9C0-2040E765D0BA}">
      <dgm:prSet/>
      <dgm:spPr/>
      <dgm:t>
        <a:bodyPr/>
        <a:lstStyle/>
        <a:p>
          <a:endParaRPr lang="en-US" sz="1250">
            <a:latin typeface="Times New Roman" pitchFamily="18" charset="0"/>
            <a:cs typeface="Times New Roman" pitchFamily="18" charset="0"/>
          </a:endParaRPr>
        </a:p>
      </dgm:t>
    </dgm:pt>
    <dgm:pt modelId="{44AA78D0-16CF-4601-8366-A633A7AA3F7A}">
      <dgm:prSet phldrT="[Text]" custT="1"/>
      <dgm:spPr/>
      <dgm:t>
        <a:bodyPr/>
        <a:lstStyle/>
        <a:p>
          <a:r>
            <a:rPr lang="fr-FR" sz="1250" dirty="0" smtClean="0"/>
            <a:t>Abus des fonds des déposants</a:t>
          </a:r>
          <a:endParaRPr lang="en-US" sz="1250" dirty="0">
            <a:latin typeface="Times New Roman" pitchFamily="18" charset="0"/>
            <a:cs typeface="Times New Roman" pitchFamily="18" charset="0"/>
          </a:endParaRPr>
        </a:p>
      </dgm:t>
    </dgm:pt>
    <dgm:pt modelId="{2220CBEA-9BBE-4D65-95B8-3E6BF6D115BB}" type="parTrans" cxnId="{5AADD86A-52A7-45A1-AE41-677BF6F5EC5A}">
      <dgm:prSet custT="1"/>
      <dgm:spPr/>
      <dgm:t>
        <a:bodyPr/>
        <a:lstStyle/>
        <a:p>
          <a:endParaRPr lang="en-US" sz="1250">
            <a:latin typeface="Times New Roman" pitchFamily="18" charset="0"/>
            <a:cs typeface="Times New Roman" pitchFamily="18" charset="0"/>
          </a:endParaRPr>
        </a:p>
      </dgm:t>
    </dgm:pt>
    <dgm:pt modelId="{848042BD-3C83-445E-8EC3-33B27BB0A64F}" type="sibTrans" cxnId="{5AADD86A-52A7-45A1-AE41-677BF6F5EC5A}">
      <dgm:prSet/>
      <dgm:spPr/>
      <dgm:t>
        <a:bodyPr/>
        <a:lstStyle/>
        <a:p>
          <a:endParaRPr lang="en-US" sz="1250">
            <a:latin typeface="Times New Roman" pitchFamily="18" charset="0"/>
            <a:cs typeface="Times New Roman" pitchFamily="18" charset="0"/>
          </a:endParaRPr>
        </a:p>
      </dgm:t>
    </dgm:pt>
    <dgm:pt modelId="{DF15A31E-1D77-4160-B1C3-14D1ED117024}">
      <dgm:prSet phldrT="[Text]" custT="1"/>
      <dgm:spPr/>
      <dgm:t>
        <a:bodyPr/>
        <a:lstStyle/>
        <a:p>
          <a:r>
            <a:rPr lang="fr-FR" sz="1250" dirty="0" smtClean="0"/>
            <a:t>déformation</a:t>
          </a:r>
          <a:br>
            <a:rPr lang="fr-FR" sz="1250" dirty="0" smtClean="0"/>
          </a:br>
          <a:r>
            <a:rPr lang="fr-FR" sz="1250" dirty="0" smtClean="0"/>
            <a:t>&amp; comptabilité créative</a:t>
          </a:r>
          <a:endParaRPr lang="en-US" sz="1250" dirty="0">
            <a:latin typeface="Times New Roman" pitchFamily="18" charset="0"/>
            <a:cs typeface="Times New Roman" pitchFamily="18" charset="0"/>
          </a:endParaRPr>
        </a:p>
      </dgm:t>
    </dgm:pt>
    <dgm:pt modelId="{B236F573-C7E6-4382-B8E1-E58527C09CBB}" type="parTrans" cxnId="{9410E673-F6D2-42A3-BD19-3FB2A2BB7F4B}">
      <dgm:prSet custT="1"/>
      <dgm:spPr/>
      <dgm:t>
        <a:bodyPr/>
        <a:lstStyle/>
        <a:p>
          <a:endParaRPr lang="en-US" sz="1250">
            <a:latin typeface="Times New Roman" pitchFamily="18" charset="0"/>
            <a:cs typeface="Times New Roman" pitchFamily="18" charset="0"/>
          </a:endParaRPr>
        </a:p>
      </dgm:t>
    </dgm:pt>
    <dgm:pt modelId="{BC0F78E1-EB73-4575-A2DE-4A9AFF8EA305}" type="sibTrans" cxnId="{9410E673-F6D2-42A3-BD19-3FB2A2BB7F4B}">
      <dgm:prSet/>
      <dgm:spPr/>
      <dgm:t>
        <a:bodyPr/>
        <a:lstStyle/>
        <a:p>
          <a:endParaRPr lang="en-US" sz="1250">
            <a:latin typeface="Times New Roman" pitchFamily="18" charset="0"/>
            <a:cs typeface="Times New Roman" pitchFamily="18" charset="0"/>
          </a:endParaRPr>
        </a:p>
      </dgm:t>
    </dgm:pt>
    <dgm:pt modelId="{1A09146E-8E4D-4036-8252-BAE411116A8A}">
      <dgm:prSet custT="1"/>
      <dgm:spPr/>
      <dgm:t>
        <a:bodyPr/>
        <a:lstStyle/>
        <a:p>
          <a:r>
            <a:rPr lang="fr-FR" sz="1250" dirty="0" smtClean="0"/>
            <a:t>Sous-capitalisation critique</a:t>
          </a:r>
          <a:endParaRPr lang="en-US" sz="1250" dirty="0">
            <a:latin typeface="Times New Roman" pitchFamily="18" charset="0"/>
            <a:cs typeface="Times New Roman" pitchFamily="18" charset="0"/>
          </a:endParaRPr>
        </a:p>
      </dgm:t>
    </dgm:pt>
    <dgm:pt modelId="{AAB0EBB7-2E24-45F5-9738-CF875F3B8FB0}" type="parTrans" cxnId="{9DD863F5-1656-4BF3-A8C9-9D98708F65EE}">
      <dgm:prSet custT="1"/>
      <dgm:spPr/>
      <dgm:t>
        <a:bodyPr/>
        <a:lstStyle/>
        <a:p>
          <a:endParaRPr lang="en-US" sz="1250">
            <a:latin typeface="Times New Roman" pitchFamily="18" charset="0"/>
            <a:cs typeface="Times New Roman" pitchFamily="18" charset="0"/>
          </a:endParaRPr>
        </a:p>
      </dgm:t>
    </dgm:pt>
    <dgm:pt modelId="{6EE0B35F-25B2-4BCC-8E98-99EDB89B39DB}" type="sibTrans" cxnId="{9DD863F5-1656-4BF3-A8C9-9D98708F65EE}">
      <dgm:prSet/>
      <dgm:spPr/>
      <dgm:t>
        <a:bodyPr/>
        <a:lstStyle/>
        <a:p>
          <a:endParaRPr lang="en-US" sz="1250">
            <a:latin typeface="Times New Roman" pitchFamily="18" charset="0"/>
            <a:cs typeface="Times New Roman" pitchFamily="18" charset="0"/>
          </a:endParaRPr>
        </a:p>
      </dgm:t>
    </dgm:pt>
    <dgm:pt modelId="{2C476AB3-2C93-4DE2-AD4B-0FD7CB5DE71A}">
      <dgm:prSet custT="1"/>
      <dgm:spPr/>
      <dgm:t>
        <a:bodyPr/>
        <a:lstStyle/>
        <a:p>
          <a:r>
            <a:rPr lang="fr-FR" sz="1250" dirty="0" smtClean="0"/>
            <a:t>Problèmes chroniques de liquidité</a:t>
          </a:r>
          <a:endParaRPr lang="en-US" sz="1250" dirty="0">
            <a:latin typeface="Times New Roman" pitchFamily="18" charset="0"/>
            <a:cs typeface="Times New Roman" pitchFamily="18" charset="0"/>
          </a:endParaRPr>
        </a:p>
      </dgm:t>
    </dgm:pt>
    <dgm:pt modelId="{C42E2CC0-6B3D-430F-8A69-8E0E21A0CE0C}" type="parTrans" cxnId="{CF5ABE69-64BA-466F-93C9-A9751E24DBA6}">
      <dgm:prSet custT="1"/>
      <dgm:spPr/>
      <dgm:t>
        <a:bodyPr/>
        <a:lstStyle/>
        <a:p>
          <a:endParaRPr lang="en-US" sz="1250">
            <a:latin typeface="Times New Roman" pitchFamily="18" charset="0"/>
            <a:cs typeface="Times New Roman" pitchFamily="18" charset="0"/>
          </a:endParaRPr>
        </a:p>
      </dgm:t>
    </dgm:pt>
    <dgm:pt modelId="{22FB35D8-C844-4407-A09D-24096CD368EC}" type="sibTrans" cxnId="{CF5ABE69-64BA-466F-93C9-A9751E24DBA6}">
      <dgm:prSet/>
      <dgm:spPr/>
      <dgm:t>
        <a:bodyPr/>
        <a:lstStyle/>
        <a:p>
          <a:endParaRPr lang="en-US" sz="1250">
            <a:latin typeface="Times New Roman" pitchFamily="18" charset="0"/>
            <a:cs typeface="Times New Roman" pitchFamily="18" charset="0"/>
          </a:endParaRPr>
        </a:p>
      </dgm:t>
    </dgm:pt>
    <dgm:pt modelId="{2BF02D12-B848-4BE3-859A-7496D0A10E43}">
      <dgm:prSet custT="1"/>
      <dgm:spPr/>
      <dgm:t>
        <a:bodyPr/>
        <a:lstStyle/>
        <a:p>
          <a:r>
            <a:rPr lang="fr-FR" sz="1250" dirty="0" smtClean="0"/>
            <a:t>expansion rapide</a:t>
          </a:r>
          <a:endParaRPr lang="en-US" sz="1250" dirty="0">
            <a:latin typeface="Times New Roman" pitchFamily="18" charset="0"/>
            <a:cs typeface="Times New Roman" pitchFamily="18" charset="0"/>
          </a:endParaRPr>
        </a:p>
      </dgm:t>
    </dgm:pt>
    <dgm:pt modelId="{6F2B7D60-241C-41FE-A518-ACC26BB08B54}" type="parTrans" cxnId="{947A06A7-5B43-4127-B82F-5F091976189B}">
      <dgm:prSet custT="1"/>
      <dgm:spPr/>
      <dgm:t>
        <a:bodyPr/>
        <a:lstStyle/>
        <a:p>
          <a:endParaRPr lang="en-US" sz="1250">
            <a:latin typeface="Times New Roman" pitchFamily="18" charset="0"/>
            <a:cs typeface="Times New Roman" pitchFamily="18" charset="0"/>
          </a:endParaRPr>
        </a:p>
      </dgm:t>
    </dgm:pt>
    <dgm:pt modelId="{71DC47EA-6801-4161-B675-10C81C8CE80B}" type="sibTrans" cxnId="{947A06A7-5B43-4127-B82F-5F091976189B}">
      <dgm:prSet/>
      <dgm:spPr/>
      <dgm:t>
        <a:bodyPr/>
        <a:lstStyle/>
        <a:p>
          <a:endParaRPr lang="en-US" sz="1250">
            <a:latin typeface="Times New Roman" pitchFamily="18" charset="0"/>
            <a:cs typeface="Times New Roman" pitchFamily="18" charset="0"/>
          </a:endParaRPr>
        </a:p>
      </dgm:t>
    </dgm:pt>
    <dgm:pt modelId="{2F2F74A4-A016-4D62-8168-879AD886FC53}">
      <dgm:prSet custT="1"/>
      <dgm:spPr/>
      <dgm:t>
        <a:bodyPr/>
        <a:lstStyle/>
        <a:p>
          <a:r>
            <a:rPr lang="fr-FR" sz="1250" dirty="0" smtClean="0"/>
            <a:t>Activités non essentielles</a:t>
          </a:r>
          <a:endParaRPr lang="en-US" sz="1250" dirty="0">
            <a:latin typeface="Times New Roman" pitchFamily="18" charset="0"/>
            <a:cs typeface="Times New Roman" pitchFamily="18" charset="0"/>
          </a:endParaRPr>
        </a:p>
      </dgm:t>
    </dgm:pt>
    <dgm:pt modelId="{80CE92A7-5407-4218-BBC2-D0CC48E55D47}" type="parTrans" cxnId="{B288ABAA-2C84-49F3-B227-E514C4C65CBA}">
      <dgm:prSet custT="1"/>
      <dgm:spPr/>
      <dgm:t>
        <a:bodyPr/>
        <a:lstStyle/>
        <a:p>
          <a:endParaRPr lang="en-US" sz="1250">
            <a:latin typeface="Times New Roman" pitchFamily="18" charset="0"/>
            <a:cs typeface="Times New Roman" pitchFamily="18" charset="0"/>
          </a:endParaRPr>
        </a:p>
      </dgm:t>
    </dgm:pt>
    <dgm:pt modelId="{FC87951D-3D2B-44AE-9A59-D2CA59D64747}" type="sibTrans" cxnId="{B288ABAA-2C84-49F3-B227-E514C4C65CBA}">
      <dgm:prSet/>
      <dgm:spPr/>
      <dgm:t>
        <a:bodyPr/>
        <a:lstStyle/>
        <a:p>
          <a:endParaRPr lang="en-US" sz="1250">
            <a:latin typeface="Times New Roman" pitchFamily="18" charset="0"/>
            <a:cs typeface="Times New Roman" pitchFamily="18" charset="0"/>
          </a:endParaRPr>
        </a:p>
      </dgm:t>
    </dgm:pt>
    <dgm:pt modelId="{A5361A20-99C8-4EFA-97E8-24E8A6358CB3}">
      <dgm:prSet custT="1"/>
      <dgm:spPr/>
      <dgm:t>
        <a:bodyPr/>
        <a:lstStyle/>
        <a:p>
          <a:r>
            <a:rPr lang="fr-FR" sz="1250" dirty="0" smtClean="0"/>
            <a:t>Niveau élevé des créances douteuses</a:t>
          </a:r>
          <a:endParaRPr lang="en-ZW" sz="1250" dirty="0">
            <a:latin typeface="Times New Roman" pitchFamily="18" charset="0"/>
            <a:cs typeface="Times New Roman" pitchFamily="18" charset="0"/>
          </a:endParaRPr>
        </a:p>
      </dgm:t>
    </dgm:pt>
    <dgm:pt modelId="{41029DC3-4134-4263-982D-2F1CAC93BBF3}" type="parTrans" cxnId="{EA6CECAD-B467-44F9-BE02-7BD121F8B1DB}">
      <dgm:prSet custT="1"/>
      <dgm:spPr/>
      <dgm:t>
        <a:bodyPr/>
        <a:lstStyle/>
        <a:p>
          <a:endParaRPr lang="en-ZW" sz="1250">
            <a:latin typeface="Times New Roman" pitchFamily="18" charset="0"/>
            <a:cs typeface="Times New Roman" pitchFamily="18" charset="0"/>
          </a:endParaRPr>
        </a:p>
      </dgm:t>
    </dgm:pt>
    <dgm:pt modelId="{48C74B63-E39C-478E-AA75-5036480951BC}" type="sibTrans" cxnId="{EA6CECAD-B467-44F9-BE02-7BD121F8B1DB}">
      <dgm:prSet/>
      <dgm:spPr/>
      <dgm:t>
        <a:bodyPr/>
        <a:lstStyle/>
        <a:p>
          <a:endParaRPr lang="en-ZW" sz="1250">
            <a:latin typeface="Times New Roman" pitchFamily="18" charset="0"/>
            <a:cs typeface="Times New Roman" pitchFamily="18" charset="0"/>
          </a:endParaRPr>
        </a:p>
      </dgm:t>
    </dgm:pt>
    <dgm:pt modelId="{DCA0E944-2AC0-4198-8907-A8CE4BA46646}" type="pres">
      <dgm:prSet presAssocID="{E5158934-8837-4359-8A1F-86D1E6902072}" presName="cycle" presStyleCnt="0">
        <dgm:presLayoutVars>
          <dgm:chMax val="1"/>
          <dgm:dir/>
          <dgm:animLvl val="ctr"/>
          <dgm:resizeHandles val="exact"/>
        </dgm:presLayoutVars>
      </dgm:prSet>
      <dgm:spPr/>
      <dgm:t>
        <a:bodyPr/>
        <a:lstStyle/>
        <a:p>
          <a:endParaRPr lang="en-ZW"/>
        </a:p>
      </dgm:t>
    </dgm:pt>
    <dgm:pt modelId="{31252F6C-4591-401F-BADF-FD07804762CF}" type="pres">
      <dgm:prSet presAssocID="{EB73FFDB-754A-48D8-A6B8-42FA179FFCB0}" presName="centerShape" presStyleLbl="node0" presStyleIdx="0" presStyleCnt="1"/>
      <dgm:spPr/>
      <dgm:t>
        <a:bodyPr/>
        <a:lstStyle/>
        <a:p>
          <a:endParaRPr lang="en-US"/>
        </a:p>
      </dgm:t>
    </dgm:pt>
    <dgm:pt modelId="{0652A09E-1AD5-4D7F-A07A-38049FAC782C}" type="pres">
      <dgm:prSet presAssocID="{A9902B14-7BED-4EA5-A4D9-78DCA6ED427F}" presName="Name9" presStyleLbl="parChTrans1D2" presStyleIdx="0" presStyleCnt="9"/>
      <dgm:spPr/>
      <dgm:t>
        <a:bodyPr/>
        <a:lstStyle/>
        <a:p>
          <a:endParaRPr lang="en-ZW"/>
        </a:p>
      </dgm:t>
    </dgm:pt>
    <dgm:pt modelId="{29798A42-B63B-4909-90AC-0D2C0C1338C0}" type="pres">
      <dgm:prSet presAssocID="{A9902B14-7BED-4EA5-A4D9-78DCA6ED427F}" presName="connTx" presStyleLbl="parChTrans1D2" presStyleIdx="0" presStyleCnt="9"/>
      <dgm:spPr/>
      <dgm:t>
        <a:bodyPr/>
        <a:lstStyle/>
        <a:p>
          <a:endParaRPr lang="en-ZW"/>
        </a:p>
      </dgm:t>
    </dgm:pt>
    <dgm:pt modelId="{071E2A8C-DE99-4ED8-8B7B-94C578630757}" type="pres">
      <dgm:prSet presAssocID="{09E93E57-F7F3-4E77-ADA3-9DE2CA5E9B0F}" presName="node" presStyleLbl="node1" presStyleIdx="0" presStyleCnt="9" custScaleX="116335">
        <dgm:presLayoutVars>
          <dgm:bulletEnabled val="1"/>
        </dgm:presLayoutVars>
      </dgm:prSet>
      <dgm:spPr/>
      <dgm:t>
        <a:bodyPr/>
        <a:lstStyle/>
        <a:p>
          <a:endParaRPr lang="en-US"/>
        </a:p>
      </dgm:t>
    </dgm:pt>
    <dgm:pt modelId="{CC27273B-63AC-4C05-A9BF-A3DED2C5590B}" type="pres">
      <dgm:prSet presAssocID="{88785445-4E36-4040-AEDC-6A9005A897BE}" presName="Name9" presStyleLbl="parChTrans1D2" presStyleIdx="1" presStyleCnt="9"/>
      <dgm:spPr/>
      <dgm:t>
        <a:bodyPr/>
        <a:lstStyle/>
        <a:p>
          <a:endParaRPr lang="en-ZW"/>
        </a:p>
      </dgm:t>
    </dgm:pt>
    <dgm:pt modelId="{18C720CF-4E45-4D45-B5B4-9B5AAD82A298}" type="pres">
      <dgm:prSet presAssocID="{88785445-4E36-4040-AEDC-6A9005A897BE}" presName="connTx" presStyleLbl="parChTrans1D2" presStyleIdx="1" presStyleCnt="9"/>
      <dgm:spPr/>
      <dgm:t>
        <a:bodyPr/>
        <a:lstStyle/>
        <a:p>
          <a:endParaRPr lang="en-ZW"/>
        </a:p>
      </dgm:t>
    </dgm:pt>
    <dgm:pt modelId="{96FEF4D0-06E6-485A-9B8B-B7C901CF9E35}" type="pres">
      <dgm:prSet presAssocID="{D11B4252-B475-462D-BDED-EC84F7DF9EFA}" presName="node" presStyleLbl="node1" presStyleIdx="1" presStyleCnt="9" custScaleX="117550">
        <dgm:presLayoutVars>
          <dgm:bulletEnabled val="1"/>
        </dgm:presLayoutVars>
      </dgm:prSet>
      <dgm:spPr/>
      <dgm:t>
        <a:bodyPr/>
        <a:lstStyle/>
        <a:p>
          <a:endParaRPr lang="en-US"/>
        </a:p>
      </dgm:t>
    </dgm:pt>
    <dgm:pt modelId="{BB0E6775-9E7F-4B73-945F-28CE0949627D}" type="pres">
      <dgm:prSet presAssocID="{AAB0EBB7-2E24-45F5-9738-CF875F3B8FB0}" presName="Name9" presStyleLbl="parChTrans1D2" presStyleIdx="2" presStyleCnt="9"/>
      <dgm:spPr/>
      <dgm:t>
        <a:bodyPr/>
        <a:lstStyle/>
        <a:p>
          <a:endParaRPr lang="en-ZW"/>
        </a:p>
      </dgm:t>
    </dgm:pt>
    <dgm:pt modelId="{4CC4CCE1-E83B-4676-8578-A9177D066AA6}" type="pres">
      <dgm:prSet presAssocID="{AAB0EBB7-2E24-45F5-9738-CF875F3B8FB0}" presName="connTx" presStyleLbl="parChTrans1D2" presStyleIdx="2" presStyleCnt="9"/>
      <dgm:spPr/>
      <dgm:t>
        <a:bodyPr/>
        <a:lstStyle/>
        <a:p>
          <a:endParaRPr lang="en-ZW"/>
        </a:p>
      </dgm:t>
    </dgm:pt>
    <dgm:pt modelId="{B8ACBB67-90F1-4AEB-A522-86118282F9E6}" type="pres">
      <dgm:prSet presAssocID="{1A09146E-8E4D-4036-8252-BAE411116A8A}" presName="node" presStyleLbl="node1" presStyleIdx="2" presStyleCnt="9" custScaleX="159686">
        <dgm:presLayoutVars>
          <dgm:bulletEnabled val="1"/>
        </dgm:presLayoutVars>
      </dgm:prSet>
      <dgm:spPr/>
      <dgm:t>
        <a:bodyPr/>
        <a:lstStyle/>
        <a:p>
          <a:endParaRPr lang="en-US"/>
        </a:p>
      </dgm:t>
    </dgm:pt>
    <dgm:pt modelId="{2404BFFA-CE1B-48EE-844D-8EC08ABF17C1}" type="pres">
      <dgm:prSet presAssocID="{41029DC3-4134-4263-982D-2F1CAC93BBF3}" presName="Name9" presStyleLbl="parChTrans1D2" presStyleIdx="3" presStyleCnt="9"/>
      <dgm:spPr/>
      <dgm:t>
        <a:bodyPr/>
        <a:lstStyle/>
        <a:p>
          <a:endParaRPr lang="en-ZW"/>
        </a:p>
      </dgm:t>
    </dgm:pt>
    <dgm:pt modelId="{E4D231CD-1650-44EE-A2EA-B29234AAC9C4}" type="pres">
      <dgm:prSet presAssocID="{41029DC3-4134-4263-982D-2F1CAC93BBF3}" presName="connTx" presStyleLbl="parChTrans1D2" presStyleIdx="3" presStyleCnt="9"/>
      <dgm:spPr/>
      <dgm:t>
        <a:bodyPr/>
        <a:lstStyle/>
        <a:p>
          <a:endParaRPr lang="en-ZW"/>
        </a:p>
      </dgm:t>
    </dgm:pt>
    <dgm:pt modelId="{5988AE04-45B1-453E-A6D7-1DD2404BA0B5}" type="pres">
      <dgm:prSet presAssocID="{A5361A20-99C8-4EFA-97E8-24E8A6358CB3}" presName="node" presStyleLbl="node1" presStyleIdx="3" presStyleCnt="9" custScaleX="131047">
        <dgm:presLayoutVars>
          <dgm:bulletEnabled val="1"/>
        </dgm:presLayoutVars>
      </dgm:prSet>
      <dgm:spPr/>
      <dgm:t>
        <a:bodyPr/>
        <a:lstStyle/>
        <a:p>
          <a:endParaRPr lang="en-ZW"/>
        </a:p>
      </dgm:t>
    </dgm:pt>
    <dgm:pt modelId="{8CE9D723-D6EA-4187-94AA-E57FD7A5F754}" type="pres">
      <dgm:prSet presAssocID="{2220CBEA-9BBE-4D65-95B8-3E6BF6D115BB}" presName="Name9" presStyleLbl="parChTrans1D2" presStyleIdx="4" presStyleCnt="9"/>
      <dgm:spPr/>
      <dgm:t>
        <a:bodyPr/>
        <a:lstStyle/>
        <a:p>
          <a:endParaRPr lang="en-ZW"/>
        </a:p>
      </dgm:t>
    </dgm:pt>
    <dgm:pt modelId="{6AC79CF3-FCF1-41BD-8A38-B426F0A12B32}" type="pres">
      <dgm:prSet presAssocID="{2220CBEA-9BBE-4D65-95B8-3E6BF6D115BB}" presName="connTx" presStyleLbl="parChTrans1D2" presStyleIdx="4" presStyleCnt="9"/>
      <dgm:spPr/>
      <dgm:t>
        <a:bodyPr/>
        <a:lstStyle/>
        <a:p>
          <a:endParaRPr lang="en-ZW"/>
        </a:p>
      </dgm:t>
    </dgm:pt>
    <dgm:pt modelId="{DB76E5E1-9280-467E-8A55-B512BAFED640}" type="pres">
      <dgm:prSet presAssocID="{44AA78D0-16CF-4601-8366-A633A7AA3F7A}" presName="node" presStyleLbl="node1" presStyleIdx="4" presStyleCnt="9" custScaleX="121254">
        <dgm:presLayoutVars>
          <dgm:bulletEnabled val="1"/>
        </dgm:presLayoutVars>
      </dgm:prSet>
      <dgm:spPr/>
      <dgm:t>
        <a:bodyPr/>
        <a:lstStyle/>
        <a:p>
          <a:endParaRPr lang="en-ZW"/>
        </a:p>
      </dgm:t>
    </dgm:pt>
    <dgm:pt modelId="{52FDF5D8-3E27-43D1-A865-427AE209BB38}" type="pres">
      <dgm:prSet presAssocID="{C42E2CC0-6B3D-430F-8A69-8E0E21A0CE0C}" presName="Name9" presStyleLbl="parChTrans1D2" presStyleIdx="5" presStyleCnt="9"/>
      <dgm:spPr/>
      <dgm:t>
        <a:bodyPr/>
        <a:lstStyle/>
        <a:p>
          <a:endParaRPr lang="en-ZW"/>
        </a:p>
      </dgm:t>
    </dgm:pt>
    <dgm:pt modelId="{E5650EE1-B75E-4306-BEAE-44018F89D0EA}" type="pres">
      <dgm:prSet presAssocID="{C42E2CC0-6B3D-430F-8A69-8E0E21A0CE0C}" presName="connTx" presStyleLbl="parChTrans1D2" presStyleIdx="5" presStyleCnt="9"/>
      <dgm:spPr/>
      <dgm:t>
        <a:bodyPr/>
        <a:lstStyle/>
        <a:p>
          <a:endParaRPr lang="en-ZW"/>
        </a:p>
      </dgm:t>
    </dgm:pt>
    <dgm:pt modelId="{756EC9B2-D8A0-4C1C-A837-007EBF7248C1}" type="pres">
      <dgm:prSet presAssocID="{2C476AB3-2C93-4DE2-AD4B-0FD7CB5DE71A}" presName="node" presStyleLbl="node1" presStyleIdx="5" presStyleCnt="9" custScaleX="123029">
        <dgm:presLayoutVars>
          <dgm:bulletEnabled val="1"/>
        </dgm:presLayoutVars>
      </dgm:prSet>
      <dgm:spPr/>
      <dgm:t>
        <a:bodyPr/>
        <a:lstStyle/>
        <a:p>
          <a:endParaRPr lang="en-US"/>
        </a:p>
      </dgm:t>
    </dgm:pt>
    <dgm:pt modelId="{D5E77D82-1507-4DB0-A5EC-D7DDD42212EB}" type="pres">
      <dgm:prSet presAssocID="{6F2B7D60-241C-41FE-A518-ACC26BB08B54}" presName="Name9" presStyleLbl="parChTrans1D2" presStyleIdx="6" presStyleCnt="9"/>
      <dgm:spPr/>
      <dgm:t>
        <a:bodyPr/>
        <a:lstStyle/>
        <a:p>
          <a:endParaRPr lang="en-ZW"/>
        </a:p>
      </dgm:t>
    </dgm:pt>
    <dgm:pt modelId="{F40E8FE1-4EF1-4FAC-8E92-B051211731F2}" type="pres">
      <dgm:prSet presAssocID="{6F2B7D60-241C-41FE-A518-ACC26BB08B54}" presName="connTx" presStyleLbl="parChTrans1D2" presStyleIdx="6" presStyleCnt="9"/>
      <dgm:spPr/>
      <dgm:t>
        <a:bodyPr/>
        <a:lstStyle/>
        <a:p>
          <a:endParaRPr lang="en-ZW"/>
        </a:p>
      </dgm:t>
    </dgm:pt>
    <dgm:pt modelId="{83B8491F-D37F-4139-921E-F0F6B5BED0F9}" type="pres">
      <dgm:prSet presAssocID="{2BF02D12-B848-4BE3-859A-7496D0A10E43}" presName="node" presStyleLbl="node1" presStyleIdx="6" presStyleCnt="9" custScaleX="120514">
        <dgm:presLayoutVars>
          <dgm:bulletEnabled val="1"/>
        </dgm:presLayoutVars>
      </dgm:prSet>
      <dgm:spPr/>
      <dgm:t>
        <a:bodyPr/>
        <a:lstStyle/>
        <a:p>
          <a:endParaRPr lang="en-US"/>
        </a:p>
      </dgm:t>
    </dgm:pt>
    <dgm:pt modelId="{477C4F86-C351-4B10-8EA8-7CFF1F2720C7}" type="pres">
      <dgm:prSet presAssocID="{80CE92A7-5407-4218-BBC2-D0CC48E55D47}" presName="Name9" presStyleLbl="parChTrans1D2" presStyleIdx="7" presStyleCnt="9"/>
      <dgm:spPr/>
      <dgm:t>
        <a:bodyPr/>
        <a:lstStyle/>
        <a:p>
          <a:endParaRPr lang="en-ZW"/>
        </a:p>
      </dgm:t>
    </dgm:pt>
    <dgm:pt modelId="{017D19C6-2D36-4F7F-A747-1ED3A85D7D94}" type="pres">
      <dgm:prSet presAssocID="{80CE92A7-5407-4218-BBC2-D0CC48E55D47}" presName="connTx" presStyleLbl="parChTrans1D2" presStyleIdx="7" presStyleCnt="9"/>
      <dgm:spPr/>
      <dgm:t>
        <a:bodyPr/>
        <a:lstStyle/>
        <a:p>
          <a:endParaRPr lang="en-ZW"/>
        </a:p>
      </dgm:t>
    </dgm:pt>
    <dgm:pt modelId="{2A88C051-54DE-4E56-8438-0798D46E564E}" type="pres">
      <dgm:prSet presAssocID="{2F2F74A4-A016-4D62-8168-879AD886FC53}" presName="node" presStyleLbl="node1" presStyleIdx="7" presStyleCnt="9" custScaleX="123951">
        <dgm:presLayoutVars>
          <dgm:bulletEnabled val="1"/>
        </dgm:presLayoutVars>
      </dgm:prSet>
      <dgm:spPr/>
      <dgm:t>
        <a:bodyPr/>
        <a:lstStyle/>
        <a:p>
          <a:endParaRPr lang="en-US"/>
        </a:p>
      </dgm:t>
    </dgm:pt>
    <dgm:pt modelId="{4FCDFF94-ED7D-450B-BEC2-7C944BC9E8D2}" type="pres">
      <dgm:prSet presAssocID="{B236F573-C7E6-4382-B8E1-E58527C09CBB}" presName="Name9" presStyleLbl="parChTrans1D2" presStyleIdx="8" presStyleCnt="9"/>
      <dgm:spPr/>
      <dgm:t>
        <a:bodyPr/>
        <a:lstStyle/>
        <a:p>
          <a:endParaRPr lang="en-ZW"/>
        </a:p>
      </dgm:t>
    </dgm:pt>
    <dgm:pt modelId="{C642D2E4-E456-4BDC-9AE8-E1050A607311}" type="pres">
      <dgm:prSet presAssocID="{B236F573-C7E6-4382-B8E1-E58527C09CBB}" presName="connTx" presStyleLbl="parChTrans1D2" presStyleIdx="8" presStyleCnt="9"/>
      <dgm:spPr/>
      <dgm:t>
        <a:bodyPr/>
        <a:lstStyle/>
        <a:p>
          <a:endParaRPr lang="en-ZW"/>
        </a:p>
      </dgm:t>
    </dgm:pt>
    <dgm:pt modelId="{D0869EDE-EC76-46DB-9055-3E900E9D92E8}" type="pres">
      <dgm:prSet presAssocID="{DF15A31E-1D77-4160-B1C3-14D1ED117024}" presName="node" presStyleLbl="node1" presStyleIdx="8" presStyleCnt="9" custScaleX="144067" custScaleY="103585" custRadScaleRad="100885" custRadScaleInc="2224">
        <dgm:presLayoutVars>
          <dgm:bulletEnabled val="1"/>
        </dgm:presLayoutVars>
      </dgm:prSet>
      <dgm:spPr/>
      <dgm:t>
        <a:bodyPr/>
        <a:lstStyle/>
        <a:p>
          <a:endParaRPr lang="en-US"/>
        </a:p>
      </dgm:t>
    </dgm:pt>
  </dgm:ptLst>
  <dgm:cxnLst>
    <dgm:cxn modelId="{B288ABAA-2C84-49F3-B227-E514C4C65CBA}" srcId="{EB73FFDB-754A-48D8-A6B8-42FA179FFCB0}" destId="{2F2F74A4-A016-4D62-8168-879AD886FC53}" srcOrd="7" destOrd="0" parTransId="{80CE92A7-5407-4218-BBC2-D0CC48E55D47}" sibTransId="{FC87951D-3D2B-44AE-9A59-D2CA59D64747}"/>
    <dgm:cxn modelId="{C078D150-C7E9-4F8C-BE36-05C2E8DBC8F7}" type="presOf" srcId="{09E93E57-F7F3-4E77-ADA3-9DE2CA5E9B0F}" destId="{071E2A8C-DE99-4ED8-8B7B-94C578630757}" srcOrd="0" destOrd="0" presId="urn:microsoft.com/office/officeart/2005/8/layout/radial1"/>
    <dgm:cxn modelId="{947A06A7-5B43-4127-B82F-5F091976189B}" srcId="{EB73FFDB-754A-48D8-A6B8-42FA179FFCB0}" destId="{2BF02D12-B848-4BE3-859A-7496D0A10E43}" srcOrd="6" destOrd="0" parTransId="{6F2B7D60-241C-41FE-A518-ACC26BB08B54}" sibTransId="{71DC47EA-6801-4161-B675-10C81C8CE80B}"/>
    <dgm:cxn modelId="{DFDA4E58-8B1F-4863-9059-B5A4ABE5DB4B}" type="presOf" srcId="{2C476AB3-2C93-4DE2-AD4B-0FD7CB5DE71A}" destId="{756EC9B2-D8A0-4C1C-A837-007EBF7248C1}" srcOrd="0" destOrd="0" presId="urn:microsoft.com/office/officeart/2005/8/layout/radial1"/>
    <dgm:cxn modelId="{1BEF12C2-25EE-4992-AB02-959FEF7BCC26}" type="presOf" srcId="{A9902B14-7BED-4EA5-A4D9-78DCA6ED427F}" destId="{0652A09E-1AD5-4D7F-A07A-38049FAC782C}" srcOrd="0" destOrd="0" presId="urn:microsoft.com/office/officeart/2005/8/layout/radial1"/>
    <dgm:cxn modelId="{2AA4E087-FBC6-47F2-B5B9-672CF7036B0E}" type="presOf" srcId="{41029DC3-4134-4263-982D-2F1CAC93BBF3}" destId="{E4D231CD-1650-44EE-A2EA-B29234AAC9C4}" srcOrd="1" destOrd="0" presId="urn:microsoft.com/office/officeart/2005/8/layout/radial1"/>
    <dgm:cxn modelId="{E7D3E0BC-99E2-4FFB-8F59-3AB517789638}" type="presOf" srcId="{A5361A20-99C8-4EFA-97E8-24E8A6358CB3}" destId="{5988AE04-45B1-453E-A6D7-1DD2404BA0B5}" srcOrd="0" destOrd="0" presId="urn:microsoft.com/office/officeart/2005/8/layout/radial1"/>
    <dgm:cxn modelId="{3EB6548F-3CB7-4F1D-B51D-3D81A84671B6}" type="presOf" srcId="{2F2F74A4-A016-4D62-8168-879AD886FC53}" destId="{2A88C051-54DE-4E56-8438-0798D46E564E}" srcOrd="0" destOrd="0" presId="urn:microsoft.com/office/officeart/2005/8/layout/radial1"/>
    <dgm:cxn modelId="{7085460E-D25B-48AA-8B1C-ECA09886CC44}" type="presOf" srcId="{2220CBEA-9BBE-4D65-95B8-3E6BF6D115BB}" destId="{8CE9D723-D6EA-4187-94AA-E57FD7A5F754}" srcOrd="0" destOrd="0" presId="urn:microsoft.com/office/officeart/2005/8/layout/radial1"/>
    <dgm:cxn modelId="{806110F4-2488-4E73-A3C9-DB111A8941E9}" type="presOf" srcId="{AAB0EBB7-2E24-45F5-9738-CF875F3B8FB0}" destId="{BB0E6775-9E7F-4B73-945F-28CE0949627D}" srcOrd="0" destOrd="0" presId="urn:microsoft.com/office/officeart/2005/8/layout/radial1"/>
    <dgm:cxn modelId="{ABD342AA-D7E6-4C12-BD8D-B0B3F90C47F2}" type="presOf" srcId="{6F2B7D60-241C-41FE-A518-ACC26BB08B54}" destId="{F40E8FE1-4EF1-4FAC-8E92-B051211731F2}" srcOrd="1" destOrd="0" presId="urn:microsoft.com/office/officeart/2005/8/layout/radial1"/>
    <dgm:cxn modelId="{24AD1FFA-4FB0-4839-B163-5013E6F98E7B}" type="presOf" srcId="{80CE92A7-5407-4218-BBC2-D0CC48E55D47}" destId="{477C4F86-C351-4B10-8EA8-7CFF1F2720C7}" srcOrd="0" destOrd="0" presId="urn:microsoft.com/office/officeart/2005/8/layout/radial1"/>
    <dgm:cxn modelId="{B3385798-939C-401E-BD25-CD96EDB8EAD5}" type="presOf" srcId="{A9902B14-7BED-4EA5-A4D9-78DCA6ED427F}" destId="{29798A42-B63B-4909-90AC-0D2C0C1338C0}" srcOrd="1" destOrd="0" presId="urn:microsoft.com/office/officeart/2005/8/layout/radial1"/>
    <dgm:cxn modelId="{64D55C46-D769-4088-AAEE-A8B54C968971}" type="presOf" srcId="{D11B4252-B475-462D-BDED-EC84F7DF9EFA}" destId="{96FEF4D0-06E6-485A-9B8B-B7C901CF9E35}" srcOrd="0" destOrd="0" presId="urn:microsoft.com/office/officeart/2005/8/layout/radial1"/>
    <dgm:cxn modelId="{5DFDB3D1-1932-432B-AE50-05E68111D85B}" type="presOf" srcId="{88785445-4E36-4040-AEDC-6A9005A897BE}" destId="{CC27273B-63AC-4C05-A9BF-A3DED2C5590B}" srcOrd="0" destOrd="0" presId="urn:microsoft.com/office/officeart/2005/8/layout/radial1"/>
    <dgm:cxn modelId="{CF5ABE69-64BA-466F-93C9-A9751E24DBA6}" srcId="{EB73FFDB-754A-48D8-A6B8-42FA179FFCB0}" destId="{2C476AB3-2C93-4DE2-AD4B-0FD7CB5DE71A}" srcOrd="5" destOrd="0" parTransId="{C42E2CC0-6B3D-430F-8A69-8E0E21A0CE0C}" sibTransId="{22FB35D8-C844-4407-A09D-24096CD368EC}"/>
    <dgm:cxn modelId="{C36BD760-B202-405E-9C0B-128171EBBFF8}" type="presOf" srcId="{80CE92A7-5407-4218-BBC2-D0CC48E55D47}" destId="{017D19C6-2D36-4F7F-A747-1ED3A85D7D94}" srcOrd="1" destOrd="0" presId="urn:microsoft.com/office/officeart/2005/8/layout/radial1"/>
    <dgm:cxn modelId="{9D360622-1E10-4D65-AEA3-7E10C6D6D745}" type="presOf" srcId="{C42E2CC0-6B3D-430F-8A69-8E0E21A0CE0C}" destId="{E5650EE1-B75E-4306-BEAE-44018F89D0EA}" srcOrd="1" destOrd="0" presId="urn:microsoft.com/office/officeart/2005/8/layout/radial1"/>
    <dgm:cxn modelId="{271E3CFC-CEEA-4973-AA55-195FA8F6253C}" type="presOf" srcId="{DF15A31E-1D77-4160-B1C3-14D1ED117024}" destId="{D0869EDE-EC76-46DB-9055-3E900E9D92E8}" srcOrd="0" destOrd="0" presId="urn:microsoft.com/office/officeart/2005/8/layout/radial1"/>
    <dgm:cxn modelId="{6580EDBE-58FD-436D-9F29-51FF74AC103A}" type="presOf" srcId="{C42E2CC0-6B3D-430F-8A69-8E0E21A0CE0C}" destId="{52FDF5D8-3E27-43D1-A865-427AE209BB38}" srcOrd="0" destOrd="0" presId="urn:microsoft.com/office/officeart/2005/8/layout/radial1"/>
    <dgm:cxn modelId="{ECBF097E-0907-4331-AF81-8CA7E1897856}" type="presOf" srcId="{E5158934-8837-4359-8A1F-86D1E6902072}" destId="{DCA0E944-2AC0-4198-8907-A8CE4BA46646}" srcOrd="0" destOrd="0" presId="urn:microsoft.com/office/officeart/2005/8/layout/radial1"/>
    <dgm:cxn modelId="{686193D6-107E-4449-A635-389163948E67}" type="presOf" srcId="{6F2B7D60-241C-41FE-A518-ACC26BB08B54}" destId="{D5E77D82-1507-4DB0-A5EC-D7DDD42212EB}" srcOrd="0" destOrd="0" presId="urn:microsoft.com/office/officeart/2005/8/layout/radial1"/>
    <dgm:cxn modelId="{B63919F2-5B16-408D-88BC-C76CF175F774}" type="presOf" srcId="{B236F573-C7E6-4382-B8E1-E58527C09CBB}" destId="{4FCDFF94-ED7D-450B-BEC2-7C944BC9E8D2}" srcOrd="0" destOrd="0" presId="urn:microsoft.com/office/officeart/2005/8/layout/radial1"/>
    <dgm:cxn modelId="{D0CDA763-FB27-4786-A21F-204BE4CB6F1F}" type="presOf" srcId="{88785445-4E36-4040-AEDC-6A9005A897BE}" destId="{18C720CF-4E45-4D45-B5B4-9B5AAD82A298}" srcOrd="1" destOrd="0" presId="urn:microsoft.com/office/officeart/2005/8/layout/radial1"/>
    <dgm:cxn modelId="{7A864DE4-C0EB-4F48-B9C0-2040E765D0BA}" srcId="{EB73FFDB-754A-48D8-A6B8-42FA179FFCB0}" destId="{D11B4252-B475-462D-BDED-EC84F7DF9EFA}" srcOrd="1" destOrd="0" parTransId="{88785445-4E36-4040-AEDC-6A9005A897BE}" sibTransId="{E44434A3-7A2C-47C4-8B26-DE3A6F82E242}"/>
    <dgm:cxn modelId="{A977BA8C-36DC-45F2-B7FF-CB75371E71E2}" type="presOf" srcId="{2220CBEA-9BBE-4D65-95B8-3E6BF6D115BB}" destId="{6AC79CF3-FCF1-41BD-8A38-B426F0A12B32}" srcOrd="1" destOrd="0" presId="urn:microsoft.com/office/officeart/2005/8/layout/radial1"/>
    <dgm:cxn modelId="{8965DE77-7A9E-480E-A10E-A2D8A910A205}" srcId="{EB73FFDB-754A-48D8-A6B8-42FA179FFCB0}" destId="{09E93E57-F7F3-4E77-ADA3-9DE2CA5E9B0F}" srcOrd="0" destOrd="0" parTransId="{A9902B14-7BED-4EA5-A4D9-78DCA6ED427F}" sibTransId="{2217D111-244B-473C-A567-2F8BC09F1C5E}"/>
    <dgm:cxn modelId="{9DD863F5-1656-4BF3-A8C9-9D98708F65EE}" srcId="{EB73FFDB-754A-48D8-A6B8-42FA179FFCB0}" destId="{1A09146E-8E4D-4036-8252-BAE411116A8A}" srcOrd="2" destOrd="0" parTransId="{AAB0EBB7-2E24-45F5-9738-CF875F3B8FB0}" sibTransId="{6EE0B35F-25B2-4BCC-8E98-99EDB89B39DB}"/>
    <dgm:cxn modelId="{363258B7-4C61-4F8F-9F59-D91A7F1EF20D}" srcId="{E5158934-8837-4359-8A1F-86D1E6902072}" destId="{EB73FFDB-754A-48D8-A6B8-42FA179FFCB0}" srcOrd="0" destOrd="0" parTransId="{89B6566B-72B4-47F6-B5D5-C20D3689B980}" sibTransId="{580F3C9C-3CA3-4764-A722-61DDA10DEC56}"/>
    <dgm:cxn modelId="{59FBD254-8C27-4632-B443-EB129D611F4B}" type="presOf" srcId="{B236F573-C7E6-4382-B8E1-E58527C09CBB}" destId="{C642D2E4-E456-4BDC-9AE8-E1050A607311}" srcOrd="1" destOrd="0" presId="urn:microsoft.com/office/officeart/2005/8/layout/radial1"/>
    <dgm:cxn modelId="{CDA3EFA2-140C-483F-A080-0FE7F07FDE8C}" type="presOf" srcId="{AAB0EBB7-2E24-45F5-9738-CF875F3B8FB0}" destId="{4CC4CCE1-E83B-4676-8578-A9177D066AA6}" srcOrd="1" destOrd="0" presId="urn:microsoft.com/office/officeart/2005/8/layout/radial1"/>
    <dgm:cxn modelId="{5AADD86A-52A7-45A1-AE41-677BF6F5EC5A}" srcId="{EB73FFDB-754A-48D8-A6B8-42FA179FFCB0}" destId="{44AA78D0-16CF-4601-8366-A633A7AA3F7A}" srcOrd="4" destOrd="0" parTransId="{2220CBEA-9BBE-4D65-95B8-3E6BF6D115BB}" sibTransId="{848042BD-3C83-445E-8EC3-33B27BB0A64F}"/>
    <dgm:cxn modelId="{030FB1CD-10DC-4564-8DBE-FA6D1354F987}" type="presOf" srcId="{2BF02D12-B848-4BE3-859A-7496D0A10E43}" destId="{83B8491F-D37F-4139-921E-F0F6B5BED0F9}" srcOrd="0" destOrd="0" presId="urn:microsoft.com/office/officeart/2005/8/layout/radial1"/>
    <dgm:cxn modelId="{B2A24928-3729-49A3-A60D-CC4858B12666}" type="presOf" srcId="{EB73FFDB-754A-48D8-A6B8-42FA179FFCB0}" destId="{31252F6C-4591-401F-BADF-FD07804762CF}" srcOrd="0" destOrd="0" presId="urn:microsoft.com/office/officeart/2005/8/layout/radial1"/>
    <dgm:cxn modelId="{6AF8C320-29D2-44A3-A1C7-6D3232853F0C}" type="presOf" srcId="{41029DC3-4134-4263-982D-2F1CAC93BBF3}" destId="{2404BFFA-CE1B-48EE-844D-8EC08ABF17C1}" srcOrd="0" destOrd="0" presId="urn:microsoft.com/office/officeart/2005/8/layout/radial1"/>
    <dgm:cxn modelId="{EDFDFF30-DE2E-4FA5-AD15-C8B1EC86CED9}" type="presOf" srcId="{44AA78D0-16CF-4601-8366-A633A7AA3F7A}" destId="{DB76E5E1-9280-467E-8A55-B512BAFED640}" srcOrd="0" destOrd="0" presId="urn:microsoft.com/office/officeart/2005/8/layout/radial1"/>
    <dgm:cxn modelId="{EA6CECAD-B467-44F9-BE02-7BD121F8B1DB}" srcId="{EB73FFDB-754A-48D8-A6B8-42FA179FFCB0}" destId="{A5361A20-99C8-4EFA-97E8-24E8A6358CB3}" srcOrd="3" destOrd="0" parTransId="{41029DC3-4134-4263-982D-2F1CAC93BBF3}" sibTransId="{48C74B63-E39C-478E-AA75-5036480951BC}"/>
    <dgm:cxn modelId="{8980136A-3FB8-41F7-AE76-89A42CC33AFE}" type="presOf" srcId="{1A09146E-8E4D-4036-8252-BAE411116A8A}" destId="{B8ACBB67-90F1-4AEB-A522-86118282F9E6}" srcOrd="0" destOrd="0" presId="urn:microsoft.com/office/officeart/2005/8/layout/radial1"/>
    <dgm:cxn modelId="{9410E673-F6D2-42A3-BD19-3FB2A2BB7F4B}" srcId="{EB73FFDB-754A-48D8-A6B8-42FA179FFCB0}" destId="{DF15A31E-1D77-4160-B1C3-14D1ED117024}" srcOrd="8" destOrd="0" parTransId="{B236F573-C7E6-4382-B8E1-E58527C09CBB}" sibTransId="{BC0F78E1-EB73-4575-A2DE-4A9AFF8EA305}"/>
    <dgm:cxn modelId="{AB7EE158-2D65-416C-B747-55DB11443B02}" type="presParOf" srcId="{DCA0E944-2AC0-4198-8907-A8CE4BA46646}" destId="{31252F6C-4591-401F-BADF-FD07804762CF}" srcOrd="0" destOrd="0" presId="urn:microsoft.com/office/officeart/2005/8/layout/radial1"/>
    <dgm:cxn modelId="{2113782C-5E06-4C4C-93C3-41C93C7A96B1}" type="presParOf" srcId="{DCA0E944-2AC0-4198-8907-A8CE4BA46646}" destId="{0652A09E-1AD5-4D7F-A07A-38049FAC782C}" srcOrd="1" destOrd="0" presId="urn:microsoft.com/office/officeart/2005/8/layout/radial1"/>
    <dgm:cxn modelId="{12AC3F25-C6FF-4695-8609-05573B049FBC}" type="presParOf" srcId="{0652A09E-1AD5-4D7F-A07A-38049FAC782C}" destId="{29798A42-B63B-4909-90AC-0D2C0C1338C0}" srcOrd="0" destOrd="0" presId="urn:microsoft.com/office/officeart/2005/8/layout/radial1"/>
    <dgm:cxn modelId="{BBF9E558-08F0-470D-81F9-7466E9676E0D}" type="presParOf" srcId="{DCA0E944-2AC0-4198-8907-A8CE4BA46646}" destId="{071E2A8C-DE99-4ED8-8B7B-94C578630757}" srcOrd="2" destOrd="0" presId="urn:microsoft.com/office/officeart/2005/8/layout/radial1"/>
    <dgm:cxn modelId="{1222087E-5691-418C-9105-707E42158769}" type="presParOf" srcId="{DCA0E944-2AC0-4198-8907-A8CE4BA46646}" destId="{CC27273B-63AC-4C05-A9BF-A3DED2C5590B}" srcOrd="3" destOrd="0" presId="urn:microsoft.com/office/officeart/2005/8/layout/radial1"/>
    <dgm:cxn modelId="{E9F1EEE0-3488-4B10-917D-CC62C397965B}" type="presParOf" srcId="{CC27273B-63AC-4C05-A9BF-A3DED2C5590B}" destId="{18C720CF-4E45-4D45-B5B4-9B5AAD82A298}" srcOrd="0" destOrd="0" presId="urn:microsoft.com/office/officeart/2005/8/layout/radial1"/>
    <dgm:cxn modelId="{C86BD370-9298-4933-B69E-4F7A9D692C87}" type="presParOf" srcId="{DCA0E944-2AC0-4198-8907-A8CE4BA46646}" destId="{96FEF4D0-06E6-485A-9B8B-B7C901CF9E35}" srcOrd="4" destOrd="0" presId="urn:microsoft.com/office/officeart/2005/8/layout/radial1"/>
    <dgm:cxn modelId="{D1902A50-0C40-48A1-AF4F-A9204816ED6A}" type="presParOf" srcId="{DCA0E944-2AC0-4198-8907-A8CE4BA46646}" destId="{BB0E6775-9E7F-4B73-945F-28CE0949627D}" srcOrd="5" destOrd="0" presId="urn:microsoft.com/office/officeart/2005/8/layout/radial1"/>
    <dgm:cxn modelId="{0EEFD595-9144-4754-B8BA-50C2BE92908D}" type="presParOf" srcId="{BB0E6775-9E7F-4B73-945F-28CE0949627D}" destId="{4CC4CCE1-E83B-4676-8578-A9177D066AA6}" srcOrd="0" destOrd="0" presId="urn:microsoft.com/office/officeart/2005/8/layout/radial1"/>
    <dgm:cxn modelId="{91F1AE8D-CF01-42B3-ABE5-A6920B6DC245}" type="presParOf" srcId="{DCA0E944-2AC0-4198-8907-A8CE4BA46646}" destId="{B8ACBB67-90F1-4AEB-A522-86118282F9E6}" srcOrd="6" destOrd="0" presId="urn:microsoft.com/office/officeart/2005/8/layout/radial1"/>
    <dgm:cxn modelId="{4059FA48-A791-48F7-BA7F-8DE21BB6822F}" type="presParOf" srcId="{DCA0E944-2AC0-4198-8907-A8CE4BA46646}" destId="{2404BFFA-CE1B-48EE-844D-8EC08ABF17C1}" srcOrd="7" destOrd="0" presId="urn:microsoft.com/office/officeart/2005/8/layout/radial1"/>
    <dgm:cxn modelId="{36F12B13-ADB0-41BF-80A1-217DF9DEADD4}" type="presParOf" srcId="{2404BFFA-CE1B-48EE-844D-8EC08ABF17C1}" destId="{E4D231CD-1650-44EE-A2EA-B29234AAC9C4}" srcOrd="0" destOrd="0" presId="urn:microsoft.com/office/officeart/2005/8/layout/radial1"/>
    <dgm:cxn modelId="{B7CE914E-FE84-47BF-8058-8FB4EDE77E0B}" type="presParOf" srcId="{DCA0E944-2AC0-4198-8907-A8CE4BA46646}" destId="{5988AE04-45B1-453E-A6D7-1DD2404BA0B5}" srcOrd="8" destOrd="0" presId="urn:microsoft.com/office/officeart/2005/8/layout/radial1"/>
    <dgm:cxn modelId="{A9B509E8-36E2-44BC-88CA-9DEA847AA414}" type="presParOf" srcId="{DCA0E944-2AC0-4198-8907-A8CE4BA46646}" destId="{8CE9D723-D6EA-4187-94AA-E57FD7A5F754}" srcOrd="9" destOrd="0" presId="urn:microsoft.com/office/officeart/2005/8/layout/radial1"/>
    <dgm:cxn modelId="{FF1D3C96-640D-4FC6-ABF8-AA859DCBF784}" type="presParOf" srcId="{8CE9D723-D6EA-4187-94AA-E57FD7A5F754}" destId="{6AC79CF3-FCF1-41BD-8A38-B426F0A12B32}" srcOrd="0" destOrd="0" presId="urn:microsoft.com/office/officeart/2005/8/layout/radial1"/>
    <dgm:cxn modelId="{7F280F35-AD95-4658-8C31-8D7A0D87C29B}" type="presParOf" srcId="{DCA0E944-2AC0-4198-8907-A8CE4BA46646}" destId="{DB76E5E1-9280-467E-8A55-B512BAFED640}" srcOrd="10" destOrd="0" presId="urn:microsoft.com/office/officeart/2005/8/layout/radial1"/>
    <dgm:cxn modelId="{177F30B6-E771-4516-B317-BD05817E2DDA}" type="presParOf" srcId="{DCA0E944-2AC0-4198-8907-A8CE4BA46646}" destId="{52FDF5D8-3E27-43D1-A865-427AE209BB38}" srcOrd="11" destOrd="0" presId="urn:microsoft.com/office/officeart/2005/8/layout/radial1"/>
    <dgm:cxn modelId="{64936E77-1F14-4258-91CC-A90FC6158B7D}" type="presParOf" srcId="{52FDF5D8-3E27-43D1-A865-427AE209BB38}" destId="{E5650EE1-B75E-4306-BEAE-44018F89D0EA}" srcOrd="0" destOrd="0" presId="urn:microsoft.com/office/officeart/2005/8/layout/radial1"/>
    <dgm:cxn modelId="{C2504CA9-E04F-43C6-BEE0-DDA5DCF5D790}" type="presParOf" srcId="{DCA0E944-2AC0-4198-8907-A8CE4BA46646}" destId="{756EC9B2-D8A0-4C1C-A837-007EBF7248C1}" srcOrd="12" destOrd="0" presId="urn:microsoft.com/office/officeart/2005/8/layout/radial1"/>
    <dgm:cxn modelId="{2E175D50-1DC7-441E-BAA1-FEA330F921BD}" type="presParOf" srcId="{DCA0E944-2AC0-4198-8907-A8CE4BA46646}" destId="{D5E77D82-1507-4DB0-A5EC-D7DDD42212EB}" srcOrd="13" destOrd="0" presId="urn:microsoft.com/office/officeart/2005/8/layout/radial1"/>
    <dgm:cxn modelId="{B80CC03E-7A70-4062-94D0-0188B6AA3615}" type="presParOf" srcId="{D5E77D82-1507-4DB0-A5EC-D7DDD42212EB}" destId="{F40E8FE1-4EF1-4FAC-8E92-B051211731F2}" srcOrd="0" destOrd="0" presId="urn:microsoft.com/office/officeart/2005/8/layout/radial1"/>
    <dgm:cxn modelId="{4B31277A-624F-48E4-A761-353ECB7AEDCC}" type="presParOf" srcId="{DCA0E944-2AC0-4198-8907-A8CE4BA46646}" destId="{83B8491F-D37F-4139-921E-F0F6B5BED0F9}" srcOrd="14" destOrd="0" presId="urn:microsoft.com/office/officeart/2005/8/layout/radial1"/>
    <dgm:cxn modelId="{86623E55-81F8-431D-9920-1F2F7FD833DB}" type="presParOf" srcId="{DCA0E944-2AC0-4198-8907-A8CE4BA46646}" destId="{477C4F86-C351-4B10-8EA8-7CFF1F2720C7}" srcOrd="15" destOrd="0" presId="urn:microsoft.com/office/officeart/2005/8/layout/radial1"/>
    <dgm:cxn modelId="{538F9C6D-920F-4624-ACD3-A375BD929758}" type="presParOf" srcId="{477C4F86-C351-4B10-8EA8-7CFF1F2720C7}" destId="{017D19C6-2D36-4F7F-A747-1ED3A85D7D94}" srcOrd="0" destOrd="0" presId="urn:microsoft.com/office/officeart/2005/8/layout/radial1"/>
    <dgm:cxn modelId="{91F679E2-B274-40DC-8704-118C1136FB24}" type="presParOf" srcId="{DCA0E944-2AC0-4198-8907-A8CE4BA46646}" destId="{2A88C051-54DE-4E56-8438-0798D46E564E}" srcOrd="16" destOrd="0" presId="urn:microsoft.com/office/officeart/2005/8/layout/radial1"/>
    <dgm:cxn modelId="{B0E67BBD-F08A-47E7-B669-58A2E43E09B8}" type="presParOf" srcId="{DCA0E944-2AC0-4198-8907-A8CE4BA46646}" destId="{4FCDFF94-ED7D-450B-BEC2-7C944BC9E8D2}" srcOrd="17" destOrd="0" presId="urn:microsoft.com/office/officeart/2005/8/layout/radial1"/>
    <dgm:cxn modelId="{1A2B5A96-9060-46A4-8446-9496FDAA828E}" type="presParOf" srcId="{4FCDFF94-ED7D-450B-BEC2-7C944BC9E8D2}" destId="{C642D2E4-E456-4BDC-9AE8-E1050A607311}" srcOrd="0" destOrd="0" presId="urn:microsoft.com/office/officeart/2005/8/layout/radial1"/>
    <dgm:cxn modelId="{844AB3A3-CC08-4DD0-AE46-ABA473E41D81}" type="presParOf" srcId="{DCA0E944-2AC0-4198-8907-A8CE4BA46646}" destId="{D0869EDE-EC76-46DB-9055-3E900E9D92E8}" srcOrd="1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EA9C065-1AB2-4DA4-881B-51EA1DFF8B8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ZW"/>
        </a:p>
      </dgm:t>
    </dgm:pt>
    <dgm:pt modelId="{DDCF9D17-91E1-4B31-8209-4D0D466D9763}">
      <dgm:prSet phldrT="[Text]"/>
      <dgm:spPr>
        <a:solidFill>
          <a:schemeClr val="tx1">
            <a:lumMod val="50000"/>
            <a:lumOff val="50000"/>
          </a:schemeClr>
        </a:solidFill>
      </dgm:spPr>
      <dgm:t>
        <a:bodyPr/>
        <a:lstStyle/>
        <a:p>
          <a:r>
            <a:rPr lang="en-ZW" dirty="0" smtClean="0"/>
            <a:t>ZIMBABWE</a:t>
          </a:r>
        </a:p>
        <a:p>
          <a:r>
            <a:rPr lang="fr-FR" dirty="0" smtClean="0"/>
            <a:t>Leçons apprises</a:t>
          </a:r>
          <a:endParaRPr lang="en-ZW" dirty="0"/>
        </a:p>
      </dgm:t>
    </dgm:pt>
    <dgm:pt modelId="{E907B18F-E924-4159-BFF3-AD7B85FEAA78}" type="parTrans" cxnId="{2C47DCF3-C70D-48F9-AD4F-3DFEBF564713}">
      <dgm:prSet/>
      <dgm:spPr/>
      <dgm:t>
        <a:bodyPr/>
        <a:lstStyle/>
        <a:p>
          <a:endParaRPr lang="en-ZW"/>
        </a:p>
      </dgm:t>
    </dgm:pt>
    <dgm:pt modelId="{0D7317D1-7DA3-41A0-A1A1-08972EFFE319}" type="sibTrans" cxnId="{2C47DCF3-C70D-48F9-AD4F-3DFEBF564713}">
      <dgm:prSet/>
      <dgm:spPr/>
      <dgm:t>
        <a:bodyPr/>
        <a:lstStyle/>
        <a:p>
          <a:endParaRPr lang="en-ZW"/>
        </a:p>
      </dgm:t>
    </dgm:pt>
    <dgm:pt modelId="{18172EDB-18F7-4233-99AE-C0B871C16104}">
      <dgm:prSet phldrT="[Text]" custT="1"/>
      <dgm:spPr>
        <a:solidFill>
          <a:srgbClr val="FF0000"/>
        </a:solidFill>
      </dgm:spPr>
      <dgm:t>
        <a:bodyPr/>
        <a:lstStyle/>
        <a:p>
          <a:r>
            <a:rPr lang="fr-FR" sz="1050" dirty="0" smtClean="0"/>
            <a:t>I</a:t>
          </a:r>
          <a:r>
            <a:rPr lang="fr-FR" sz="1050" dirty="0" smtClean="0">
              <a:solidFill>
                <a:schemeClr val="tx1"/>
              </a:solidFill>
            </a:rPr>
            <a:t>mportance d'un capital adéquat </a:t>
          </a:r>
          <a:endParaRPr lang="en-ZW" sz="1050" dirty="0">
            <a:solidFill>
              <a:schemeClr val="tx1"/>
            </a:solidFill>
          </a:endParaRPr>
        </a:p>
      </dgm:t>
    </dgm:pt>
    <dgm:pt modelId="{FC97AE7A-84A3-4A74-9988-8580B11F0A43}" type="parTrans" cxnId="{B08797FF-3ECF-4CB8-AA1E-ABCBF363AE75}">
      <dgm:prSet/>
      <dgm:spPr/>
      <dgm:t>
        <a:bodyPr/>
        <a:lstStyle/>
        <a:p>
          <a:endParaRPr lang="en-ZW"/>
        </a:p>
      </dgm:t>
    </dgm:pt>
    <dgm:pt modelId="{5B90129C-C6E2-4B6B-B02D-750AFBDA318B}" type="sibTrans" cxnId="{B08797FF-3ECF-4CB8-AA1E-ABCBF363AE75}">
      <dgm:prSet/>
      <dgm:spPr/>
      <dgm:t>
        <a:bodyPr/>
        <a:lstStyle/>
        <a:p>
          <a:endParaRPr lang="en-ZW"/>
        </a:p>
      </dgm:t>
    </dgm:pt>
    <dgm:pt modelId="{F216E5A6-3DE0-4275-BE44-759D4B68E0AC}">
      <dgm:prSet phldrT="[Text]" custT="1"/>
      <dgm:spPr>
        <a:solidFill>
          <a:srgbClr val="FF0000"/>
        </a:solidFill>
      </dgm:spPr>
      <dgm:t>
        <a:bodyPr/>
        <a:lstStyle/>
        <a:p>
          <a:r>
            <a:rPr lang="fr-FR" sz="1050" dirty="0" smtClean="0">
              <a:solidFill>
                <a:schemeClr val="tx1"/>
              </a:solidFill>
            </a:rPr>
            <a:t>Amélioration des pratiques de gestion des risques </a:t>
          </a:r>
          <a:endParaRPr lang="en-ZW" sz="1050" dirty="0">
            <a:solidFill>
              <a:schemeClr val="tx1"/>
            </a:solidFill>
          </a:endParaRPr>
        </a:p>
      </dgm:t>
    </dgm:pt>
    <dgm:pt modelId="{34987AC0-E7A2-4A2F-BB31-21BD296B7412}" type="parTrans" cxnId="{2EBF7A57-C437-4393-8739-8459C7BA879F}">
      <dgm:prSet/>
      <dgm:spPr/>
      <dgm:t>
        <a:bodyPr/>
        <a:lstStyle/>
        <a:p>
          <a:endParaRPr lang="en-ZW"/>
        </a:p>
      </dgm:t>
    </dgm:pt>
    <dgm:pt modelId="{D708C756-A2CE-4FF4-8DF0-64830FFE2B2B}" type="sibTrans" cxnId="{2EBF7A57-C437-4393-8739-8459C7BA879F}">
      <dgm:prSet/>
      <dgm:spPr/>
      <dgm:t>
        <a:bodyPr/>
        <a:lstStyle/>
        <a:p>
          <a:endParaRPr lang="en-ZW"/>
        </a:p>
      </dgm:t>
    </dgm:pt>
    <dgm:pt modelId="{C32E0C0C-742C-442D-997E-12FD0EFF3789}">
      <dgm:prSet custT="1"/>
      <dgm:spPr>
        <a:solidFill>
          <a:srgbClr val="FF0000"/>
        </a:solidFill>
      </dgm:spPr>
      <dgm:t>
        <a:bodyPr/>
        <a:lstStyle/>
        <a:p>
          <a:r>
            <a:rPr lang="fr-FR" sz="1050" dirty="0" smtClean="0">
              <a:solidFill>
                <a:schemeClr val="tx1"/>
              </a:solidFill>
            </a:rPr>
            <a:t>Leçons de politique macro-économique </a:t>
          </a:r>
          <a:endParaRPr lang="en-ZW" sz="1050" dirty="0">
            <a:solidFill>
              <a:schemeClr val="tx1"/>
            </a:solidFill>
          </a:endParaRPr>
        </a:p>
      </dgm:t>
    </dgm:pt>
    <dgm:pt modelId="{2A0A280F-4E89-4AF0-BBEB-70DD11C73E9A}" type="parTrans" cxnId="{85826FA0-0B45-414E-B1CA-211C220A07EE}">
      <dgm:prSet/>
      <dgm:spPr/>
      <dgm:t>
        <a:bodyPr/>
        <a:lstStyle/>
        <a:p>
          <a:endParaRPr lang="en-ZW"/>
        </a:p>
      </dgm:t>
    </dgm:pt>
    <dgm:pt modelId="{002EF2B7-11DA-4FE5-B4FA-1CF203F7888D}" type="sibTrans" cxnId="{85826FA0-0B45-414E-B1CA-211C220A07EE}">
      <dgm:prSet/>
      <dgm:spPr/>
      <dgm:t>
        <a:bodyPr/>
        <a:lstStyle/>
        <a:p>
          <a:endParaRPr lang="en-ZW"/>
        </a:p>
      </dgm:t>
    </dgm:pt>
    <dgm:pt modelId="{E9CC60C5-039D-48D2-9D23-CF88F14967DD}">
      <dgm:prSet custT="1"/>
      <dgm:spPr>
        <a:solidFill>
          <a:srgbClr val="FF0000"/>
        </a:solidFill>
      </dgm:spPr>
      <dgm:t>
        <a:bodyPr/>
        <a:lstStyle/>
        <a:p>
          <a:r>
            <a:rPr lang="fr-FR" sz="1000" dirty="0" smtClean="0">
              <a:solidFill>
                <a:schemeClr val="tx1"/>
              </a:solidFill>
            </a:rPr>
            <a:t>Importance d'un environnement politique stable </a:t>
          </a:r>
          <a:endParaRPr lang="en-ZW" sz="1000" dirty="0">
            <a:solidFill>
              <a:schemeClr val="tx1"/>
            </a:solidFill>
          </a:endParaRPr>
        </a:p>
      </dgm:t>
    </dgm:pt>
    <dgm:pt modelId="{C27CA455-4D7F-4A4E-9D06-96795A344B3F}" type="parTrans" cxnId="{BF67F249-1116-4EEE-8ADB-55E3A9795EDB}">
      <dgm:prSet/>
      <dgm:spPr/>
      <dgm:t>
        <a:bodyPr/>
        <a:lstStyle/>
        <a:p>
          <a:endParaRPr lang="en-ZW"/>
        </a:p>
      </dgm:t>
    </dgm:pt>
    <dgm:pt modelId="{791D11B5-7ACE-413A-B75E-9CB3D48E75F9}" type="sibTrans" cxnId="{BF67F249-1116-4EEE-8ADB-55E3A9795EDB}">
      <dgm:prSet/>
      <dgm:spPr/>
      <dgm:t>
        <a:bodyPr/>
        <a:lstStyle/>
        <a:p>
          <a:endParaRPr lang="en-ZW"/>
        </a:p>
      </dgm:t>
    </dgm:pt>
    <dgm:pt modelId="{E3212BA1-AD4D-4A54-99BE-22FD77CE2883}">
      <dgm:prSet custT="1"/>
      <dgm:spPr>
        <a:solidFill>
          <a:srgbClr val="FF0000"/>
        </a:solidFill>
      </dgm:spPr>
      <dgm:t>
        <a:bodyPr/>
        <a:lstStyle/>
        <a:p>
          <a:r>
            <a:rPr lang="fr-FR" sz="1000" dirty="0" err="1" smtClean="0">
              <a:solidFill>
                <a:schemeClr val="tx1"/>
              </a:solidFill>
            </a:rPr>
            <a:t>Informalisation</a:t>
          </a:r>
          <a:r>
            <a:rPr lang="fr-FR" sz="1000" dirty="0" smtClean="0">
              <a:solidFill>
                <a:schemeClr val="tx1"/>
              </a:solidFill>
            </a:rPr>
            <a:t> du système bancaire ... Manque de confiance</a:t>
          </a:r>
          <a:endParaRPr lang="en-ZW" sz="1000" dirty="0">
            <a:solidFill>
              <a:schemeClr val="tx1"/>
            </a:solidFill>
          </a:endParaRPr>
        </a:p>
      </dgm:t>
    </dgm:pt>
    <dgm:pt modelId="{A09BFF7B-E6DD-4484-92DA-AF1203A1226F}" type="parTrans" cxnId="{923D0D21-A5DE-4BAF-8653-A035AB45B2A7}">
      <dgm:prSet/>
      <dgm:spPr/>
      <dgm:t>
        <a:bodyPr/>
        <a:lstStyle/>
        <a:p>
          <a:endParaRPr lang="en-ZW"/>
        </a:p>
      </dgm:t>
    </dgm:pt>
    <dgm:pt modelId="{A29E51F6-6CB3-4BF7-A485-06D7B1BEF969}" type="sibTrans" cxnId="{923D0D21-A5DE-4BAF-8653-A035AB45B2A7}">
      <dgm:prSet/>
      <dgm:spPr/>
      <dgm:t>
        <a:bodyPr/>
        <a:lstStyle/>
        <a:p>
          <a:endParaRPr lang="en-ZW"/>
        </a:p>
      </dgm:t>
    </dgm:pt>
    <dgm:pt modelId="{B990AFA8-F16F-4C01-AC1D-2D516724C61D}">
      <dgm:prSet custT="1"/>
      <dgm:spPr>
        <a:solidFill>
          <a:srgbClr val="FFC000"/>
        </a:solidFill>
      </dgm:spPr>
      <dgm:t>
        <a:bodyPr/>
        <a:lstStyle/>
        <a:p>
          <a:r>
            <a:rPr lang="fr-FR" sz="1050" dirty="0" smtClean="0">
              <a:solidFill>
                <a:schemeClr val="tx1"/>
              </a:solidFill>
            </a:rPr>
            <a:t>Coopération de surveillance renforcée </a:t>
          </a:r>
          <a:endParaRPr lang="en-ZW" sz="1050" dirty="0">
            <a:solidFill>
              <a:schemeClr val="tx1"/>
            </a:solidFill>
          </a:endParaRPr>
        </a:p>
      </dgm:t>
    </dgm:pt>
    <dgm:pt modelId="{30BACE50-F4A4-4045-9D42-CAFAA067A32C}" type="parTrans" cxnId="{82238251-4B23-462D-8065-3B40C962A0E2}">
      <dgm:prSet/>
      <dgm:spPr/>
      <dgm:t>
        <a:bodyPr/>
        <a:lstStyle/>
        <a:p>
          <a:endParaRPr lang="en-ZW"/>
        </a:p>
      </dgm:t>
    </dgm:pt>
    <dgm:pt modelId="{3C9381C5-5A5B-41F7-828E-D57FD6481520}" type="sibTrans" cxnId="{82238251-4B23-462D-8065-3B40C962A0E2}">
      <dgm:prSet/>
      <dgm:spPr/>
      <dgm:t>
        <a:bodyPr/>
        <a:lstStyle/>
        <a:p>
          <a:endParaRPr lang="en-ZW"/>
        </a:p>
      </dgm:t>
    </dgm:pt>
    <dgm:pt modelId="{D3644ACC-C48B-4989-9E29-38340ADA7F06}">
      <dgm:prSet custT="1"/>
      <dgm:spPr>
        <a:solidFill>
          <a:srgbClr val="FFC000"/>
        </a:solidFill>
      </dgm:spPr>
      <dgm:t>
        <a:bodyPr/>
        <a:lstStyle/>
        <a:p>
          <a:r>
            <a:rPr lang="fr-FR" sz="1200" dirty="0" smtClean="0">
              <a:solidFill>
                <a:schemeClr val="tx1"/>
              </a:solidFill>
            </a:rPr>
            <a:t>Renforcement des capacités </a:t>
          </a:r>
          <a:endParaRPr lang="en-ZW" sz="1200" dirty="0">
            <a:solidFill>
              <a:schemeClr val="tx1"/>
            </a:solidFill>
          </a:endParaRPr>
        </a:p>
      </dgm:t>
    </dgm:pt>
    <dgm:pt modelId="{104D2E9A-CEB0-49F5-A81E-C23F035638DC}" type="parTrans" cxnId="{E0C0E88E-C0D2-459B-B688-059DE235C51A}">
      <dgm:prSet/>
      <dgm:spPr/>
      <dgm:t>
        <a:bodyPr/>
        <a:lstStyle/>
        <a:p>
          <a:endParaRPr lang="en-ZW"/>
        </a:p>
      </dgm:t>
    </dgm:pt>
    <dgm:pt modelId="{4BBE82F8-DAFF-4F61-824B-D4AB5CC70B33}" type="sibTrans" cxnId="{E0C0E88E-C0D2-459B-B688-059DE235C51A}">
      <dgm:prSet/>
      <dgm:spPr/>
      <dgm:t>
        <a:bodyPr/>
        <a:lstStyle/>
        <a:p>
          <a:endParaRPr lang="en-ZW"/>
        </a:p>
      </dgm:t>
    </dgm:pt>
    <dgm:pt modelId="{132D1282-D0D4-4F37-8F83-89A38CA8A2C1}">
      <dgm:prSet custT="1"/>
      <dgm:spPr>
        <a:solidFill>
          <a:srgbClr val="FFC000"/>
        </a:solidFill>
      </dgm:spPr>
      <dgm:t>
        <a:bodyPr/>
        <a:lstStyle/>
        <a:p>
          <a:r>
            <a:rPr lang="fr-FR" sz="1000" dirty="0" smtClean="0">
              <a:solidFill>
                <a:schemeClr val="tx1"/>
              </a:solidFill>
            </a:rPr>
            <a:t>Traiter de façon décisive et rapide avec des banques en difficulté </a:t>
          </a:r>
          <a:r>
            <a:rPr lang="fr-FR" sz="1000" dirty="0" smtClean="0"/>
            <a:t>...</a:t>
          </a:r>
          <a:endParaRPr lang="en-ZW" sz="1000" dirty="0">
            <a:solidFill>
              <a:schemeClr val="tx1"/>
            </a:solidFill>
          </a:endParaRPr>
        </a:p>
      </dgm:t>
    </dgm:pt>
    <dgm:pt modelId="{42C1AD2A-8B7C-4E9D-B36F-7F3454870F10}" type="parTrans" cxnId="{F3CDC470-A972-401E-9F87-D4B89951397C}">
      <dgm:prSet/>
      <dgm:spPr/>
      <dgm:t>
        <a:bodyPr/>
        <a:lstStyle/>
        <a:p>
          <a:endParaRPr lang="en-ZW"/>
        </a:p>
      </dgm:t>
    </dgm:pt>
    <dgm:pt modelId="{2C0E84C7-5BD5-4F2F-A378-21D09E84284B}" type="sibTrans" cxnId="{F3CDC470-A972-401E-9F87-D4B89951397C}">
      <dgm:prSet/>
      <dgm:spPr/>
      <dgm:t>
        <a:bodyPr/>
        <a:lstStyle/>
        <a:p>
          <a:endParaRPr lang="en-ZW"/>
        </a:p>
      </dgm:t>
    </dgm:pt>
    <dgm:pt modelId="{8A24958A-E94B-496D-8B5A-D847C55EA1A9}">
      <dgm:prSet custT="1"/>
      <dgm:spPr>
        <a:solidFill>
          <a:srgbClr val="FFC000"/>
        </a:solidFill>
      </dgm:spPr>
      <dgm:t>
        <a:bodyPr/>
        <a:lstStyle/>
        <a:p>
          <a:r>
            <a:rPr lang="fr-FR" sz="1050" dirty="0" smtClean="0">
              <a:solidFill>
                <a:schemeClr val="tx1"/>
              </a:solidFill>
            </a:rPr>
            <a:t>Diversité des options de résolution </a:t>
          </a:r>
          <a:endParaRPr lang="en-ZW" sz="1050" dirty="0">
            <a:solidFill>
              <a:schemeClr val="tx1"/>
            </a:solidFill>
          </a:endParaRPr>
        </a:p>
      </dgm:t>
    </dgm:pt>
    <dgm:pt modelId="{D0654DB0-0B76-4078-8C39-1C27A894AA8F}" type="parTrans" cxnId="{907BC6A6-386D-4E29-A212-56E8DAF97913}">
      <dgm:prSet/>
      <dgm:spPr/>
      <dgm:t>
        <a:bodyPr/>
        <a:lstStyle/>
        <a:p>
          <a:endParaRPr lang="en-ZW"/>
        </a:p>
      </dgm:t>
    </dgm:pt>
    <dgm:pt modelId="{8E6A683E-ADBE-460C-8F27-880B668B0EAB}" type="sibTrans" cxnId="{907BC6A6-386D-4E29-A212-56E8DAF97913}">
      <dgm:prSet/>
      <dgm:spPr/>
      <dgm:t>
        <a:bodyPr/>
        <a:lstStyle/>
        <a:p>
          <a:endParaRPr lang="en-ZW"/>
        </a:p>
      </dgm:t>
    </dgm:pt>
    <dgm:pt modelId="{ECBCE5AC-2321-47FD-AB8C-81382864720E}">
      <dgm:prSet custT="1"/>
      <dgm:spPr>
        <a:solidFill>
          <a:srgbClr val="FFC000"/>
        </a:solidFill>
      </dgm:spPr>
      <dgm:t>
        <a:bodyPr/>
        <a:lstStyle/>
        <a:p>
          <a:r>
            <a:rPr lang="fr-FR" sz="1000" dirty="0" smtClean="0">
              <a:solidFill>
                <a:schemeClr val="tx1"/>
              </a:solidFill>
            </a:rPr>
            <a:t>Partage de l'information </a:t>
          </a:r>
          <a:endParaRPr lang="en-ZW" sz="1000" dirty="0">
            <a:solidFill>
              <a:schemeClr val="tx1"/>
            </a:solidFill>
          </a:endParaRPr>
        </a:p>
      </dgm:t>
    </dgm:pt>
    <dgm:pt modelId="{CCAA44EA-8704-4463-B92D-416B50CFB415}" type="parTrans" cxnId="{B792ACC0-7224-49FF-B3E6-BD8599A37A14}">
      <dgm:prSet/>
      <dgm:spPr/>
      <dgm:t>
        <a:bodyPr/>
        <a:lstStyle/>
        <a:p>
          <a:endParaRPr lang="en-ZW"/>
        </a:p>
      </dgm:t>
    </dgm:pt>
    <dgm:pt modelId="{2EA5E25E-52BD-40AF-92B4-DD4F00FA2DCD}" type="sibTrans" cxnId="{B792ACC0-7224-49FF-B3E6-BD8599A37A14}">
      <dgm:prSet/>
      <dgm:spPr/>
      <dgm:t>
        <a:bodyPr/>
        <a:lstStyle/>
        <a:p>
          <a:endParaRPr lang="en-ZW"/>
        </a:p>
      </dgm:t>
    </dgm:pt>
    <dgm:pt modelId="{1E45E925-BD21-4431-81FF-7DE24F820422}">
      <dgm:prSet custT="1"/>
      <dgm:spPr>
        <a:solidFill>
          <a:srgbClr val="FF0000"/>
        </a:solidFill>
      </dgm:spPr>
      <dgm:t>
        <a:bodyPr/>
        <a:lstStyle/>
        <a:p>
          <a:r>
            <a:rPr lang="fr-FR" sz="1000" dirty="0" smtClean="0">
              <a:solidFill>
                <a:schemeClr val="tx1"/>
              </a:solidFill>
            </a:rPr>
            <a:t>Actionnaires principaux</a:t>
          </a:r>
          <a:endParaRPr lang="en-ZW" sz="1000" dirty="0">
            <a:solidFill>
              <a:schemeClr val="tx1"/>
            </a:solidFill>
          </a:endParaRPr>
        </a:p>
      </dgm:t>
    </dgm:pt>
    <dgm:pt modelId="{620CD6A9-29A9-46F3-BA94-CD5E5C6DAEE3}" type="parTrans" cxnId="{8C7D3002-8A36-4DC8-9F45-B33A7A6170B3}">
      <dgm:prSet/>
      <dgm:spPr/>
      <dgm:t>
        <a:bodyPr/>
        <a:lstStyle/>
        <a:p>
          <a:endParaRPr lang="en-ZW"/>
        </a:p>
      </dgm:t>
    </dgm:pt>
    <dgm:pt modelId="{B1A8D26C-EDD6-4FA2-A5B0-AC74B2EFDF63}" type="sibTrans" cxnId="{8C7D3002-8A36-4DC8-9F45-B33A7A6170B3}">
      <dgm:prSet/>
      <dgm:spPr/>
      <dgm:t>
        <a:bodyPr/>
        <a:lstStyle/>
        <a:p>
          <a:endParaRPr lang="en-ZW"/>
        </a:p>
      </dgm:t>
    </dgm:pt>
    <dgm:pt modelId="{7E7FD3FB-0600-4467-A5B1-1E1C88333C94}">
      <dgm:prSet phldrT="[Text]" custT="1"/>
      <dgm:spPr>
        <a:solidFill>
          <a:srgbClr val="FF0000"/>
        </a:solidFill>
      </dgm:spPr>
      <dgm:t>
        <a:bodyPr/>
        <a:lstStyle/>
        <a:p>
          <a:r>
            <a:rPr lang="fr-FR" sz="1000" dirty="0" smtClean="0">
              <a:solidFill>
                <a:schemeClr val="tx1"/>
              </a:solidFill>
            </a:rPr>
            <a:t>Systèmes solides de gouvernance d'entreprise </a:t>
          </a:r>
          <a:endParaRPr lang="en-ZW" sz="1000" dirty="0">
            <a:solidFill>
              <a:schemeClr val="tx1"/>
            </a:solidFill>
          </a:endParaRPr>
        </a:p>
      </dgm:t>
    </dgm:pt>
    <dgm:pt modelId="{7C426A11-3059-43AC-A8AE-236D965105CA}" type="parTrans" cxnId="{DAA496C4-4ADF-48A4-B175-51FBA1EAF3FA}">
      <dgm:prSet/>
      <dgm:spPr/>
      <dgm:t>
        <a:bodyPr/>
        <a:lstStyle/>
        <a:p>
          <a:endParaRPr lang="en-ZW"/>
        </a:p>
      </dgm:t>
    </dgm:pt>
    <dgm:pt modelId="{858C8AE2-377A-480B-8D64-98074C0E23AF}" type="sibTrans" cxnId="{DAA496C4-4ADF-48A4-B175-51FBA1EAF3FA}">
      <dgm:prSet/>
      <dgm:spPr/>
      <dgm:t>
        <a:bodyPr/>
        <a:lstStyle/>
        <a:p>
          <a:endParaRPr lang="en-ZW"/>
        </a:p>
      </dgm:t>
    </dgm:pt>
    <dgm:pt modelId="{DEAF36ED-441A-4253-901B-446BCDC0CCEF}">
      <dgm:prSet phldrT="[Text]" custT="1"/>
      <dgm:spPr>
        <a:solidFill>
          <a:srgbClr val="FF0000"/>
        </a:solidFill>
      </dgm:spPr>
      <dgm:t>
        <a:bodyPr/>
        <a:lstStyle/>
        <a:p>
          <a:r>
            <a:rPr lang="fr-FR" sz="1100" dirty="0" smtClean="0">
              <a:solidFill>
                <a:schemeClr val="tx1"/>
              </a:solidFill>
            </a:rPr>
            <a:t>Renforcement du cadre juridique</a:t>
          </a:r>
          <a:endParaRPr lang="en-ZW" sz="1100" dirty="0">
            <a:solidFill>
              <a:schemeClr val="tx1"/>
            </a:solidFill>
          </a:endParaRPr>
        </a:p>
      </dgm:t>
    </dgm:pt>
    <dgm:pt modelId="{BD0F3D6C-207E-4939-A957-DE8A6A855C24}" type="parTrans" cxnId="{A2F2F9A2-E278-4F1C-BF3E-073FC26C7115}">
      <dgm:prSet/>
      <dgm:spPr/>
      <dgm:t>
        <a:bodyPr/>
        <a:lstStyle/>
        <a:p>
          <a:endParaRPr lang="en-ZW"/>
        </a:p>
      </dgm:t>
    </dgm:pt>
    <dgm:pt modelId="{27E90DE2-C74A-487B-9FE7-3149E09DBEF9}" type="sibTrans" cxnId="{A2F2F9A2-E278-4F1C-BF3E-073FC26C7115}">
      <dgm:prSet/>
      <dgm:spPr/>
      <dgm:t>
        <a:bodyPr/>
        <a:lstStyle/>
        <a:p>
          <a:endParaRPr lang="en-ZW"/>
        </a:p>
      </dgm:t>
    </dgm:pt>
    <dgm:pt modelId="{43625A0A-EFE4-45ED-8606-B258D1E5027A}">
      <dgm:prSet custT="1"/>
      <dgm:spPr>
        <a:solidFill>
          <a:srgbClr val="FFC000"/>
        </a:solidFill>
      </dgm:spPr>
      <dgm:t>
        <a:bodyPr/>
        <a:lstStyle/>
        <a:p>
          <a:r>
            <a:rPr lang="fr-FR" sz="1000" dirty="0" smtClean="0">
              <a:solidFill>
                <a:schemeClr val="tx1"/>
              </a:solidFill>
            </a:rPr>
            <a:t>réseau de sécurité financière </a:t>
          </a:r>
          <a:endParaRPr lang="en-ZW" sz="1000" dirty="0">
            <a:solidFill>
              <a:schemeClr val="tx1"/>
            </a:solidFill>
          </a:endParaRPr>
        </a:p>
      </dgm:t>
    </dgm:pt>
    <dgm:pt modelId="{7F761908-2B48-47B2-B413-DC1856074B05}" type="parTrans" cxnId="{CB2DEA04-73BA-4124-8570-9CE6EA90AA10}">
      <dgm:prSet/>
      <dgm:spPr/>
      <dgm:t>
        <a:bodyPr/>
        <a:lstStyle/>
        <a:p>
          <a:endParaRPr lang="en-ZW"/>
        </a:p>
      </dgm:t>
    </dgm:pt>
    <dgm:pt modelId="{B7DC77DC-50EE-413C-A6F0-5170BF42923C}" type="sibTrans" cxnId="{CB2DEA04-73BA-4124-8570-9CE6EA90AA10}">
      <dgm:prSet/>
      <dgm:spPr/>
      <dgm:t>
        <a:bodyPr/>
        <a:lstStyle/>
        <a:p>
          <a:endParaRPr lang="en-ZW"/>
        </a:p>
      </dgm:t>
    </dgm:pt>
    <dgm:pt modelId="{CDA25B9B-1421-4A1A-8430-AAD5DCA781B4}" type="pres">
      <dgm:prSet presAssocID="{FEA9C065-1AB2-4DA4-881B-51EA1DFF8B8A}" presName="Name0" presStyleCnt="0">
        <dgm:presLayoutVars>
          <dgm:chMax val="1"/>
          <dgm:dir/>
          <dgm:animLvl val="ctr"/>
          <dgm:resizeHandles val="exact"/>
        </dgm:presLayoutVars>
      </dgm:prSet>
      <dgm:spPr/>
      <dgm:t>
        <a:bodyPr/>
        <a:lstStyle/>
        <a:p>
          <a:endParaRPr lang="en-ZW"/>
        </a:p>
      </dgm:t>
    </dgm:pt>
    <dgm:pt modelId="{53A05862-CAC4-4B94-9139-3837363A26F1}" type="pres">
      <dgm:prSet presAssocID="{DDCF9D17-91E1-4B31-8209-4D0D466D9763}" presName="centerShape" presStyleLbl="node0" presStyleIdx="0" presStyleCnt="1" custScaleX="373180"/>
      <dgm:spPr/>
      <dgm:t>
        <a:bodyPr/>
        <a:lstStyle/>
        <a:p>
          <a:endParaRPr lang="en-ZW"/>
        </a:p>
      </dgm:t>
    </dgm:pt>
    <dgm:pt modelId="{F9F59DF7-EBA3-4354-95FE-05B9835D9C9A}" type="pres">
      <dgm:prSet presAssocID="{18172EDB-18F7-4233-99AE-C0B871C16104}" presName="node" presStyleLbl="node1" presStyleIdx="0" presStyleCnt="14" custScaleX="156102">
        <dgm:presLayoutVars>
          <dgm:bulletEnabled val="1"/>
        </dgm:presLayoutVars>
      </dgm:prSet>
      <dgm:spPr/>
      <dgm:t>
        <a:bodyPr/>
        <a:lstStyle/>
        <a:p>
          <a:endParaRPr lang="en-ZW"/>
        </a:p>
      </dgm:t>
    </dgm:pt>
    <dgm:pt modelId="{1EF7A135-7A57-4D42-A1EF-408808CDC2EA}" type="pres">
      <dgm:prSet presAssocID="{18172EDB-18F7-4233-99AE-C0B871C16104}" presName="dummy" presStyleCnt="0"/>
      <dgm:spPr/>
    </dgm:pt>
    <dgm:pt modelId="{75802E0C-19EE-45BE-8A16-7B4B72643411}" type="pres">
      <dgm:prSet presAssocID="{5B90129C-C6E2-4B6B-B02D-750AFBDA318B}" presName="sibTrans" presStyleLbl="sibTrans2D1" presStyleIdx="0" presStyleCnt="14"/>
      <dgm:spPr/>
      <dgm:t>
        <a:bodyPr/>
        <a:lstStyle/>
        <a:p>
          <a:endParaRPr lang="en-ZW"/>
        </a:p>
      </dgm:t>
    </dgm:pt>
    <dgm:pt modelId="{CB22EF8B-071A-45E6-A8B2-EA2D3F5D865C}" type="pres">
      <dgm:prSet presAssocID="{C32E0C0C-742C-442D-997E-12FD0EFF3789}" presName="node" presStyleLbl="node1" presStyleIdx="1" presStyleCnt="14" custScaleX="153703" custRadScaleRad="101942" custRadScaleInc="36979">
        <dgm:presLayoutVars>
          <dgm:bulletEnabled val="1"/>
        </dgm:presLayoutVars>
      </dgm:prSet>
      <dgm:spPr/>
      <dgm:t>
        <a:bodyPr/>
        <a:lstStyle/>
        <a:p>
          <a:endParaRPr lang="en-ZW"/>
        </a:p>
      </dgm:t>
    </dgm:pt>
    <dgm:pt modelId="{2A32D434-D68D-47A6-B0A9-30DF52C7EC73}" type="pres">
      <dgm:prSet presAssocID="{C32E0C0C-742C-442D-997E-12FD0EFF3789}" presName="dummy" presStyleCnt="0"/>
      <dgm:spPr/>
    </dgm:pt>
    <dgm:pt modelId="{B5DEBC6A-35A2-464D-97D4-BB261C5D81C4}" type="pres">
      <dgm:prSet presAssocID="{002EF2B7-11DA-4FE5-B4FA-1CF203F7888D}" presName="sibTrans" presStyleLbl="sibTrans2D1" presStyleIdx="1" presStyleCnt="14"/>
      <dgm:spPr/>
      <dgm:t>
        <a:bodyPr/>
        <a:lstStyle/>
        <a:p>
          <a:endParaRPr lang="en-ZW"/>
        </a:p>
      </dgm:t>
    </dgm:pt>
    <dgm:pt modelId="{74E122C1-ACB6-4AC9-8A6A-59996DB1D8DB}" type="pres">
      <dgm:prSet presAssocID="{1E45E925-BD21-4431-81FF-7DE24F820422}" presName="node" presStyleLbl="node1" presStyleIdx="2" presStyleCnt="14" custScaleX="191035" custRadScaleRad="99390" custRadScaleInc="46487">
        <dgm:presLayoutVars>
          <dgm:bulletEnabled val="1"/>
        </dgm:presLayoutVars>
      </dgm:prSet>
      <dgm:spPr/>
      <dgm:t>
        <a:bodyPr/>
        <a:lstStyle/>
        <a:p>
          <a:endParaRPr lang="en-ZW"/>
        </a:p>
      </dgm:t>
    </dgm:pt>
    <dgm:pt modelId="{49F7CDE8-9D63-4380-AE74-CF0036852F67}" type="pres">
      <dgm:prSet presAssocID="{1E45E925-BD21-4431-81FF-7DE24F820422}" presName="dummy" presStyleCnt="0"/>
      <dgm:spPr/>
    </dgm:pt>
    <dgm:pt modelId="{0906BA42-C6DA-4228-B720-4A59F0FC9FD6}" type="pres">
      <dgm:prSet presAssocID="{B1A8D26C-EDD6-4FA2-A5B0-AC74B2EFDF63}" presName="sibTrans" presStyleLbl="sibTrans2D1" presStyleIdx="2" presStyleCnt="14"/>
      <dgm:spPr/>
      <dgm:t>
        <a:bodyPr/>
        <a:lstStyle/>
        <a:p>
          <a:endParaRPr lang="en-ZW"/>
        </a:p>
      </dgm:t>
    </dgm:pt>
    <dgm:pt modelId="{ECA44302-FF55-42A0-8DFA-61AAA3B69595}" type="pres">
      <dgm:prSet presAssocID="{7E7FD3FB-0600-4467-A5B1-1E1C88333C94}" presName="node" presStyleLbl="node1" presStyleIdx="3" presStyleCnt="14" custScaleX="225015" custRadScaleRad="103695" custRadScaleInc="48449">
        <dgm:presLayoutVars>
          <dgm:bulletEnabled val="1"/>
        </dgm:presLayoutVars>
      </dgm:prSet>
      <dgm:spPr/>
      <dgm:t>
        <a:bodyPr/>
        <a:lstStyle/>
        <a:p>
          <a:endParaRPr lang="en-ZW"/>
        </a:p>
      </dgm:t>
    </dgm:pt>
    <dgm:pt modelId="{6A4FF179-31C0-49F1-814C-A60E7A67E0C7}" type="pres">
      <dgm:prSet presAssocID="{7E7FD3FB-0600-4467-A5B1-1E1C88333C94}" presName="dummy" presStyleCnt="0"/>
      <dgm:spPr/>
    </dgm:pt>
    <dgm:pt modelId="{F4A0DC60-E290-407C-9641-76162947C329}" type="pres">
      <dgm:prSet presAssocID="{858C8AE2-377A-480B-8D64-98074C0E23AF}" presName="sibTrans" presStyleLbl="sibTrans2D1" presStyleIdx="3" presStyleCnt="14"/>
      <dgm:spPr/>
      <dgm:t>
        <a:bodyPr/>
        <a:lstStyle/>
        <a:p>
          <a:endParaRPr lang="en-ZW"/>
        </a:p>
      </dgm:t>
    </dgm:pt>
    <dgm:pt modelId="{E2A25967-D659-47E8-9921-10AB67BD371B}" type="pres">
      <dgm:prSet presAssocID="{43625A0A-EFE4-45ED-8606-B258D1E5027A}" presName="node" presStyleLbl="node1" presStyleIdx="4" presStyleCnt="14" custScaleX="215975" custRadScaleRad="103071" custRadScaleInc="-15173">
        <dgm:presLayoutVars>
          <dgm:bulletEnabled val="1"/>
        </dgm:presLayoutVars>
      </dgm:prSet>
      <dgm:spPr/>
      <dgm:t>
        <a:bodyPr/>
        <a:lstStyle/>
        <a:p>
          <a:endParaRPr lang="en-ZW"/>
        </a:p>
      </dgm:t>
    </dgm:pt>
    <dgm:pt modelId="{1648195D-6385-4CBC-895A-921DF93501E3}" type="pres">
      <dgm:prSet presAssocID="{43625A0A-EFE4-45ED-8606-B258D1E5027A}" presName="dummy" presStyleCnt="0"/>
      <dgm:spPr/>
    </dgm:pt>
    <dgm:pt modelId="{9F766D50-68DA-4626-B1BB-3B8BC338ED40}" type="pres">
      <dgm:prSet presAssocID="{B7DC77DC-50EE-413C-A6F0-5170BF42923C}" presName="sibTrans" presStyleLbl="sibTrans2D1" presStyleIdx="4" presStyleCnt="14"/>
      <dgm:spPr/>
      <dgm:t>
        <a:bodyPr/>
        <a:lstStyle/>
        <a:p>
          <a:endParaRPr lang="en-ZW"/>
        </a:p>
      </dgm:t>
    </dgm:pt>
    <dgm:pt modelId="{C78C0EED-850E-4581-A5C5-EDBAC48A1DFC}" type="pres">
      <dgm:prSet presAssocID="{ECBCE5AC-2321-47FD-AB8C-81382864720E}" presName="node" presStyleLbl="node1" presStyleIdx="5" presStyleCnt="14" custScaleX="170171" custRadScaleRad="101683" custRadScaleInc="-57514">
        <dgm:presLayoutVars>
          <dgm:bulletEnabled val="1"/>
        </dgm:presLayoutVars>
      </dgm:prSet>
      <dgm:spPr/>
      <dgm:t>
        <a:bodyPr/>
        <a:lstStyle/>
        <a:p>
          <a:endParaRPr lang="en-ZW"/>
        </a:p>
      </dgm:t>
    </dgm:pt>
    <dgm:pt modelId="{3D86A1F3-40DC-4A87-8DBE-4B9E8CF5FEB5}" type="pres">
      <dgm:prSet presAssocID="{ECBCE5AC-2321-47FD-AB8C-81382864720E}" presName="dummy" presStyleCnt="0"/>
      <dgm:spPr/>
    </dgm:pt>
    <dgm:pt modelId="{EE002595-F001-45C6-90FD-03F4D16B3650}" type="pres">
      <dgm:prSet presAssocID="{2EA5E25E-52BD-40AF-92B4-DD4F00FA2DCD}" presName="sibTrans" presStyleLbl="sibTrans2D1" presStyleIdx="5" presStyleCnt="14"/>
      <dgm:spPr/>
      <dgm:t>
        <a:bodyPr/>
        <a:lstStyle/>
        <a:p>
          <a:endParaRPr lang="en-ZW"/>
        </a:p>
      </dgm:t>
    </dgm:pt>
    <dgm:pt modelId="{7A5FA8A8-41C5-4542-ACE3-6CF51535E472}" type="pres">
      <dgm:prSet presAssocID="{E9CC60C5-039D-48D2-9D23-CF88F14967DD}" presName="node" presStyleLbl="node1" presStyleIdx="6" presStyleCnt="14" custScaleX="212250" custRadScaleRad="100535" custRadScaleInc="-11983">
        <dgm:presLayoutVars>
          <dgm:bulletEnabled val="1"/>
        </dgm:presLayoutVars>
      </dgm:prSet>
      <dgm:spPr/>
      <dgm:t>
        <a:bodyPr/>
        <a:lstStyle/>
        <a:p>
          <a:endParaRPr lang="en-ZW"/>
        </a:p>
      </dgm:t>
    </dgm:pt>
    <dgm:pt modelId="{82089868-AB30-4F14-9D05-E54A5BDC3EF1}" type="pres">
      <dgm:prSet presAssocID="{E9CC60C5-039D-48D2-9D23-CF88F14967DD}" presName="dummy" presStyleCnt="0"/>
      <dgm:spPr/>
    </dgm:pt>
    <dgm:pt modelId="{A7838665-9B8D-47B5-8A9A-4CD5B90B06F4}" type="pres">
      <dgm:prSet presAssocID="{791D11B5-7ACE-413A-B75E-9CB3D48E75F9}" presName="sibTrans" presStyleLbl="sibTrans2D1" presStyleIdx="6" presStyleCnt="14"/>
      <dgm:spPr/>
      <dgm:t>
        <a:bodyPr/>
        <a:lstStyle/>
        <a:p>
          <a:endParaRPr lang="en-ZW"/>
        </a:p>
      </dgm:t>
    </dgm:pt>
    <dgm:pt modelId="{DF9FF917-533E-413C-AA2D-052EF35F70CB}" type="pres">
      <dgm:prSet presAssocID="{132D1282-D0D4-4F37-8F83-89A38CA8A2C1}" presName="node" presStyleLbl="node1" presStyleIdx="7" presStyleCnt="14" custScaleX="182655" custScaleY="163132" custRadScaleRad="101337" custRadScaleInc="163138">
        <dgm:presLayoutVars>
          <dgm:bulletEnabled val="1"/>
        </dgm:presLayoutVars>
      </dgm:prSet>
      <dgm:spPr/>
      <dgm:t>
        <a:bodyPr/>
        <a:lstStyle/>
        <a:p>
          <a:endParaRPr lang="en-ZW"/>
        </a:p>
      </dgm:t>
    </dgm:pt>
    <dgm:pt modelId="{F0D4139C-D5C3-49F4-8C57-5BE80E9AF6C3}" type="pres">
      <dgm:prSet presAssocID="{132D1282-D0D4-4F37-8F83-89A38CA8A2C1}" presName="dummy" presStyleCnt="0"/>
      <dgm:spPr/>
    </dgm:pt>
    <dgm:pt modelId="{82591270-53DE-486B-AF61-295203030281}" type="pres">
      <dgm:prSet presAssocID="{2C0E84C7-5BD5-4F2F-A378-21D09E84284B}" presName="sibTrans" presStyleLbl="sibTrans2D1" presStyleIdx="7" presStyleCnt="14"/>
      <dgm:spPr/>
      <dgm:t>
        <a:bodyPr/>
        <a:lstStyle/>
        <a:p>
          <a:endParaRPr lang="en-ZW"/>
        </a:p>
      </dgm:t>
    </dgm:pt>
    <dgm:pt modelId="{5C3F2D33-A2F8-492A-BE4C-EAB7CF257CFF}" type="pres">
      <dgm:prSet presAssocID="{D3644ACC-C48B-4989-9E29-38340ADA7F06}" presName="node" presStyleLbl="node1" presStyleIdx="8" presStyleCnt="14" custScaleX="171353" custRadScaleRad="104400" custRadScaleInc="172053">
        <dgm:presLayoutVars>
          <dgm:bulletEnabled val="1"/>
        </dgm:presLayoutVars>
      </dgm:prSet>
      <dgm:spPr/>
      <dgm:t>
        <a:bodyPr/>
        <a:lstStyle/>
        <a:p>
          <a:endParaRPr lang="en-ZW"/>
        </a:p>
      </dgm:t>
    </dgm:pt>
    <dgm:pt modelId="{FBC95888-E100-4256-886E-B1FF894465DF}" type="pres">
      <dgm:prSet presAssocID="{D3644ACC-C48B-4989-9E29-38340ADA7F06}" presName="dummy" presStyleCnt="0"/>
      <dgm:spPr/>
    </dgm:pt>
    <dgm:pt modelId="{389FE4BC-589D-4E9D-A1DD-538909421E53}" type="pres">
      <dgm:prSet presAssocID="{4BBE82F8-DAFF-4F61-824B-D4AB5CC70B33}" presName="sibTrans" presStyleLbl="sibTrans2D1" presStyleIdx="8" presStyleCnt="14"/>
      <dgm:spPr/>
      <dgm:t>
        <a:bodyPr/>
        <a:lstStyle/>
        <a:p>
          <a:endParaRPr lang="en-ZW"/>
        </a:p>
      </dgm:t>
    </dgm:pt>
    <dgm:pt modelId="{2FAE0656-ECD1-4082-8806-F142F67B8408}" type="pres">
      <dgm:prSet presAssocID="{B990AFA8-F16F-4C01-AC1D-2D516724C61D}" presName="node" presStyleLbl="node1" presStyleIdx="9" presStyleCnt="14" custScaleX="204774" custRadScaleRad="101531" custRadScaleInc="121374">
        <dgm:presLayoutVars>
          <dgm:bulletEnabled val="1"/>
        </dgm:presLayoutVars>
      </dgm:prSet>
      <dgm:spPr/>
      <dgm:t>
        <a:bodyPr/>
        <a:lstStyle/>
        <a:p>
          <a:endParaRPr lang="en-ZW"/>
        </a:p>
      </dgm:t>
    </dgm:pt>
    <dgm:pt modelId="{97B21FB8-4CB9-4D62-B3E7-EBE4FD82614B}" type="pres">
      <dgm:prSet presAssocID="{B990AFA8-F16F-4C01-AC1D-2D516724C61D}" presName="dummy" presStyleCnt="0"/>
      <dgm:spPr/>
    </dgm:pt>
    <dgm:pt modelId="{3A6BBC10-ED9A-49F8-BC6D-1343C452C101}" type="pres">
      <dgm:prSet presAssocID="{3C9381C5-5A5B-41F7-828E-D57FD6481520}" presName="sibTrans" presStyleLbl="sibTrans2D1" presStyleIdx="9" presStyleCnt="14"/>
      <dgm:spPr/>
      <dgm:t>
        <a:bodyPr/>
        <a:lstStyle/>
        <a:p>
          <a:endParaRPr lang="en-ZW"/>
        </a:p>
      </dgm:t>
    </dgm:pt>
    <dgm:pt modelId="{CEB51F50-90B6-4D7D-ABA7-5482C252CBEE}" type="pres">
      <dgm:prSet presAssocID="{E3212BA1-AD4D-4A54-99BE-22FD77CE2883}" presName="node" presStyleLbl="node1" presStyleIdx="10" presStyleCnt="14" custScaleX="258813" custRadScaleRad="100703" custRadScaleInc="64578">
        <dgm:presLayoutVars>
          <dgm:bulletEnabled val="1"/>
        </dgm:presLayoutVars>
      </dgm:prSet>
      <dgm:spPr/>
      <dgm:t>
        <a:bodyPr/>
        <a:lstStyle/>
        <a:p>
          <a:endParaRPr lang="en-ZW"/>
        </a:p>
      </dgm:t>
    </dgm:pt>
    <dgm:pt modelId="{D51BCCBC-38C4-4893-B692-30E4EEC03758}" type="pres">
      <dgm:prSet presAssocID="{E3212BA1-AD4D-4A54-99BE-22FD77CE2883}" presName="dummy" presStyleCnt="0"/>
      <dgm:spPr/>
    </dgm:pt>
    <dgm:pt modelId="{A2829709-F341-40EF-BFBF-3F915F095004}" type="pres">
      <dgm:prSet presAssocID="{A29E51F6-6CB3-4BF7-A485-06D7B1BEF969}" presName="sibTrans" presStyleLbl="sibTrans2D1" presStyleIdx="10" presStyleCnt="14"/>
      <dgm:spPr/>
      <dgm:t>
        <a:bodyPr/>
        <a:lstStyle/>
        <a:p>
          <a:endParaRPr lang="en-ZW"/>
        </a:p>
      </dgm:t>
    </dgm:pt>
    <dgm:pt modelId="{3FF6FF93-393E-47D9-929F-76AC4AFC8E06}" type="pres">
      <dgm:prSet presAssocID="{DEAF36ED-441A-4253-901B-446BCDC0CCEF}" presName="node" presStyleLbl="node1" presStyleIdx="11" presStyleCnt="14" custScaleX="220042" custRadScaleRad="101044" custRadScaleInc="22889">
        <dgm:presLayoutVars>
          <dgm:bulletEnabled val="1"/>
        </dgm:presLayoutVars>
      </dgm:prSet>
      <dgm:spPr/>
      <dgm:t>
        <a:bodyPr/>
        <a:lstStyle/>
        <a:p>
          <a:endParaRPr lang="en-ZW"/>
        </a:p>
      </dgm:t>
    </dgm:pt>
    <dgm:pt modelId="{609AA361-54D8-4872-B8A1-B18277967BDD}" type="pres">
      <dgm:prSet presAssocID="{DEAF36ED-441A-4253-901B-446BCDC0CCEF}" presName="dummy" presStyleCnt="0"/>
      <dgm:spPr/>
    </dgm:pt>
    <dgm:pt modelId="{FC66CEA3-CF62-4F0C-8E82-FF2D1E3F2512}" type="pres">
      <dgm:prSet presAssocID="{27E90DE2-C74A-487B-9FE7-3149E09DBEF9}" presName="sibTrans" presStyleLbl="sibTrans2D1" presStyleIdx="11" presStyleCnt="14"/>
      <dgm:spPr/>
      <dgm:t>
        <a:bodyPr/>
        <a:lstStyle/>
        <a:p>
          <a:endParaRPr lang="en-ZW"/>
        </a:p>
      </dgm:t>
    </dgm:pt>
    <dgm:pt modelId="{85B8FBF3-0BD7-4E69-AF85-245297B60C63}" type="pres">
      <dgm:prSet presAssocID="{8A24958A-E94B-496D-8B5A-D847C55EA1A9}" presName="node" presStyleLbl="node1" presStyleIdx="12" presStyleCnt="14" custScaleX="197036">
        <dgm:presLayoutVars>
          <dgm:bulletEnabled val="1"/>
        </dgm:presLayoutVars>
      </dgm:prSet>
      <dgm:spPr/>
      <dgm:t>
        <a:bodyPr/>
        <a:lstStyle/>
        <a:p>
          <a:endParaRPr lang="en-ZW"/>
        </a:p>
      </dgm:t>
    </dgm:pt>
    <dgm:pt modelId="{6C62695A-F765-4A90-BDC4-CBF2CBD2F228}" type="pres">
      <dgm:prSet presAssocID="{8A24958A-E94B-496D-8B5A-D847C55EA1A9}" presName="dummy" presStyleCnt="0"/>
      <dgm:spPr/>
    </dgm:pt>
    <dgm:pt modelId="{0667658C-642E-47AF-9729-46B91821A34E}" type="pres">
      <dgm:prSet presAssocID="{8E6A683E-ADBE-460C-8F27-880B668B0EAB}" presName="sibTrans" presStyleLbl="sibTrans2D1" presStyleIdx="12" presStyleCnt="14"/>
      <dgm:spPr/>
      <dgm:t>
        <a:bodyPr/>
        <a:lstStyle/>
        <a:p>
          <a:endParaRPr lang="en-ZW"/>
        </a:p>
      </dgm:t>
    </dgm:pt>
    <dgm:pt modelId="{609B6654-9951-4E96-A325-0328D1C1DF5E}" type="pres">
      <dgm:prSet presAssocID="{F216E5A6-3DE0-4275-BE44-759D4B68E0AC}" presName="node" presStyleLbl="node1" presStyleIdx="13" presStyleCnt="14" custScaleX="169641" custScaleY="146768" custRadScaleRad="100754" custRadScaleInc="-22405">
        <dgm:presLayoutVars>
          <dgm:bulletEnabled val="1"/>
        </dgm:presLayoutVars>
      </dgm:prSet>
      <dgm:spPr/>
      <dgm:t>
        <a:bodyPr/>
        <a:lstStyle/>
        <a:p>
          <a:endParaRPr lang="en-ZW"/>
        </a:p>
      </dgm:t>
    </dgm:pt>
    <dgm:pt modelId="{1CB3CB2C-D6FB-4E21-9BA6-6AB4229590CA}" type="pres">
      <dgm:prSet presAssocID="{F216E5A6-3DE0-4275-BE44-759D4B68E0AC}" presName="dummy" presStyleCnt="0"/>
      <dgm:spPr/>
    </dgm:pt>
    <dgm:pt modelId="{4A57DA61-8009-4DB0-B989-837C2F57FC54}" type="pres">
      <dgm:prSet presAssocID="{D708C756-A2CE-4FF4-8DF0-64830FFE2B2B}" presName="sibTrans" presStyleLbl="sibTrans2D1" presStyleIdx="13" presStyleCnt="14"/>
      <dgm:spPr/>
      <dgm:t>
        <a:bodyPr/>
        <a:lstStyle/>
        <a:p>
          <a:endParaRPr lang="en-ZW"/>
        </a:p>
      </dgm:t>
    </dgm:pt>
  </dgm:ptLst>
  <dgm:cxnLst>
    <dgm:cxn modelId="{E40D6B65-A88C-4195-906F-F3403ABA6CB9}" type="presOf" srcId="{FEA9C065-1AB2-4DA4-881B-51EA1DFF8B8A}" destId="{CDA25B9B-1421-4A1A-8430-AAD5DCA781B4}" srcOrd="0" destOrd="0" presId="urn:microsoft.com/office/officeart/2005/8/layout/radial6"/>
    <dgm:cxn modelId="{DAA496C4-4ADF-48A4-B175-51FBA1EAF3FA}" srcId="{DDCF9D17-91E1-4B31-8209-4D0D466D9763}" destId="{7E7FD3FB-0600-4467-A5B1-1E1C88333C94}" srcOrd="3" destOrd="0" parTransId="{7C426A11-3059-43AC-A8AE-236D965105CA}" sibTransId="{858C8AE2-377A-480B-8D64-98074C0E23AF}"/>
    <dgm:cxn modelId="{923D0D21-A5DE-4BAF-8653-A035AB45B2A7}" srcId="{DDCF9D17-91E1-4B31-8209-4D0D466D9763}" destId="{E3212BA1-AD4D-4A54-99BE-22FD77CE2883}" srcOrd="10" destOrd="0" parTransId="{A09BFF7B-E6DD-4484-92DA-AF1203A1226F}" sibTransId="{A29E51F6-6CB3-4BF7-A485-06D7B1BEF969}"/>
    <dgm:cxn modelId="{86C42295-E604-48C4-A430-3A58EC50137C}" type="presOf" srcId="{D708C756-A2CE-4FF4-8DF0-64830FFE2B2B}" destId="{4A57DA61-8009-4DB0-B989-837C2F57FC54}" srcOrd="0" destOrd="0" presId="urn:microsoft.com/office/officeart/2005/8/layout/radial6"/>
    <dgm:cxn modelId="{8CAF684C-D3D5-41FB-A83F-52D1B2FC9930}" type="presOf" srcId="{4BBE82F8-DAFF-4F61-824B-D4AB5CC70B33}" destId="{389FE4BC-589D-4E9D-A1DD-538909421E53}" srcOrd="0" destOrd="0" presId="urn:microsoft.com/office/officeart/2005/8/layout/radial6"/>
    <dgm:cxn modelId="{8C7D3002-8A36-4DC8-9F45-B33A7A6170B3}" srcId="{DDCF9D17-91E1-4B31-8209-4D0D466D9763}" destId="{1E45E925-BD21-4431-81FF-7DE24F820422}" srcOrd="2" destOrd="0" parTransId="{620CD6A9-29A9-46F3-BA94-CD5E5C6DAEE3}" sibTransId="{B1A8D26C-EDD6-4FA2-A5B0-AC74B2EFDF63}"/>
    <dgm:cxn modelId="{C20FBC26-9B82-4D94-87FB-AE933593C596}" type="presOf" srcId="{B1A8D26C-EDD6-4FA2-A5B0-AC74B2EFDF63}" destId="{0906BA42-C6DA-4228-B720-4A59F0FC9FD6}" srcOrd="0" destOrd="0" presId="urn:microsoft.com/office/officeart/2005/8/layout/radial6"/>
    <dgm:cxn modelId="{2C47DCF3-C70D-48F9-AD4F-3DFEBF564713}" srcId="{FEA9C065-1AB2-4DA4-881B-51EA1DFF8B8A}" destId="{DDCF9D17-91E1-4B31-8209-4D0D466D9763}" srcOrd="0" destOrd="0" parTransId="{E907B18F-E924-4159-BFF3-AD7B85FEAA78}" sibTransId="{0D7317D1-7DA3-41A0-A1A1-08972EFFE319}"/>
    <dgm:cxn modelId="{B9A492E5-3DF7-46BD-9DDC-63BB7A66F93C}" type="presOf" srcId="{18172EDB-18F7-4233-99AE-C0B871C16104}" destId="{F9F59DF7-EBA3-4354-95FE-05B9835D9C9A}" srcOrd="0" destOrd="0" presId="urn:microsoft.com/office/officeart/2005/8/layout/radial6"/>
    <dgm:cxn modelId="{3FDE1D71-4B60-4E52-88A1-4BB397AFC6C0}" type="presOf" srcId="{002EF2B7-11DA-4FE5-B4FA-1CF203F7888D}" destId="{B5DEBC6A-35A2-464D-97D4-BB261C5D81C4}" srcOrd="0" destOrd="0" presId="urn:microsoft.com/office/officeart/2005/8/layout/radial6"/>
    <dgm:cxn modelId="{CB2DEA04-73BA-4124-8570-9CE6EA90AA10}" srcId="{DDCF9D17-91E1-4B31-8209-4D0D466D9763}" destId="{43625A0A-EFE4-45ED-8606-B258D1E5027A}" srcOrd="4" destOrd="0" parTransId="{7F761908-2B48-47B2-B413-DC1856074B05}" sibTransId="{B7DC77DC-50EE-413C-A6F0-5170BF42923C}"/>
    <dgm:cxn modelId="{BE3C1CD2-7DAF-4073-B995-48BD15A61691}" type="presOf" srcId="{2EA5E25E-52BD-40AF-92B4-DD4F00FA2DCD}" destId="{EE002595-F001-45C6-90FD-03F4D16B3650}" srcOrd="0" destOrd="0" presId="urn:microsoft.com/office/officeart/2005/8/layout/radial6"/>
    <dgm:cxn modelId="{17A17A47-32AD-4B4C-B708-95279A74F1B2}" type="presOf" srcId="{F216E5A6-3DE0-4275-BE44-759D4B68E0AC}" destId="{609B6654-9951-4E96-A325-0328D1C1DF5E}" srcOrd="0" destOrd="0" presId="urn:microsoft.com/office/officeart/2005/8/layout/radial6"/>
    <dgm:cxn modelId="{D5DC5594-0807-41FC-9D1A-E41616EE497A}" type="presOf" srcId="{5B90129C-C6E2-4B6B-B02D-750AFBDA318B}" destId="{75802E0C-19EE-45BE-8A16-7B4B72643411}" srcOrd="0" destOrd="0" presId="urn:microsoft.com/office/officeart/2005/8/layout/radial6"/>
    <dgm:cxn modelId="{82238251-4B23-462D-8065-3B40C962A0E2}" srcId="{DDCF9D17-91E1-4B31-8209-4D0D466D9763}" destId="{B990AFA8-F16F-4C01-AC1D-2D516724C61D}" srcOrd="9" destOrd="0" parTransId="{30BACE50-F4A4-4045-9D42-CAFAA067A32C}" sibTransId="{3C9381C5-5A5B-41F7-828E-D57FD6481520}"/>
    <dgm:cxn modelId="{907BC6A6-386D-4E29-A212-56E8DAF97913}" srcId="{DDCF9D17-91E1-4B31-8209-4D0D466D9763}" destId="{8A24958A-E94B-496D-8B5A-D847C55EA1A9}" srcOrd="12" destOrd="0" parTransId="{D0654DB0-0B76-4078-8C39-1C27A894AA8F}" sibTransId="{8E6A683E-ADBE-460C-8F27-880B668B0EAB}"/>
    <dgm:cxn modelId="{BF67F249-1116-4EEE-8ADB-55E3A9795EDB}" srcId="{DDCF9D17-91E1-4B31-8209-4D0D466D9763}" destId="{E9CC60C5-039D-48D2-9D23-CF88F14967DD}" srcOrd="6" destOrd="0" parTransId="{C27CA455-4D7F-4A4E-9D06-96795A344B3F}" sibTransId="{791D11B5-7ACE-413A-B75E-9CB3D48E75F9}"/>
    <dgm:cxn modelId="{182A133C-C735-4796-B8E3-26CA80F157DC}" type="presOf" srcId="{791D11B5-7ACE-413A-B75E-9CB3D48E75F9}" destId="{A7838665-9B8D-47B5-8A9A-4CD5B90B06F4}" srcOrd="0" destOrd="0" presId="urn:microsoft.com/office/officeart/2005/8/layout/radial6"/>
    <dgm:cxn modelId="{48F9F462-22C0-4F04-83CB-63E50F9C57DF}" type="presOf" srcId="{B990AFA8-F16F-4C01-AC1D-2D516724C61D}" destId="{2FAE0656-ECD1-4082-8806-F142F67B8408}" srcOrd="0" destOrd="0" presId="urn:microsoft.com/office/officeart/2005/8/layout/radial6"/>
    <dgm:cxn modelId="{265586BF-D927-4416-8D1E-340C04345950}" type="presOf" srcId="{E3212BA1-AD4D-4A54-99BE-22FD77CE2883}" destId="{CEB51F50-90B6-4D7D-ABA7-5482C252CBEE}" srcOrd="0" destOrd="0" presId="urn:microsoft.com/office/officeart/2005/8/layout/radial6"/>
    <dgm:cxn modelId="{554D49F9-F076-434A-9916-178622AD2CA9}" type="presOf" srcId="{132D1282-D0D4-4F37-8F83-89A38CA8A2C1}" destId="{DF9FF917-533E-413C-AA2D-052EF35F70CB}" srcOrd="0" destOrd="0" presId="urn:microsoft.com/office/officeart/2005/8/layout/radial6"/>
    <dgm:cxn modelId="{6C6061F0-CED6-401B-8238-E37FC19A7775}" type="presOf" srcId="{B7DC77DC-50EE-413C-A6F0-5170BF42923C}" destId="{9F766D50-68DA-4626-B1BB-3B8BC338ED40}" srcOrd="0" destOrd="0" presId="urn:microsoft.com/office/officeart/2005/8/layout/radial6"/>
    <dgm:cxn modelId="{D76CFA27-8F8F-44CA-B612-EC8C4A20C6F9}" type="presOf" srcId="{1E45E925-BD21-4431-81FF-7DE24F820422}" destId="{74E122C1-ACB6-4AC9-8A6A-59996DB1D8DB}" srcOrd="0" destOrd="0" presId="urn:microsoft.com/office/officeart/2005/8/layout/radial6"/>
    <dgm:cxn modelId="{296D43F6-7531-4047-B38F-349AE63A085E}" type="presOf" srcId="{43625A0A-EFE4-45ED-8606-B258D1E5027A}" destId="{E2A25967-D659-47E8-9921-10AB67BD371B}" srcOrd="0" destOrd="0" presId="urn:microsoft.com/office/officeart/2005/8/layout/radial6"/>
    <dgm:cxn modelId="{2EBF7A57-C437-4393-8739-8459C7BA879F}" srcId="{DDCF9D17-91E1-4B31-8209-4D0D466D9763}" destId="{F216E5A6-3DE0-4275-BE44-759D4B68E0AC}" srcOrd="13" destOrd="0" parTransId="{34987AC0-E7A2-4A2F-BB31-21BD296B7412}" sibTransId="{D708C756-A2CE-4FF4-8DF0-64830FFE2B2B}"/>
    <dgm:cxn modelId="{9959BDE0-6DCE-4210-9737-D37010B98E09}" type="presOf" srcId="{27E90DE2-C74A-487B-9FE7-3149E09DBEF9}" destId="{FC66CEA3-CF62-4F0C-8E82-FF2D1E3F2512}" srcOrd="0" destOrd="0" presId="urn:microsoft.com/office/officeart/2005/8/layout/radial6"/>
    <dgm:cxn modelId="{5927B12F-18AF-4E54-9DE7-3011CB511FAC}" type="presOf" srcId="{858C8AE2-377A-480B-8D64-98074C0E23AF}" destId="{F4A0DC60-E290-407C-9641-76162947C329}" srcOrd="0" destOrd="0" presId="urn:microsoft.com/office/officeart/2005/8/layout/radial6"/>
    <dgm:cxn modelId="{A2F2F9A2-E278-4F1C-BF3E-073FC26C7115}" srcId="{DDCF9D17-91E1-4B31-8209-4D0D466D9763}" destId="{DEAF36ED-441A-4253-901B-446BCDC0CCEF}" srcOrd="11" destOrd="0" parTransId="{BD0F3D6C-207E-4939-A957-DE8A6A855C24}" sibTransId="{27E90DE2-C74A-487B-9FE7-3149E09DBEF9}"/>
    <dgm:cxn modelId="{B792ACC0-7224-49FF-B3E6-BD8599A37A14}" srcId="{DDCF9D17-91E1-4B31-8209-4D0D466D9763}" destId="{ECBCE5AC-2321-47FD-AB8C-81382864720E}" srcOrd="5" destOrd="0" parTransId="{CCAA44EA-8704-4463-B92D-416B50CFB415}" sibTransId="{2EA5E25E-52BD-40AF-92B4-DD4F00FA2DCD}"/>
    <dgm:cxn modelId="{F3CDC470-A972-401E-9F87-D4B89951397C}" srcId="{DDCF9D17-91E1-4B31-8209-4D0D466D9763}" destId="{132D1282-D0D4-4F37-8F83-89A38CA8A2C1}" srcOrd="7" destOrd="0" parTransId="{42C1AD2A-8B7C-4E9D-B36F-7F3454870F10}" sibTransId="{2C0E84C7-5BD5-4F2F-A378-21D09E84284B}"/>
    <dgm:cxn modelId="{A643A492-9DF7-455B-92EF-597C831E24FA}" type="presOf" srcId="{8E6A683E-ADBE-460C-8F27-880B668B0EAB}" destId="{0667658C-642E-47AF-9729-46B91821A34E}" srcOrd="0" destOrd="0" presId="urn:microsoft.com/office/officeart/2005/8/layout/radial6"/>
    <dgm:cxn modelId="{FECE61D1-49B9-4F06-9FD5-6A0616CB610E}" type="presOf" srcId="{A29E51F6-6CB3-4BF7-A485-06D7B1BEF969}" destId="{A2829709-F341-40EF-BFBF-3F915F095004}" srcOrd="0" destOrd="0" presId="urn:microsoft.com/office/officeart/2005/8/layout/radial6"/>
    <dgm:cxn modelId="{B08797FF-3ECF-4CB8-AA1E-ABCBF363AE75}" srcId="{DDCF9D17-91E1-4B31-8209-4D0D466D9763}" destId="{18172EDB-18F7-4233-99AE-C0B871C16104}" srcOrd="0" destOrd="0" parTransId="{FC97AE7A-84A3-4A74-9988-8580B11F0A43}" sibTransId="{5B90129C-C6E2-4B6B-B02D-750AFBDA318B}"/>
    <dgm:cxn modelId="{9E47E588-37C6-4593-83FB-86BFC26916F4}" type="presOf" srcId="{C32E0C0C-742C-442D-997E-12FD0EFF3789}" destId="{CB22EF8B-071A-45E6-A8B2-EA2D3F5D865C}" srcOrd="0" destOrd="0" presId="urn:microsoft.com/office/officeart/2005/8/layout/radial6"/>
    <dgm:cxn modelId="{21D656F7-F4EB-4E74-9110-8E72AFDB2AE3}" type="presOf" srcId="{E9CC60C5-039D-48D2-9D23-CF88F14967DD}" destId="{7A5FA8A8-41C5-4542-ACE3-6CF51535E472}" srcOrd="0" destOrd="0" presId="urn:microsoft.com/office/officeart/2005/8/layout/radial6"/>
    <dgm:cxn modelId="{10640B82-5BF0-4610-AC0C-ADFF50EFE268}" type="presOf" srcId="{D3644ACC-C48B-4989-9E29-38340ADA7F06}" destId="{5C3F2D33-A2F8-492A-BE4C-EAB7CF257CFF}" srcOrd="0" destOrd="0" presId="urn:microsoft.com/office/officeart/2005/8/layout/radial6"/>
    <dgm:cxn modelId="{E0C0E88E-C0D2-459B-B688-059DE235C51A}" srcId="{DDCF9D17-91E1-4B31-8209-4D0D466D9763}" destId="{D3644ACC-C48B-4989-9E29-38340ADA7F06}" srcOrd="8" destOrd="0" parTransId="{104D2E9A-CEB0-49F5-A81E-C23F035638DC}" sibTransId="{4BBE82F8-DAFF-4F61-824B-D4AB5CC70B33}"/>
    <dgm:cxn modelId="{94646767-0F92-433B-9EFA-22DC025D19FB}" type="presOf" srcId="{2C0E84C7-5BD5-4F2F-A378-21D09E84284B}" destId="{82591270-53DE-486B-AF61-295203030281}" srcOrd="0" destOrd="0" presId="urn:microsoft.com/office/officeart/2005/8/layout/radial6"/>
    <dgm:cxn modelId="{85826FA0-0B45-414E-B1CA-211C220A07EE}" srcId="{DDCF9D17-91E1-4B31-8209-4D0D466D9763}" destId="{C32E0C0C-742C-442D-997E-12FD0EFF3789}" srcOrd="1" destOrd="0" parTransId="{2A0A280F-4E89-4AF0-BBEB-70DD11C73E9A}" sibTransId="{002EF2B7-11DA-4FE5-B4FA-1CF203F7888D}"/>
    <dgm:cxn modelId="{02F6DF05-B687-4986-B44E-847A245E5486}" type="presOf" srcId="{ECBCE5AC-2321-47FD-AB8C-81382864720E}" destId="{C78C0EED-850E-4581-A5C5-EDBAC48A1DFC}" srcOrd="0" destOrd="0" presId="urn:microsoft.com/office/officeart/2005/8/layout/radial6"/>
    <dgm:cxn modelId="{391E5900-57C4-4F65-A0BB-91B00C78F447}" type="presOf" srcId="{7E7FD3FB-0600-4467-A5B1-1E1C88333C94}" destId="{ECA44302-FF55-42A0-8DFA-61AAA3B69595}" srcOrd="0" destOrd="0" presId="urn:microsoft.com/office/officeart/2005/8/layout/radial6"/>
    <dgm:cxn modelId="{F05DD531-DB98-434E-97B4-6D203FC94777}" type="presOf" srcId="{8A24958A-E94B-496D-8B5A-D847C55EA1A9}" destId="{85B8FBF3-0BD7-4E69-AF85-245297B60C63}" srcOrd="0" destOrd="0" presId="urn:microsoft.com/office/officeart/2005/8/layout/radial6"/>
    <dgm:cxn modelId="{6986AC7A-3149-4398-AC30-3CB570D68FFC}" type="presOf" srcId="{3C9381C5-5A5B-41F7-828E-D57FD6481520}" destId="{3A6BBC10-ED9A-49F8-BC6D-1343C452C101}" srcOrd="0" destOrd="0" presId="urn:microsoft.com/office/officeart/2005/8/layout/radial6"/>
    <dgm:cxn modelId="{89B9E3AE-BB9D-42E6-B39D-38F912C99A7D}" type="presOf" srcId="{DDCF9D17-91E1-4B31-8209-4D0D466D9763}" destId="{53A05862-CAC4-4B94-9139-3837363A26F1}" srcOrd="0" destOrd="0" presId="urn:microsoft.com/office/officeart/2005/8/layout/radial6"/>
    <dgm:cxn modelId="{7543FC96-33D9-445A-9BBE-12212CFC3C66}" type="presOf" srcId="{DEAF36ED-441A-4253-901B-446BCDC0CCEF}" destId="{3FF6FF93-393E-47D9-929F-76AC4AFC8E06}" srcOrd="0" destOrd="0" presId="urn:microsoft.com/office/officeart/2005/8/layout/radial6"/>
    <dgm:cxn modelId="{BB43428A-C763-4615-B8B9-23CFBE163A88}" type="presParOf" srcId="{CDA25B9B-1421-4A1A-8430-AAD5DCA781B4}" destId="{53A05862-CAC4-4B94-9139-3837363A26F1}" srcOrd="0" destOrd="0" presId="urn:microsoft.com/office/officeart/2005/8/layout/radial6"/>
    <dgm:cxn modelId="{A8B9B8F4-9CA0-4115-B12A-7CF599211B93}" type="presParOf" srcId="{CDA25B9B-1421-4A1A-8430-AAD5DCA781B4}" destId="{F9F59DF7-EBA3-4354-95FE-05B9835D9C9A}" srcOrd="1" destOrd="0" presId="urn:microsoft.com/office/officeart/2005/8/layout/radial6"/>
    <dgm:cxn modelId="{146A4261-0D45-44E2-AEB5-757D247A6698}" type="presParOf" srcId="{CDA25B9B-1421-4A1A-8430-AAD5DCA781B4}" destId="{1EF7A135-7A57-4D42-A1EF-408808CDC2EA}" srcOrd="2" destOrd="0" presId="urn:microsoft.com/office/officeart/2005/8/layout/radial6"/>
    <dgm:cxn modelId="{53CDA7E6-8A3D-4627-9F42-A9AD7916D11C}" type="presParOf" srcId="{CDA25B9B-1421-4A1A-8430-AAD5DCA781B4}" destId="{75802E0C-19EE-45BE-8A16-7B4B72643411}" srcOrd="3" destOrd="0" presId="urn:microsoft.com/office/officeart/2005/8/layout/radial6"/>
    <dgm:cxn modelId="{80CF94C0-404D-4AA5-9BBA-3698E4573F97}" type="presParOf" srcId="{CDA25B9B-1421-4A1A-8430-AAD5DCA781B4}" destId="{CB22EF8B-071A-45E6-A8B2-EA2D3F5D865C}" srcOrd="4" destOrd="0" presId="urn:microsoft.com/office/officeart/2005/8/layout/radial6"/>
    <dgm:cxn modelId="{57CDBF0E-5469-4421-A9CF-22583583725E}" type="presParOf" srcId="{CDA25B9B-1421-4A1A-8430-AAD5DCA781B4}" destId="{2A32D434-D68D-47A6-B0A9-30DF52C7EC73}" srcOrd="5" destOrd="0" presId="urn:microsoft.com/office/officeart/2005/8/layout/radial6"/>
    <dgm:cxn modelId="{17961788-C8D5-4DC7-AB4C-8BBFF4DA8EE4}" type="presParOf" srcId="{CDA25B9B-1421-4A1A-8430-AAD5DCA781B4}" destId="{B5DEBC6A-35A2-464D-97D4-BB261C5D81C4}" srcOrd="6" destOrd="0" presId="urn:microsoft.com/office/officeart/2005/8/layout/radial6"/>
    <dgm:cxn modelId="{F96AE4F0-8981-40EA-A919-98C3BBBB0AC1}" type="presParOf" srcId="{CDA25B9B-1421-4A1A-8430-AAD5DCA781B4}" destId="{74E122C1-ACB6-4AC9-8A6A-59996DB1D8DB}" srcOrd="7" destOrd="0" presId="urn:microsoft.com/office/officeart/2005/8/layout/radial6"/>
    <dgm:cxn modelId="{57722A65-81A8-49A4-A77C-346423B33E0C}" type="presParOf" srcId="{CDA25B9B-1421-4A1A-8430-AAD5DCA781B4}" destId="{49F7CDE8-9D63-4380-AE74-CF0036852F67}" srcOrd="8" destOrd="0" presId="urn:microsoft.com/office/officeart/2005/8/layout/radial6"/>
    <dgm:cxn modelId="{F18B884B-AB81-48C8-8218-4DC3C80E31B0}" type="presParOf" srcId="{CDA25B9B-1421-4A1A-8430-AAD5DCA781B4}" destId="{0906BA42-C6DA-4228-B720-4A59F0FC9FD6}" srcOrd="9" destOrd="0" presId="urn:microsoft.com/office/officeart/2005/8/layout/radial6"/>
    <dgm:cxn modelId="{C70B566C-CD68-4828-A5BF-8BA8A5735C8D}" type="presParOf" srcId="{CDA25B9B-1421-4A1A-8430-AAD5DCA781B4}" destId="{ECA44302-FF55-42A0-8DFA-61AAA3B69595}" srcOrd="10" destOrd="0" presId="urn:microsoft.com/office/officeart/2005/8/layout/radial6"/>
    <dgm:cxn modelId="{529B721D-C981-4B68-B4A8-F10CCBA91F60}" type="presParOf" srcId="{CDA25B9B-1421-4A1A-8430-AAD5DCA781B4}" destId="{6A4FF179-31C0-49F1-814C-A60E7A67E0C7}" srcOrd="11" destOrd="0" presId="urn:microsoft.com/office/officeart/2005/8/layout/radial6"/>
    <dgm:cxn modelId="{7F754201-CED3-41E4-B416-10AF37FD52D3}" type="presParOf" srcId="{CDA25B9B-1421-4A1A-8430-AAD5DCA781B4}" destId="{F4A0DC60-E290-407C-9641-76162947C329}" srcOrd="12" destOrd="0" presId="urn:microsoft.com/office/officeart/2005/8/layout/radial6"/>
    <dgm:cxn modelId="{407543B0-6476-495C-83F5-DE1006B4572B}" type="presParOf" srcId="{CDA25B9B-1421-4A1A-8430-AAD5DCA781B4}" destId="{E2A25967-D659-47E8-9921-10AB67BD371B}" srcOrd="13" destOrd="0" presId="urn:microsoft.com/office/officeart/2005/8/layout/radial6"/>
    <dgm:cxn modelId="{589321D1-21B6-4B5B-8A53-158EB7C4DF74}" type="presParOf" srcId="{CDA25B9B-1421-4A1A-8430-AAD5DCA781B4}" destId="{1648195D-6385-4CBC-895A-921DF93501E3}" srcOrd="14" destOrd="0" presId="urn:microsoft.com/office/officeart/2005/8/layout/radial6"/>
    <dgm:cxn modelId="{00ECDD11-66E8-4B71-B637-EDD48B74203F}" type="presParOf" srcId="{CDA25B9B-1421-4A1A-8430-AAD5DCA781B4}" destId="{9F766D50-68DA-4626-B1BB-3B8BC338ED40}" srcOrd="15" destOrd="0" presId="urn:microsoft.com/office/officeart/2005/8/layout/radial6"/>
    <dgm:cxn modelId="{1B0829E6-6206-4A2E-AFFA-5C08F9B453EF}" type="presParOf" srcId="{CDA25B9B-1421-4A1A-8430-AAD5DCA781B4}" destId="{C78C0EED-850E-4581-A5C5-EDBAC48A1DFC}" srcOrd="16" destOrd="0" presId="urn:microsoft.com/office/officeart/2005/8/layout/radial6"/>
    <dgm:cxn modelId="{8DECD028-16CA-404D-B271-104C743DDBDC}" type="presParOf" srcId="{CDA25B9B-1421-4A1A-8430-AAD5DCA781B4}" destId="{3D86A1F3-40DC-4A87-8DBE-4B9E8CF5FEB5}" srcOrd="17" destOrd="0" presId="urn:microsoft.com/office/officeart/2005/8/layout/radial6"/>
    <dgm:cxn modelId="{011B3290-D9FC-4F36-8571-2D2BAB339376}" type="presParOf" srcId="{CDA25B9B-1421-4A1A-8430-AAD5DCA781B4}" destId="{EE002595-F001-45C6-90FD-03F4D16B3650}" srcOrd="18" destOrd="0" presId="urn:microsoft.com/office/officeart/2005/8/layout/radial6"/>
    <dgm:cxn modelId="{30B18149-BDC2-4619-BEB3-75F0915521F3}" type="presParOf" srcId="{CDA25B9B-1421-4A1A-8430-AAD5DCA781B4}" destId="{7A5FA8A8-41C5-4542-ACE3-6CF51535E472}" srcOrd="19" destOrd="0" presId="urn:microsoft.com/office/officeart/2005/8/layout/radial6"/>
    <dgm:cxn modelId="{E15E2F9D-9E98-4FAB-A0FC-89527537E51C}" type="presParOf" srcId="{CDA25B9B-1421-4A1A-8430-AAD5DCA781B4}" destId="{82089868-AB30-4F14-9D05-E54A5BDC3EF1}" srcOrd="20" destOrd="0" presId="urn:microsoft.com/office/officeart/2005/8/layout/radial6"/>
    <dgm:cxn modelId="{2AB7FDF3-365A-444C-9AB0-C27A34FAFF7E}" type="presParOf" srcId="{CDA25B9B-1421-4A1A-8430-AAD5DCA781B4}" destId="{A7838665-9B8D-47B5-8A9A-4CD5B90B06F4}" srcOrd="21" destOrd="0" presId="urn:microsoft.com/office/officeart/2005/8/layout/radial6"/>
    <dgm:cxn modelId="{5F9D5916-6D26-4C28-8C1E-12DED19CBE7B}" type="presParOf" srcId="{CDA25B9B-1421-4A1A-8430-AAD5DCA781B4}" destId="{DF9FF917-533E-413C-AA2D-052EF35F70CB}" srcOrd="22" destOrd="0" presId="urn:microsoft.com/office/officeart/2005/8/layout/radial6"/>
    <dgm:cxn modelId="{1006D177-AC3A-44D7-ADC7-B92BC9FA5A6E}" type="presParOf" srcId="{CDA25B9B-1421-4A1A-8430-AAD5DCA781B4}" destId="{F0D4139C-D5C3-49F4-8C57-5BE80E9AF6C3}" srcOrd="23" destOrd="0" presId="urn:microsoft.com/office/officeart/2005/8/layout/radial6"/>
    <dgm:cxn modelId="{C4903160-F003-4046-94EA-388B1D4B615E}" type="presParOf" srcId="{CDA25B9B-1421-4A1A-8430-AAD5DCA781B4}" destId="{82591270-53DE-486B-AF61-295203030281}" srcOrd="24" destOrd="0" presId="urn:microsoft.com/office/officeart/2005/8/layout/radial6"/>
    <dgm:cxn modelId="{1AA7968E-4CB7-45C3-B3AA-3C4227712EDB}" type="presParOf" srcId="{CDA25B9B-1421-4A1A-8430-AAD5DCA781B4}" destId="{5C3F2D33-A2F8-492A-BE4C-EAB7CF257CFF}" srcOrd="25" destOrd="0" presId="urn:microsoft.com/office/officeart/2005/8/layout/radial6"/>
    <dgm:cxn modelId="{6D517D2D-EA7F-4968-B354-8B13BCAA5FBE}" type="presParOf" srcId="{CDA25B9B-1421-4A1A-8430-AAD5DCA781B4}" destId="{FBC95888-E100-4256-886E-B1FF894465DF}" srcOrd="26" destOrd="0" presId="urn:microsoft.com/office/officeart/2005/8/layout/radial6"/>
    <dgm:cxn modelId="{611D0D22-217E-471E-890A-AE120789D321}" type="presParOf" srcId="{CDA25B9B-1421-4A1A-8430-AAD5DCA781B4}" destId="{389FE4BC-589D-4E9D-A1DD-538909421E53}" srcOrd="27" destOrd="0" presId="urn:microsoft.com/office/officeart/2005/8/layout/radial6"/>
    <dgm:cxn modelId="{578BEA54-C46C-4C3E-AA2E-3E647EF5ABC2}" type="presParOf" srcId="{CDA25B9B-1421-4A1A-8430-AAD5DCA781B4}" destId="{2FAE0656-ECD1-4082-8806-F142F67B8408}" srcOrd="28" destOrd="0" presId="urn:microsoft.com/office/officeart/2005/8/layout/radial6"/>
    <dgm:cxn modelId="{E692EAB1-D8CB-4B4C-B0D2-7F99DB56C258}" type="presParOf" srcId="{CDA25B9B-1421-4A1A-8430-AAD5DCA781B4}" destId="{97B21FB8-4CB9-4D62-B3E7-EBE4FD82614B}" srcOrd="29" destOrd="0" presId="urn:microsoft.com/office/officeart/2005/8/layout/radial6"/>
    <dgm:cxn modelId="{C2D5C4DA-F1A0-4C7F-A112-CF37039EA59A}" type="presParOf" srcId="{CDA25B9B-1421-4A1A-8430-AAD5DCA781B4}" destId="{3A6BBC10-ED9A-49F8-BC6D-1343C452C101}" srcOrd="30" destOrd="0" presId="urn:microsoft.com/office/officeart/2005/8/layout/radial6"/>
    <dgm:cxn modelId="{C8F1AD83-9106-4252-BFC8-0876A0B91B3D}" type="presParOf" srcId="{CDA25B9B-1421-4A1A-8430-AAD5DCA781B4}" destId="{CEB51F50-90B6-4D7D-ABA7-5482C252CBEE}" srcOrd="31" destOrd="0" presId="urn:microsoft.com/office/officeart/2005/8/layout/radial6"/>
    <dgm:cxn modelId="{CCA68ADA-E252-462A-BBF3-4E9D3C1414F1}" type="presParOf" srcId="{CDA25B9B-1421-4A1A-8430-AAD5DCA781B4}" destId="{D51BCCBC-38C4-4893-B692-30E4EEC03758}" srcOrd="32" destOrd="0" presId="urn:microsoft.com/office/officeart/2005/8/layout/radial6"/>
    <dgm:cxn modelId="{30816F57-717B-4268-98EF-2AABE7637546}" type="presParOf" srcId="{CDA25B9B-1421-4A1A-8430-AAD5DCA781B4}" destId="{A2829709-F341-40EF-BFBF-3F915F095004}" srcOrd="33" destOrd="0" presId="urn:microsoft.com/office/officeart/2005/8/layout/radial6"/>
    <dgm:cxn modelId="{E3DCAC5C-B823-4C21-BE03-09F541AF7BB3}" type="presParOf" srcId="{CDA25B9B-1421-4A1A-8430-AAD5DCA781B4}" destId="{3FF6FF93-393E-47D9-929F-76AC4AFC8E06}" srcOrd="34" destOrd="0" presId="urn:microsoft.com/office/officeart/2005/8/layout/radial6"/>
    <dgm:cxn modelId="{3D27464A-8051-4445-9961-19E5FF844A5E}" type="presParOf" srcId="{CDA25B9B-1421-4A1A-8430-AAD5DCA781B4}" destId="{609AA361-54D8-4872-B8A1-B18277967BDD}" srcOrd="35" destOrd="0" presId="urn:microsoft.com/office/officeart/2005/8/layout/radial6"/>
    <dgm:cxn modelId="{A86CD533-D0C7-4668-B9E8-C64D41B5F7B1}" type="presParOf" srcId="{CDA25B9B-1421-4A1A-8430-AAD5DCA781B4}" destId="{FC66CEA3-CF62-4F0C-8E82-FF2D1E3F2512}" srcOrd="36" destOrd="0" presId="urn:microsoft.com/office/officeart/2005/8/layout/radial6"/>
    <dgm:cxn modelId="{C3C0DB9F-13C2-4055-A1D5-A400EEE14033}" type="presParOf" srcId="{CDA25B9B-1421-4A1A-8430-AAD5DCA781B4}" destId="{85B8FBF3-0BD7-4E69-AF85-245297B60C63}" srcOrd="37" destOrd="0" presId="urn:microsoft.com/office/officeart/2005/8/layout/radial6"/>
    <dgm:cxn modelId="{6F614CD4-77EF-43C5-94B6-D44AD1C59415}" type="presParOf" srcId="{CDA25B9B-1421-4A1A-8430-AAD5DCA781B4}" destId="{6C62695A-F765-4A90-BDC4-CBF2CBD2F228}" srcOrd="38" destOrd="0" presId="urn:microsoft.com/office/officeart/2005/8/layout/radial6"/>
    <dgm:cxn modelId="{E3C22205-BC35-463A-83CD-0FAC4E109324}" type="presParOf" srcId="{CDA25B9B-1421-4A1A-8430-AAD5DCA781B4}" destId="{0667658C-642E-47AF-9729-46B91821A34E}" srcOrd="39" destOrd="0" presId="urn:microsoft.com/office/officeart/2005/8/layout/radial6"/>
    <dgm:cxn modelId="{EBC9D865-E62B-4023-9351-B3331D75092F}" type="presParOf" srcId="{CDA25B9B-1421-4A1A-8430-AAD5DCA781B4}" destId="{609B6654-9951-4E96-A325-0328D1C1DF5E}" srcOrd="40" destOrd="0" presId="urn:microsoft.com/office/officeart/2005/8/layout/radial6"/>
    <dgm:cxn modelId="{5783AA89-47ED-4C79-8093-0329C271A5CD}" type="presParOf" srcId="{CDA25B9B-1421-4A1A-8430-AAD5DCA781B4}" destId="{1CB3CB2C-D6FB-4E21-9BA6-6AB4229590CA}" srcOrd="41" destOrd="0" presId="urn:microsoft.com/office/officeart/2005/8/layout/radial6"/>
    <dgm:cxn modelId="{E4126E37-82C8-4D45-906B-EE8AC29A8873}" type="presParOf" srcId="{CDA25B9B-1421-4A1A-8430-AAD5DCA781B4}" destId="{4A57DA61-8009-4DB0-B989-837C2F57FC54}" srcOrd="4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652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1507" name="Rectangle 3"/>
          <p:cNvSpPr>
            <a:spLocks noGrp="1" noChangeArrowheads="1"/>
          </p:cNvSpPr>
          <p:nvPr>
            <p:ph type="dt" sz="quarter" idx="1"/>
          </p:nvPr>
        </p:nvSpPr>
        <p:spPr bwMode="auto">
          <a:xfrm>
            <a:off x="3886200" y="0"/>
            <a:ext cx="2971800" cy="4652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1508" name="Rectangle 4"/>
          <p:cNvSpPr>
            <a:spLocks noGrp="1" noChangeArrowheads="1"/>
          </p:cNvSpPr>
          <p:nvPr>
            <p:ph type="ftr" sz="quarter" idx="2"/>
          </p:nvPr>
        </p:nvSpPr>
        <p:spPr bwMode="auto">
          <a:xfrm>
            <a:off x="0" y="8848647"/>
            <a:ext cx="2971800" cy="4652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1509" name="Rectangle 5"/>
          <p:cNvSpPr>
            <a:spLocks noGrp="1" noChangeArrowheads="1"/>
          </p:cNvSpPr>
          <p:nvPr>
            <p:ph type="sldNum" sz="quarter" idx="3"/>
          </p:nvPr>
        </p:nvSpPr>
        <p:spPr bwMode="auto">
          <a:xfrm>
            <a:off x="3886200" y="8848647"/>
            <a:ext cx="2971800" cy="4652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AC77DB1-EFED-4190-99EE-AB0D39C71168}" type="slidenum">
              <a:rPr lang="en-US"/>
              <a:pPr/>
              <a:t>‹N°›</a:t>
            </a:fld>
            <a:endParaRPr lang="en-US"/>
          </a:p>
        </p:txBody>
      </p:sp>
    </p:spTree>
    <p:extLst>
      <p:ext uri="{BB962C8B-B14F-4D97-AF65-F5344CB8AC3E}">
        <p14:creationId xmlns:p14="http://schemas.microsoft.com/office/powerpoint/2010/main" val="21213503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652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7347" name="Rectangle 3"/>
          <p:cNvSpPr>
            <a:spLocks noGrp="1" noChangeArrowheads="1"/>
          </p:cNvSpPr>
          <p:nvPr>
            <p:ph type="dt" idx="1"/>
          </p:nvPr>
        </p:nvSpPr>
        <p:spPr bwMode="auto">
          <a:xfrm>
            <a:off x="3884613" y="0"/>
            <a:ext cx="2971800" cy="4652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7348"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a:effectLst/>
        </p:spPr>
      </p:sp>
      <p:sp>
        <p:nvSpPr>
          <p:cNvPr id="57349" name="Rectangle 5"/>
          <p:cNvSpPr>
            <a:spLocks noGrp="1" noChangeArrowheads="1"/>
          </p:cNvSpPr>
          <p:nvPr>
            <p:ph type="body" sz="quarter" idx="3"/>
          </p:nvPr>
        </p:nvSpPr>
        <p:spPr bwMode="auto">
          <a:xfrm>
            <a:off x="685800" y="4423529"/>
            <a:ext cx="5486400" cy="41917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350" name="Rectangle 6"/>
          <p:cNvSpPr>
            <a:spLocks noGrp="1" noChangeArrowheads="1"/>
          </p:cNvSpPr>
          <p:nvPr>
            <p:ph type="ftr" sz="quarter" idx="4"/>
          </p:nvPr>
        </p:nvSpPr>
        <p:spPr bwMode="auto">
          <a:xfrm>
            <a:off x="0" y="8847059"/>
            <a:ext cx="2971800" cy="46521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7351" name="Rectangle 7"/>
          <p:cNvSpPr>
            <a:spLocks noGrp="1" noChangeArrowheads="1"/>
          </p:cNvSpPr>
          <p:nvPr>
            <p:ph type="sldNum" sz="quarter" idx="5"/>
          </p:nvPr>
        </p:nvSpPr>
        <p:spPr bwMode="auto">
          <a:xfrm>
            <a:off x="3884613" y="8847059"/>
            <a:ext cx="2971800" cy="46521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71CD2C-D3A1-46C8-AE73-59F064AFCFB3}" type="slidenum">
              <a:rPr lang="en-US"/>
              <a:pPr/>
              <a:t>‹N°›</a:t>
            </a:fld>
            <a:endParaRPr lang="en-US"/>
          </a:p>
        </p:txBody>
      </p:sp>
    </p:spTree>
    <p:extLst>
      <p:ext uri="{BB962C8B-B14F-4D97-AF65-F5344CB8AC3E}">
        <p14:creationId xmlns:p14="http://schemas.microsoft.com/office/powerpoint/2010/main" val="14825502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611563E4-E0A1-43EA-AC2F-D16A74AE8A1E}" type="slidenum">
              <a:rPr lang="en-US"/>
              <a:pPr/>
              <a:t>1</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CA"/>
          </a:p>
        </p:txBody>
      </p:sp>
    </p:spTree>
    <p:extLst>
      <p:ext uri="{BB962C8B-B14F-4D97-AF65-F5344CB8AC3E}">
        <p14:creationId xmlns:p14="http://schemas.microsoft.com/office/powerpoint/2010/main" val="193329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17</a:t>
            </a:fld>
            <a:endParaRPr lang="en-US"/>
          </a:p>
        </p:txBody>
      </p:sp>
    </p:spTree>
    <p:extLst>
      <p:ext uri="{BB962C8B-B14F-4D97-AF65-F5344CB8AC3E}">
        <p14:creationId xmlns:p14="http://schemas.microsoft.com/office/powerpoint/2010/main" val="1545266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18</a:t>
            </a:fld>
            <a:endParaRPr lang="en-US"/>
          </a:p>
        </p:txBody>
      </p:sp>
    </p:spTree>
    <p:extLst>
      <p:ext uri="{BB962C8B-B14F-4D97-AF65-F5344CB8AC3E}">
        <p14:creationId xmlns:p14="http://schemas.microsoft.com/office/powerpoint/2010/main" val="245492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19</a:t>
            </a:fld>
            <a:endParaRPr lang="en-US"/>
          </a:p>
        </p:txBody>
      </p:sp>
    </p:spTree>
    <p:extLst>
      <p:ext uri="{BB962C8B-B14F-4D97-AF65-F5344CB8AC3E}">
        <p14:creationId xmlns:p14="http://schemas.microsoft.com/office/powerpoint/2010/main" val="592706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20</a:t>
            </a:fld>
            <a:endParaRPr lang="en-US"/>
          </a:p>
        </p:txBody>
      </p:sp>
    </p:spTree>
    <p:extLst>
      <p:ext uri="{BB962C8B-B14F-4D97-AF65-F5344CB8AC3E}">
        <p14:creationId xmlns:p14="http://schemas.microsoft.com/office/powerpoint/2010/main" val="2257035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21</a:t>
            </a:fld>
            <a:endParaRPr lang="en-US"/>
          </a:p>
        </p:txBody>
      </p:sp>
    </p:spTree>
    <p:extLst>
      <p:ext uri="{BB962C8B-B14F-4D97-AF65-F5344CB8AC3E}">
        <p14:creationId xmlns:p14="http://schemas.microsoft.com/office/powerpoint/2010/main" val="20686277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22</a:t>
            </a:fld>
            <a:endParaRPr lang="en-US"/>
          </a:p>
        </p:txBody>
      </p:sp>
    </p:spTree>
    <p:extLst>
      <p:ext uri="{BB962C8B-B14F-4D97-AF65-F5344CB8AC3E}">
        <p14:creationId xmlns:p14="http://schemas.microsoft.com/office/powerpoint/2010/main" val="295539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23</a:t>
            </a:fld>
            <a:endParaRPr lang="en-US"/>
          </a:p>
        </p:txBody>
      </p:sp>
    </p:spTree>
    <p:extLst>
      <p:ext uri="{BB962C8B-B14F-4D97-AF65-F5344CB8AC3E}">
        <p14:creationId xmlns:p14="http://schemas.microsoft.com/office/powerpoint/2010/main" val="794735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24</a:t>
            </a:fld>
            <a:endParaRPr lang="en-US"/>
          </a:p>
        </p:txBody>
      </p:sp>
    </p:spTree>
    <p:extLst>
      <p:ext uri="{BB962C8B-B14F-4D97-AF65-F5344CB8AC3E}">
        <p14:creationId xmlns:p14="http://schemas.microsoft.com/office/powerpoint/2010/main" val="2348385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25</a:t>
            </a:fld>
            <a:endParaRPr lang="en-US"/>
          </a:p>
        </p:txBody>
      </p:sp>
    </p:spTree>
    <p:extLst>
      <p:ext uri="{BB962C8B-B14F-4D97-AF65-F5344CB8AC3E}">
        <p14:creationId xmlns:p14="http://schemas.microsoft.com/office/powerpoint/2010/main" val="41750933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26</a:t>
            </a:fld>
            <a:endParaRPr lang="en-US"/>
          </a:p>
        </p:txBody>
      </p:sp>
    </p:spTree>
    <p:extLst>
      <p:ext uri="{BB962C8B-B14F-4D97-AF65-F5344CB8AC3E}">
        <p14:creationId xmlns:p14="http://schemas.microsoft.com/office/powerpoint/2010/main" val="991509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2</a:t>
            </a:fld>
            <a:endParaRPr lang="en-US"/>
          </a:p>
        </p:txBody>
      </p:sp>
    </p:spTree>
    <p:extLst>
      <p:ext uri="{BB962C8B-B14F-4D97-AF65-F5344CB8AC3E}">
        <p14:creationId xmlns:p14="http://schemas.microsoft.com/office/powerpoint/2010/main" val="37116521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28</a:t>
            </a:fld>
            <a:endParaRPr lang="en-US"/>
          </a:p>
        </p:txBody>
      </p:sp>
    </p:spTree>
    <p:extLst>
      <p:ext uri="{BB962C8B-B14F-4D97-AF65-F5344CB8AC3E}">
        <p14:creationId xmlns:p14="http://schemas.microsoft.com/office/powerpoint/2010/main" val="25789458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70854EF1-37D9-41F3-9D69-2306B8AB71BD}" type="slidenum">
              <a:rPr lang="en-US"/>
              <a:pPr/>
              <a:t>50</a:t>
            </a:fld>
            <a:endParaRPr lang="en-US"/>
          </a:p>
        </p:txBody>
      </p:sp>
      <p:sp>
        <p:nvSpPr>
          <p:cNvPr id="397314" name="Rectangle 2"/>
          <p:cNvSpPr>
            <a:spLocks noGrp="1" noRot="1" noChangeAspect="1" noChangeArrowheads="1" noTextEdit="1"/>
          </p:cNvSpPr>
          <p:nvPr>
            <p:ph type="sldImg"/>
          </p:nvPr>
        </p:nvSpPr>
        <p:spPr>
          <a:ln/>
        </p:spPr>
      </p:sp>
      <p:sp>
        <p:nvSpPr>
          <p:cNvPr id="397315" name="Rectangle 3"/>
          <p:cNvSpPr>
            <a:spLocks noGrp="1" noChangeArrowheads="1"/>
          </p:cNvSpPr>
          <p:nvPr>
            <p:ph type="body" idx="1"/>
          </p:nvPr>
        </p:nvSpPr>
        <p:spPr/>
        <p:txBody>
          <a:bodyPr/>
          <a:lstStyle/>
          <a:p>
            <a:endParaRPr lang="en-CA"/>
          </a:p>
        </p:txBody>
      </p:sp>
    </p:spTree>
    <p:extLst>
      <p:ext uri="{BB962C8B-B14F-4D97-AF65-F5344CB8AC3E}">
        <p14:creationId xmlns:p14="http://schemas.microsoft.com/office/powerpoint/2010/main" val="4145857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51</a:t>
            </a:fld>
            <a:endParaRPr lang="en-US"/>
          </a:p>
        </p:txBody>
      </p:sp>
    </p:spTree>
    <p:extLst>
      <p:ext uri="{BB962C8B-B14F-4D97-AF65-F5344CB8AC3E}">
        <p14:creationId xmlns:p14="http://schemas.microsoft.com/office/powerpoint/2010/main" val="23651108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W" dirty="0"/>
          </a:p>
        </p:txBody>
      </p:sp>
      <p:sp>
        <p:nvSpPr>
          <p:cNvPr id="4" name="Slide Number Placeholder 3"/>
          <p:cNvSpPr>
            <a:spLocks noGrp="1"/>
          </p:cNvSpPr>
          <p:nvPr>
            <p:ph type="sldNum" sz="quarter" idx="10"/>
          </p:nvPr>
        </p:nvSpPr>
        <p:spPr/>
        <p:txBody>
          <a:bodyPr/>
          <a:lstStyle/>
          <a:p>
            <a:fld id="{8871CD2C-D3A1-46C8-AE73-59F064AFCFB3}" type="slidenum">
              <a:rPr lang="en-US" smtClean="0"/>
              <a:pPr/>
              <a:t>53</a:t>
            </a:fld>
            <a:endParaRPr lang="en-US"/>
          </a:p>
        </p:txBody>
      </p:sp>
    </p:spTree>
    <p:extLst>
      <p:ext uri="{BB962C8B-B14F-4D97-AF65-F5344CB8AC3E}">
        <p14:creationId xmlns:p14="http://schemas.microsoft.com/office/powerpoint/2010/main" val="7429333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4D800F4-B0FF-42A9-A78D-32617F41171C}" type="slidenum">
              <a:rPr lang="en-CA" smtClean="0">
                <a:solidFill>
                  <a:srgbClr val="000000"/>
                </a:solidFill>
              </a:rPr>
              <a:pPr/>
              <a:t>78</a:t>
            </a:fld>
            <a:endParaRPr lang="en-CA">
              <a:solidFill>
                <a:srgbClr val="000000"/>
              </a:solidFill>
            </a:endParaRPr>
          </a:p>
        </p:txBody>
      </p:sp>
    </p:spTree>
    <p:extLst>
      <p:ext uri="{BB962C8B-B14F-4D97-AF65-F5344CB8AC3E}">
        <p14:creationId xmlns:p14="http://schemas.microsoft.com/office/powerpoint/2010/main" val="35386600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solidFill>
                  <a:srgbClr val="000000"/>
                </a:solidFill>
              </a:rPr>
              <a:pPr/>
              <a:t>80</a:t>
            </a:fld>
            <a:endParaRPr lang="en-US">
              <a:solidFill>
                <a:srgbClr val="000000"/>
              </a:solidFill>
            </a:endParaRPr>
          </a:p>
        </p:txBody>
      </p:sp>
    </p:spTree>
    <p:extLst>
      <p:ext uri="{BB962C8B-B14F-4D97-AF65-F5344CB8AC3E}">
        <p14:creationId xmlns:p14="http://schemas.microsoft.com/office/powerpoint/2010/main" val="36438839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solidFill>
                  <a:srgbClr val="000000"/>
                </a:solidFill>
              </a:rPr>
              <a:pPr/>
              <a:t>81</a:t>
            </a:fld>
            <a:endParaRPr lang="en-US">
              <a:solidFill>
                <a:srgbClr val="000000"/>
              </a:solidFill>
            </a:endParaRPr>
          </a:p>
        </p:txBody>
      </p:sp>
    </p:spTree>
    <p:extLst>
      <p:ext uri="{BB962C8B-B14F-4D97-AF65-F5344CB8AC3E}">
        <p14:creationId xmlns:p14="http://schemas.microsoft.com/office/powerpoint/2010/main" val="39142880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solidFill>
                  <a:srgbClr val="000000"/>
                </a:solidFill>
              </a:rPr>
              <a:pPr/>
              <a:t>82</a:t>
            </a:fld>
            <a:endParaRPr lang="en-US">
              <a:solidFill>
                <a:srgbClr val="000000"/>
              </a:solidFill>
            </a:endParaRPr>
          </a:p>
        </p:txBody>
      </p:sp>
    </p:spTree>
    <p:extLst>
      <p:ext uri="{BB962C8B-B14F-4D97-AF65-F5344CB8AC3E}">
        <p14:creationId xmlns:p14="http://schemas.microsoft.com/office/powerpoint/2010/main" val="18287699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solidFill>
                  <a:srgbClr val="000000"/>
                </a:solidFill>
              </a:rPr>
              <a:pPr/>
              <a:t>83</a:t>
            </a:fld>
            <a:endParaRPr lang="en-US">
              <a:solidFill>
                <a:srgbClr val="000000"/>
              </a:solidFill>
            </a:endParaRPr>
          </a:p>
        </p:txBody>
      </p:sp>
    </p:spTree>
    <p:extLst>
      <p:ext uri="{BB962C8B-B14F-4D97-AF65-F5344CB8AC3E}">
        <p14:creationId xmlns:p14="http://schemas.microsoft.com/office/powerpoint/2010/main" val="3923844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7</a:t>
            </a:fld>
            <a:endParaRPr lang="en-US"/>
          </a:p>
        </p:txBody>
      </p:sp>
    </p:spTree>
    <p:extLst>
      <p:ext uri="{BB962C8B-B14F-4D97-AF65-F5344CB8AC3E}">
        <p14:creationId xmlns:p14="http://schemas.microsoft.com/office/powerpoint/2010/main" val="3709029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4D800F4-B0FF-42A9-A78D-32617F41171C}" type="slidenum">
              <a:rPr lang="en-CA" smtClean="0">
                <a:solidFill>
                  <a:srgbClr val="000000"/>
                </a:solidFill>
              </a:rPr>
              <a:pPr/>
              <a:t>8</a:t>
            </a:fld>
            <a:endParaRPr lang="en-CA">
              <a:solidFill>
                <a:srgbClr val="000000"/>
              </a:solidFill>
            </a:endParaRPr>
          </a:p>
        </p:txBody>
      </p:sp>
    </p:spTree>
    <p:extLst>
      <p:ext uri="{BB962C8B-B14F-4D97-AF65-F5344CB8AC3E}">
        <p14:creationId xmlns:p14="http://schemas.microsoft.com/office/powerpoint/2010/main" val="37258204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C4D800F4-B0FF-42A9-A78D-32617F41171C}" type="slidenum">
              <a:rPr lang="en-CA" smtClean="0">
                <a:solidFill>
                  <a:srgbClr val="000000"/>
                </a:solidFill>
              </a:rPr>
              <a:pPr/>
              <a:t>9</a:t>
            </a:fld>
            <a:endParaRPr lang="en-CA">
              <a:solidFill>
                <a:srgbClr val="000000"/>
              </a:solidFill>
            </a:endParaRPr>
          </a:p>
        </p:txBody>
      </p:sp>
    </p:spTree>
    <p:extLst>
      <p:ext uri="{BB962C8B-B14F-4D97-AF65-F5344CB8AC3E}">
        <p14:creationId xmlns:p14="http://schemas.microsoft.com/office/powerpoint/2010/main" val="15706730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11</a:t>
            </a:fld>
            <a:endParaRPr lang="en-US"/>
          </a:p>
        </p:txBody>
      </p:sp>
    </p:spTree>
    <p:extLst>
      <p:ext uri="{BB962C8B-B14F-4D97-AF65-F5344CB8AC3E}">
        <p14:creationId xmlns:p14="http://schemas.microsoft.com/office/powerpoint/2010/main" val="2847093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12</a:t>
            </a:fld>
            <a:endParaRPr lang="en-US"/>
          </a:p>
        </p:txBody>
      </p:sp>
    </p:spTree>
    <p:extLst>
      <p:ext uri="{BB962C8B-B14F-4D97-AF65-F5344CB8AC3E}">
        <p14:creationId xmlns:p14="http://schemas.microsoft.com/office/powerpoint/2010/main" val="24450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13</a:t>
            </a:fld>
            <a:endParaRPr lang="en-US"/>
          </a:p>
        </p:txBody>
      </p:sp>
    </p:spTree>
    <p:extLst>
      <p:ext uri="{BB962C8B-B14F-4D97-AF65-F5344CB8AC3E}">
        <p14:creationId xmlns:p14="http://schemas.microsoft.com/office/powerpoint/2010/main" val="312251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8871CD2C-D3A1-46C8-AE73-59F064AFCFB3}" type="slidenum">
              <a:rPr lang="en-US" smtClean="0"/>
              <a:pPr/>
              <a:t>15</a:t>
            </a:fld>
            <a:endParaRPr lang="en-US"/>
          </a:p>
        </p:txBody>
      </p:sp>
    </p:spTree>
    <p:extLst>
      <p:ext uri="{BB962C8B-B14F-4D97-AF65-F5344CB8AC3E}">
        <p14:creationId xmlns:p14="http://schemas.microsoft.com/office/powerpoint/2010/main" val="2264189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pPr>
            <a:endParaRPr lang="en-US" sz="1800">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black"/>
                </a:solidFill>
                <a:latin typeface="Lucida Sans Unicode"/>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black"/>
                </a:solidFill>
                <a:latin typeface="Lucida Sans Unicode"/>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fontAlgn="auto" hangingPunct="1">
                <a:spcBef>
                  <a:spcPts val="0"/>
                </a:spcBef>
                <a:spcAft>
                  <a:spcPts val="0"/>
                </a:spcAft>
              </a:pPr>
              <a:endParaRPr lang="en-US" sz="18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B26E8C-0225-4EBB-9ED1-3D82AC0650C8}" type="datetimeFigureOut">
              <a:rPr lang="en-US" smtClean="0"/>
              <a:pPr/>
              <a:t>1/25/2017</a:t>
            </a:fld>
            <a:endParaRPr lang="en-IN"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dirty="0">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0B6C02D-BD33-4AF0-A0A5-D25BD9944CC3}" type="slidenum">
              <a:rPr lang="en-IN" smtClean="0"/>
              <a:pPr/>
              <a:t>‹N°›</a:t>
            </a:fld>
            <a:endParaRPr lang="en-IN" dirty="0"/>
          </a:p>
        </p:txBody>
      </p:sp>
    </p:spTree>
    <p:extLst>
      <p:ext uri="{BB962C8B-B14F-4D97-AF65-F5344CB8AC3E}">
        <p14:creationId xmlns:p14="http://schemas.microsoft.com/office/powerpoint/2010/main" val="83321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B26E8C-0225-4EBB-9ED1-3D82AC0650C8}" type="datetimeFigureOut">
              <a:rPr lang="en-US" smtClean="0">
                <a:solidFill>
                  <a:prstClr val="black"/>
                </a:solidFill>
              </a:rPr>
              <a:pPr/>
              <a:t>1/25/2017</a:t>
            </a:fld>
            <a:endParaRPr lang="en-IN" dirty="0">
              <a:solidFill>
                <a:prstClr val="black"/>
              </a:solidFill>
            </a:endParaRPr>
          </a:p>
        </p:txBody>
      </p:sp>
      <p:sp>
        <p:nvSpPr>
          <p:cNvPr id="5" name="Footer Placeholder 4"/>
          <p:cNvSpPr>
            <a:spLocks noGrp="1"/>
          </p:cNvSpPr>
          <p:nvPr>
            <p:ph type="ftr" sz="quarter" idx="11"/>
          </p:nvPr>
        </p:nvSpPr>
        <p:spPr/>
        <p:txBody>
          <a:bodyPr/>
          <a:lstStyle>
            <a:extLst/>
          </a:lstStyle>
          <a:p>
            <a:endParaRPr lang="en-IN" dirty="0">
              <a:solidFill>
                <a:prstClr val="black"/>
              </a:solidFill>
            </a:endParaRPr>
          </a:p>
        </p:txBody>
      </p:sp>
      <p:sp>
        <p:nvSpPr>
          <p:cNvPr id="6" name="Slide Number Placeholder 5"/>
          <p:cNvSpPr>
            <a:spLocks noGrp="1"/>
          </p:cNvSpPr>
          <p:nvPr>
            <p:ph type="sldNum" sz="quarter" idx="12"/>
          </p:nvPr>
        </p:nvSpPr>
        <p:spPr/>
        <p:txBody>
          <a:bodyPr/>
          <a:lstStyle>
            <a:extLst/>
          </a:lstStyle>
          <a:p>
            <a:fld id="{20B6C02D-BD33-4AF0-A0A5-D25BD9944CC3}" type="slidenum">
              <a:rPr lang="en-IN" smtClean="0">
                <a:solidFill>
                  <a:prstClr val="black"/>
                </a:solidFill>
              </a:rPr>
              <a:pPr/>
              <a:t>‹N°›</a:t>
            </a:fld>
            <a:endParaRPr lang="en-IN" dirty="0">
              <a:solidFill>
                <a:prstClr val="black"/>
              </a:solidFill>
            </a:endParaRPr>
          </a:p>
        </p:txBody>
      </p:sp>
    </p:spTree>
    <p:extLst>
      <p:ext uri="{BB962C8B-B14F-4D97-AF65-F5344CB8AC3E}">
        <p14:creationId xmlns:p14="http://schemas.microsoft.com/office/powerpoint/2010/main" val="3987731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B26E8C-0225-4EBB-9ED1-3D82AC0650C8}" type="datetimeFigureOut">
              <a:rPr lang="en-US" smtClean="0">
                <a:solidFill>
                  <a:prstClr val="black"/>
                </a:solidFill>
              </a:rPr>
              <a:pPr/>
              <a:t>1/25/2017</a:t>
            </a:fld>
            <a:endParaRPr lang="en-IN" dirty="0">
              <a:solidFill>
                <a:prstClr val="black"/>
              </a:solidFill>
            </a:endParaRPr>
          </a:p>
        </p:txBody>
      </p:sp>
      <p:sp>
        <p:nvSpPr>
          <p:cNvPr id="5" name="Footer Placeholder 4"/>
          <p:cNvSpPr>
            <a:spLocks noGrp="1"/>
          </p:cNvSpPr>
          <p:nvPr>
            <p:ph type="ftr" sz="quarter" idx="11"/>
          </p:nvPr>
        </p:nvSpPr>
        <p:spPr/>
        <p:txBody>
          <a:bodyPr/>
          <a:lstStyle>
            <a:extLst/>
          </a:lstStyle>
          <a:p>
            <a:endParaRPr lang="en-IN" dirty="0">
              <a:solidFill>
                <a:prstClr val="black"/>
              </a:solidFill>
            </a:endParaRPr>
          </a:p>
        </p:txBody>
      </p:sp>
      <p:sp>
        <p:nvSpPr>
          <p:cNvPr id="6" name="Slide Number Placeholder 5"/>
          <p:cNvSpPr>
            <a:spLocks noGrp="1"/>
          </p:cNvSpPr>
          <p:nvPr>
            <p:ph type="sldNum" sz="quarter" idx="12"/>
          </p:nvPr>
        </p:nvSpPr>
        <p:spPr/>
        <p:txBody>
          <a:bodyPr/>
          <a:lstStyle>
            <a:extLst/>
          </a:lstStyle>
          <a:p>
            <a:fld id="{20B6C02D-BD33-4AF0-A0A5-D25BD9944CC3}" type="slidenum">
              <a:rPr lang="en-IN" smtClean="0">
                <a:solidFill>
                  <a:prstClr val="black"/>
                </a:solidFill>
              </a:rPr>
              <a:pPr/>
              <a:t>‹N°›</a:t>
            </a:fld>
            <a:endParaRPr lang="en-IN" dirty="0">
              <a:solidFill>
                <a:prstClr val="black"/>
              </a:solidFill>
            </a:endParaRPr>
          </a:p>
        </p:txBody>
      </p:sp>
    </p:spTree>
    <p:extLst>
      <p:ext uri="{BB962C8B-B14F-4D97-AF65-F5344CB8AC3E}">
        <p14:creationId xmlns:p14="http://schemas.microsoft.com/office/powerpoint/2010/main" val="521818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7813"/>
            <a:ext cx="8229600" cy="1139825"/>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30725"/>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6106C-FF8C-47BF-9601-4163BA8E3C01}" type="slidenum">
              <a:rPr lang="en-US">
                <a:solidFill>
                  <a:prstClr val="black"/>
                </a:solidFill>
              </a:rPr>
              <a:pPr>
                <a:defRPr/>
              </a:pPr>
              <a:t>‹N°›</a:t>
            </a:fld>
            <a:endParaRPr lang="en-US">
              <a:solidFill>
                <a:prstClr val="black"/>
              </a:solidFill>
            </a:endParaRPr>
          </a:p>
        </p:txBody>
      </p:sp>
    </p:spTree>
    <p:extLst>
      <p:ext uri="{BB962C8B-B14F-4D97-AF65-F5344CB8AC3E}">
        <p14:creationId xmlns:p14="http://schemas.microsoft.com/office/powerpoint/2010/main" val="1422620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14400"/>
            <a:ext cx="7693025" cy="3886200"/>
          </a:xfrm>
        </p:spPr>
        <p:txBody>
          <a:bodyPr/>
          <a:lstStyle>
            <a:lvl1pPr algn="ctr">
              <a:buNone/>
              <a:defRPr sz="3200"/>
            </a:lvl1pPr>
          </a:lstStyle>
          <a:p>
            <a:pPr lvl="0"/>
            <a:endParaRPr lang="pt-PT" dirty="0" smtClean="0"/>
          </a:p>
          <a:p>
            <a:pPr lvl="0"/>
            <a:endParaRPr lang="pt-PT" dirty="0" smtClean="0"/>
          </a:p>
          <a:p>
            <a:pPr lvl="0"/>
            <a:endParaRPr lang="pt-PT" dirty="0" smtClean="0"/>
          </a:p>
          <a:p>
            <a:pPr lvl="0"/>
            <a:r>
              <a:rPr lang="pt-PT" dirty="0" smtClean="0"/>
              <a:t>Política Monetária Em Moçambique</a:t>
            </a:r>
            <a:endParaRPr lang="en-US" dirty="0"/>
          </a:p>
        </p:txBody>
      </p:sp>
    </p:spTree>
    <p:extLst>
      <p:ext uri="{BB962C8B-B14F-4D97-AF65-F5344CB8AC3E}">
        <p14:creationId xmlns:p14="http://schemas.microsoft.com/office/powerpoint/2010/main" val="3939062288"/>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fontAlgn="auto" hangingPunct="1">
              <a:spcBef>
                <a:spcPts val="0"/>
              </a:spcBef>
              <a:spcAft>
                <a:spcPts val="0"/>
              </a:spcAft>
            </a:pPr>
            <a:endParaRPr lang="en-US" sz="1800">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black"/>
                </a:solidFill>
                <a:latin typeface="Lucida Sans Unicode"/>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black"/>
                </a:solidFill>
                <a:latin typeface="Lucida Sans Unicode"/>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fontAlgn="auto" hangingPunct="1">
                <a:spcBef>
                  <a:spcPts val="0"/>
                </a:spcBef>
                <a:spcAft>
                  <a:spcPts val="0"/>
                </a:spcAft>
              </a:pPr>
              <a:endParaRPr lang="en-US" sz="18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227E8F2-D6BB-4BED-BFDE-A507DA63AE34}" type="datetimeFigureOut">
              <a:rPr lang="en-US" smtClean="0"/>
              <a:pPr/>
              <a:t>1/25/2017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159CF5E-1FB5-48EF-A185-94C09E4ED5C8}" type="slidenum">
              <a:rPr lang="en-US" smtClean="0"/>
              <a:pPr/>
              <a:t>‹N°›</a:t>
            </a:fld>
            <a:endParaRPr lang="en-US"/>
          </a:p>
        </p:txBody>
      </p:sp>
    </p:spTree>
    <p:extLst>
      <p:ext uri="{BB962C8B-B14F-4D97-AF65-F5344CB8AC3E}">
        <p14:creationId xmlns:p14="http://schemas.microsoft.com/office/powerpoint/2010/main" val="1508345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27E8F2-D6BB-4BED-BFDE-A507DA63AE34}" type="datetimeFigureOut">
              <a:rPr lang="en-US" smtClean="0">
                <a:solidFill>
                  <a:prstClr val="black"/>
                </a:solidFill>
              </a:rPr>
              <a:pPr/>
              <a:t>1/25/2017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159CF5E-1FB5-48EF-A185-94C09E4ED5C8}" type="slidenum">
              <a:rPr lang="en-US" smtClean="0">
                <a:solidFill>
                  <a:prstClr val="black"/>
                </a:solidFill>
              </a:rPr>
              <a:pPr/>
              <a:t>‹N°›</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4089736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227E8F2-D6BB-4BED-BFDE-A507DA63AE34}" type="datetimeFigureOut">
              <a:rPr lang="en-US" smtClean="0">
                <a:solidFill>
                  <a:prstClr val="white"/>
                </a:solidFill>
              </a:rPr>
              <a:pPr/>
              <a:t>1/25/2017</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A159CF5E-1FB5-48EF-A185-94C09E4ED5C8}" type="slidenum">
              <a:rPr lang="en-US" smtClean="0">
                <a:solidFill>
                  <a:prstClr val="white"/>
                </a:solidFill>
              </a:rPr>
              <a:pPr/>
              <a:t>‹N°›</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pPr>
            <a:endParaRPr lang="en-US" sz="180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pPr>
            <a:endParaRPr lang="en-US" sz="1800">
              <a:solidFill>
                <a:prstClr val="white"/>
              </a:solidFill>
            </a:endParaRPr>
          </a:p>
        </p:txBody>
      </p:sp>
    </p:spTree>
    <p:extLst>
      <p:ext uri="{BB962C8B-B14F-4D97-AF65-F5344CB8AC3E}">
        <p14:creationId xmlns:p14="http://schemas.microsoft.com/office/powerpoint/2010/main" val="2801406526"/>
      </p:ext>
    </p:extLst>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27E8F2-D6BB-4BED-BFDE-A507DA63AE34}" type="datetimeFigureOut">
              <a:rPr lang="en-US" smtClean="0">
                <a:solidFill>
                  <a:prstClr val="white"/>
                </a:solidFill>
              </a:rPr>
              <a:pPr/>
              <a:t>1/25/2017</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A159CF5E-1FB5-48EF-A185-94C09E4ED5C8}" type="slidenum">
              <a:rPr lang="en-US" smtClean="0">
                <a:solidFill>
                  <a:prstClr val="white"/>
                </a:solidFill>
              </a:rPr>
              <a:pPr/>
              <a:t>‹N°›</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732644945"/>
      </p:ext>
    </p:extLst>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227E8F2-D6BB-4BED-BFDE-A507DA63AE34}" type="datetimeFigureOut">
              <a:rPr lang="en-US" smtClean="0">
                <a:solidFill>
                  <a:prstClr val="black"/>
                </a:solidFill>
              </a:rPr>
              <a:pPr/>
              <a:t>1/25/2017</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A159CF5E-1FB5-48EF-A185-94C09E4ED5C8}" type="slidenum">
              <a:rPr lang="en-US" smtClean="0">
                <a:solidFill>
                  <a:prstClr val="black"/>
                </a:solidFill>
              </a:rPr>
              <a:pPr/>
              <a:t>‹N°›</a:t>
            </a:fld>
            <a:endParaRPr lang="en-US">
              <a:solidFill>
                <a:prstClr val="black"/>
              </a:solidFill>
            </a:endParaRPr>
          </a:p>
        </p:txBody>
      </p:sp>
    </p:spTree>
    <p:extLst>
      <p:ext uri="{BB962C8B-B14F-4D97-AF65-F5344CB8AC3E}">
        <p14:creationId xmlns:p14="http://schemas.microsoft.com/office/powerpoint/2010/main" val="370189071"/>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227E8F2-D6BB-4BED-BFDE-A507DA63AE34}" type="datetimeFigureOut">
              <a:rPr lang="en-US" smtClean="0">
                <a:solidFill>
                  <a:prstClr val="white"/>
                </a:solidFill>
              </a:rPr>
              <a:pPr/>
              <a:t>1/25/2017</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A159CF5E-1FB5-48EF-A185-94C09E4ED5C8}" type="slidenum">
              <a:rPr lang="en-US" smtClean="0">
                <a:solidFill>
                  <a:prstClr val="white"/>
                </a:solidFill>
              </a:rPr>
              <a:pPr/>
              <a:t>‹N°›</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86716659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9B26E8C-0225-4EBB-9ED1-3D82AC0650C8}" type="datetimeFigureOut">
              <a:rPr lang="en-US" smtClean="0">
                <a:solidFill>
                  <a:prstClr val="black"/>
                </a:solidFill>
              </a:rPr>
              <a:pPr/>
              <a:t>1/25/2017</a:t>
            </a:fld>
            <a:endParaRPr lang="en-IN" dirty="0">
              <a:solidFill>
                <a:prstClr val="black"/>
              </a:solidFill>
            </a:endParaRPr>
          </a:p>
        </p:txBody>
      </p:sp>
      <p:sp>
        <p:nvSpPr>
          <p:cNvPr id="5" name="Footer Placeholder 4"/>
          <p:cNvSpPr>
            <a:spLocks noGrp="1"/>
          </p:cNvSpPr>
          <p:nvPr>
            <p:ph type="ftr" sz="quarter" idx="11"/>
          </p:nvPr>
        </p:nvSpPr>
        <p:spPr/>
        <p:txBody>
          <a:bodyPr/>
          <a:lstStyle>
            <a:extLst/>
          </a:lstStyle>
          <a:p>
            <a:endParaRPr lang="en-IN" dirty="0">
              <a:solidFill>
                <a:prstClr val="black"/>
              </a:solidFill>
            </a:endParaRPr>
          </a:p>
        </p:txBody>
      </p:sp>
      <p:sp>
        <p:nvSpPr>
          <p:cNvPr id="6" name="Slide Number Placeholder 5"/>
          <p:cNvSpPr>
            <a:spLocks noGrp="1"/>
          </p:cNvSpPr>
          <p:nvPr>
            <p:ph type="sldNum" sz="quarter" idx="12"/>
          </p:nvPr>
        </p:nvSpPr>
        <p:spPr/>
        <p:txBody>
          <a:bodyPr/>
          <a:lstStyle>
            <a:extLst/>
          </a:lstStyle>
          <a:p>
            <a:fld id="{20B6C02D-BD33-4AF0-A0A5-D25BD9944CC3}" type="slidenum">
              <a:rPr lang="en-IN" smtClean="0">
                <a:solidFill>
                  <a:prstClr val="black"/>
                </a:solidFill>
              </a:rPr>
              <a:pPr/>
              <a:t>‹N°›</a:t>
            </a:fld>
            <a:endParaRPr lang="en-IN" dirty="0">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31105564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227E8F2-D6BB-4BED-BFDE-A507DA63AE34}" type="datetimeFigureOut">
              <a:rPr lang="en-US" smtClean="0">
                <a:solidFill>
                  <a:prstClr val="black"/>
                </a:solidFill>
              </a:rPr>
              <a:pPr/>
              <a:t>1/25/2017</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A159CF5E-1FB5-48EF-A185-94C09E4ED5C8}" type="slidenum">
              <a:rPr lang="en-US" smtClean="0">
                <a:solidFill>
                  <a:prstClr val="black"/>
                </a:solidFill>
              </a:rPr>
              <a:pPr/>
              <a:t>‹N°›</a:t>
            </a:fld>
            <a:endParaRPr lang="en-US">
              <a:solidFill>
                <a:prstClr val="black"/>
              </a:solidFill>
            </a:endParaRPr>
          </a:p>
        </p:txBody>
      </p:sp>
    </p:spTree>
    <p:extLst>
      <p:ext uri="{BB962C8B-B14F-4D97-AF65-F5344CB8AC3E}">
        <p14:creationId xmlns:p14="http://schemas.microsoft.com/office/powerpoint/2010/main" val="40775599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227E8F2-D6BB-4BED-BFDE-A507DA63AE34}" type="datetimeFigureOut">
              <a:rPr lang="en-US" smtClean="0">
                <a:solidFill>
                  <a:prstClr val="black"/>
                </a:solidFill>
              </a:rPr>
              <a:pPr/>
              <a:t>1/25/2017</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A159CF5E-1FB5-48EF-A185-94C09E4ED5C8}" type="slidenum">
              <a:rPr lang="en-US" smtClean="0">
                <a:solidFill>
                  <a:prstClr val="black"/>
                </a:solidFill>
              </a:rPr>
              <a:pPr/>
              <a:t>‹N°›</a:t>
            </a:fld>
            <a:endParaRPr lang="en-US">
              <a:solidFill>
                <a:prstClr val="black"/>
              </a:solidFill>
            </a:endParaRPr>
          </a:p>
        </p:txBody>
      </p:sp>
    </p:spTree>
    <p:extLst>
      <p:ext uri="{BB962C8B-B14F-4D97-AF65-F5344CB8AC3E}">
        <p14:creationId xmlns:p14="http://schemas.microsoft.com/office/powerpoint/2010/main" val="2306476830"/>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227E8F2-D6BB-4BED-BFDE-A507DA63AE34}" type="datetimeFigureOut">
              <a:rPr lang="en-US" smtClean="0">
                <a:solidFill>
                  <a:prstClr val="white"/>
                </a:solidFill>
              </a:rPr>
              <a:pPr/>
              <a:t>1/25/2017</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159CF5E-1FB5-48EF-A185-94C09E4ED5C8}" type="slidenum">
              <a:rPr lang="en-US" smtClean="0">
                <a:solidFill>
                  <a:prstClr val="white"/>
                </a:solidFill>
              </a:rPr>
              <a:pPr/>
              <a:t>‹N°›</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white"/>
              </a:solidFill>
              <a:latin typeface="Lucida Sans Unicode"/>
            </a:endParaRPr>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white"/>
              </a:solidFill>
              <a:latin typeface="Lucida Sans Unicode"/>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fontAlgn="auto" hangingPunct="1">
              <a:spcBef>
                <a:spcPts val="0"/>
              </a:spcBef>
              <a:spcAft>
                <a:spcPts val="0"/>
              </a:spcAft>
            </a:pPr>
            <a:endParaRPr lang="en-US" sz="1800">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pPr>
            <a:endParaRPr lang="en-US" sz="180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pPr>
            <a:endParaRPr lang="en-US" sz="1800">
              <a:solidFill>
                <a:prstClr val="white"/>
              </a:solidFill>
            </a:endParaRPr>
          </a:p>
        </p:txBody>
      </p:sp>
    </p:spTree>
    <p:extLst>
      <p:ext uri="{BB962C8B-B14F-4D97-AF65-F5344CB8AC3E}">
        <p14:creationId xmlns:p14="http://schemas.microsoft.com/office/powerpoint/2010/main" val="3408862293"/>
      </p:ext>
    </p:extLst>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27E8F2-D6BB-4BED-BFDE-A507DA63AE34}" type="datetimeFigureOut">
              <a:rPr lang="en-US" smtClean="0">
                <a:solidFill>
                  <a:prstClr val="black"/>
                </a:solidFill>
              </a:rPr>
              <a:pPr/>
              <a:t>1/25/2017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159CF5E-1FB5-48EF-A185-94C09E4ED5C8}" type="slidenum">
              <a:rPr lang="en-US" smtClean="0">
                <a:solidFill>
                  <a:prstClr val="black"/>
                </a:solidFill>
              </a:rPr>
              <a:pPr/>
              <a:t>‹N°›</a:t>
            </a:fld>
            <a:endParaRPr lang="en-US">
              <a:solidFill>
                <a:prstClr val="black"/>
              </a:solidFill>
            </a:endParaRPr>
          </a:p>
        </p:txBody>
      </p:sp>
    </p:spTree>
    <p:extLst>
      <p:ext uri="{BB962C8B-B14F-4D97-AF65-F5344CB8AC3E}">
        <p14:creationId xmlns:p14="http://schemas.microsoft.com/office/powerpoint/2010/main" val="224653607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27E8F2-D6BB-4BED-BFDE-A507DA63AE34}" type="datetimeFigureOut">
              <a:rPr lang="en-US" smtClean="0">
                <a:solidFill>
                  <a:prstClr val="black"/>
                </a:solidFill>
              </a:rPr>
              <a:pPr/>
              <a:t>1/25/2017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A159CF5E-1FB5-48EF-A185-94C09E4ED5C8}" type="slidenum">
              <a:rPr lang="en-US" smtClean="0">
                <a:solidFill>
                  <a:prstClr val="black"/>
                </a:solidFill>
              </a:rPr>
              <a:pPr/>
              <a:t>‹N°›</a:t>
            </a:fld>
            <a:endParaRPr lang="en-US">
              <a:solidFill>
                <a:prstClr val="black"/>
              </a:solidFill>
            </a:endParaRPr>
          </a:p>
        </p:txBody>
      </p:sp>
    </p:spTree>
    <p:extLst>
      <p:ext uri="{BB962C8B-B14F-4D97-AF65-F5344CB8AC3E}">
        <p14:creationId xmlns:p14="http://schemas.microsoft.com/office/powerpoint/2010/main" val="1583250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9B26E8C-0225-4EBB-9ED1-3D82AC0650C8}" type="datetimeFigureOut">
              <a:rPr lang="en-US" smtClean="0">
                <a:solidFill>
                  <a:prstClr val="white"/>
                </a:solidFill>
              </a:rPr>
              <a:pPr/>
              <a:t>1/25/2017</a:t>
            </a:fld>
            <a:endParaRPr lang="en-IN" dirty="0">
              <a:solidFill>
                <a:prstClr val="white"/>
              </a:solidFill>
            </a:endParaRPr>
          </a:p>
        </p:txBody>
      </p:sp>
      <p:sp>
        <p:nvSpPr>
          <p:cNvPr id="5" name="Footer Placeholder 4"/>
          <p:cNvSpPr>
            <a:spLocks noGrp="1"/>
          </p:cNvSpPr>
          <p:nvPr>
            <p:ph type="ftr" sz="quarter" idx="11"/>
          </p:nvPr>
        </p:nvSpPr>
        <p:spPr/>
        <p:txBody>
          <a:bodyPr/>
          <a:lstStyle>
            <a:extLst/>
          </a:lstStyle>
          <a:p>
            <a:endParaRPr lang="en-IN" dirty="0">
              <a:solidFill>
                <a:prstClr val="white"/>
              </a:solidFill>
            </a:endParaRPr>
          </a:p>
        </p:txBody>
      </p:sp>
      <p:sp>
        <p:nvSpPr>
          <p:cNvPr id="6" name="Slide Number Placeholder 5"/>
          <p:cNvSpPr>
            <a:spLocks noGrp="1"/>
          </p:cNvSpPr>
          <p:nvPr>
            <p:ph type="sldNum" sz="quarter" idx="12"/>
          </p:nvPr>
        </p:nvSpPr>
        <p:spPr/>
        <p:txBody>
          <a:bodyPr/>
          <a:lstStyle>
            <a:extLst/>
          </a:lstStyle>
          <a:p>
            <a:fld id="{20B6C02D-BD33-4AF0-A0A5-D25BD9944CC3}" type="slidenum">
              <a:rPr lang="en-IN" smtClean="0">
                <a:solidFill>
                  <a:prstClr val="white"/>
                </a:solidFill>
              </a:rPr>
              <a:pPr/>
              <a:t>‹N°›</a:t>
            </a:fld>
            <a:endParaRPr lang="en-IN" dirty="0">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pPr>
            <a:endParaRPr lang="en-US" sz="1800">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pPr>
            <a:endParaRPr lang="en-US" sz="1800">
              <a:solidFill>
                <a:prstClr val="white"/>
              </a:solidFill>
            </a:endParaRPr>
          </a:p>
        </p:txBody>
      </p:sp>
    </p:spTree>
    <p:extLst>
      <p:ext uri="{BB962C8B-B14F-4D97-AF65-F5344CB8AC3E}">
        <p14:creationId xmlns:p14="http://schemas.microsoft.com/office/powerpoint/2010/main" val="31908044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9B26E8C-0225-4EBB-9ED1-3D82AC0650C8}" type="datetimeFigureOut">
              <a:rPr lang="en-US" smtClean="0">
                <a:solidFill>
                  <a:prstClr val="white"/>
                </a:solidFill>
              </a:rPr>
              <a:pPr/>
              <a:t>1/25/2017</a:t>
            </a:fld>
            <a:endParaRPr lang="en-IN" dirty="0">
              <a:solidFill>
                <a:prstClr val="white"/>
              </a:solidFill>
            </a:endParaRPr>
          </a:p>
        </p:txBody>
      </p:sp>
      <p:sp>
        <p:nvSpPr>
          <p:cNvPr id="6" name="Footer Placeholder 5"/>
          <p:cNvSpPr>
            <a:spLocks noGrp="1"/>
          </p:cNvSpPr>
          <p:nvPr>
            <p:ph type="ftr" sz="quarter" idx="11"/>
          </p:nvPr>
        </p:nvSpPr>
        <p:spPr/>
        <p:txBody>
          <a:bodyPr/>
          <a:lstStyle>
            <a:extLst/>
          </a:lstStyle>
          <a:p>
            <a:endParaRPr lang="en-IN" dirty="0">
              <a:solidFill>
                <a:prstClr val="white"/>
              </a:solidFill>
            </a:endParaRPr>
          </a:p>
        </p:txBody>
      </p:sp>
      <p:sp>
        <p:nvSpPr>
          <p:cNvPr id="7" name="Slide Number Placeholder 6"/>
          <p:cNvSpPr>
            <a:spLocks noGrp="1"/>
          </p:cNvSpPr>
          <p:nvPr>
            <p:ph type="sldNum" sz="quarter" idx="12"/>
          </p:nvPr>
        </p:nvSpPr>
        <p:spPr/>
        <p:txBody>
          <a:bodyPr/>
          <a:lstStyle>
            <a:extLst/>
          </a:lstStyle>
          <a:p>
            <a:fld id="{20B6C02D-BD33-4AF0-A0A5-D25BD9944CC3}" type="slidenum">
              <a:rPr lang="en-IN" smtClean="0">
                <a:solidFill>
                  <a:prstClr val="white"/>
                </a:solidFill>
              </a:rPr>
              <a:pPr/>
              <a:t>‹N°›</a:t>
            </a:fld>
            <a:endParaRPr lang="en-IN" dirty="0">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188279757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9B26E8C-0225-4EBB-9ED1-3D82AC0650C8}" type="datetimeFigureOut">
              <a:rPr lang="en-US" smtClean="0">
                <a:solidFill>
                  <a:prstClr val="black"/>
                </a:solidFill>
              </a:rPr>
              <a:pPr/>
              <a:t>1/25/2017</a:t>
            </a:fld>
            <a:endParaRPr lang="en-IN" dirty="0">
              <a:solidFill>
                <a:prstClr val="black"/>
              </a:solidFill>
            </a:endParaRPr>
          </a:p>
        </p:txBody>
      </p:sp>
      <p:sp>
        <p:nvSpPr>
          <p:cNvPr id="8" name="Footer Placeholder 7"/>
          <p:cNvSpPr>
            <a:spLocks noGrp="1"/>
          </p:cNvSpPr>
          <p:nvPr>
            <p:ph type="ftr" sz="quarter" idx="11"/>
          </p:nvPr>
        </p:nvSpPr>
        <p:spPr/>
        <p:txBody>
          <a:bodyPr/>
          <a:lstStyle>
            <a:extLst/>
          </a:lstStyle>
          <a:p>
            <a:endParaRPr lang="en-IN" dirty="0">
              <a:solidFill>
                <a:prstClr val="black"/>
              </a:solidFill>
            </a:endParaRPr>
          </a:p>
        </p:txBody>
      </p:sp>
      <p:sp>
        <p:nvSpPr>
          <p:cNvPr id="9" name="Slide Number Placeholder 8"/>
          <p:cNvSpPr>
            <a:spLocks noGrp="1"/>
          </p:cNvSpPr>
          <p:nvPr>
            <p:ph type="sldNum" sz="quarter" idx="12"/>
          </p:nvPr>
        </p:nvSpPr>
        <p:spPr/>
        <p:txBody>
          <a:bodyPr/>
          <a:lstStyle>
            <a:extLst/>
          </a:lstStyle>
          <a:p>
            <a:fld id="{20B6C02D-BD33-4AF0-A0A5-D25BD9944CC3}" type="slidenum">
              <a:rPr lang="en-IN" smtClean="0">
                <a:solidFill>
                  <a:prstClr val="black"/>
                </a:solidFill>
              </a:rPr>
              <a:pPr/>
              <a:t>‹N°›</a:t>
            </a:fld>
            <a:endParaRPr lang="en-IN" dirty="0">
              <a:solidFill>
                <a:prstClr val="black"/>
              </a:solidFill>
            </a:endParaRPr>
          </a:p>
        </p:txBody>
      </p:sp>
    </p:spTree>
    <p:extLst>
      <p:ext uri="{BB962C8B-B14F-4D97-AF65-F5344CB8AC3E}">
        <p14:creationId xmlns:p14="http://schemas.microsoft.com/office/powerpoint/2010/main" val="97837591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9B26E8C-0225-4EBB-9ED1-3D82AC0650C8}" type="datetimeFigureOut">
              <a:rPr lang="en-US" smtClean="0">
                <a:solidFill>
                  <a:prstClr val="white"/>
                </a:solidFill>
              </a:rPr>
              <a:pPr/>
              <a:t>1/25/2017</a:t>
            </a:fld>
            <a:endParaRPr lang="en-IN" dirty="0">
              <a:solidFill>
                <a:prstClr val="white"/>
              </a:solidFill>
            </a:endParaRPr>
          </a:p>
        </p:txBody>
      </p:sp>
      <p:sp>
        <p:nvSpPr>
          <p:cNvPr id="4" name="Footer Placeholder 3"/>
          <p:cNvSpPr>
            <a:spLocks noGrp="1"/>
          </p:cNvSpPr>
          <p:nvPr>
            <p:ph type="ftr" sz="quarter" idx="11"/>
          </p:nvPr>
        </p:nvSpPr>
        <p:spPr/>
        <p:txBody>
          <a:bodyPr/>
          <a:lstStyle>
            <a:extLst/>
          </a:lstStyle>
          <a:p>
            <a:endParaRPr lang="en-IN" dirty="0">
              <a:solidFill>
                <a:prstClr val="white"/>
              </a:solidFill>
            </a:endParaRPr>
          </a:p>
        </p:txBody>
      </p:sp>
      <p:sp>
        <p:nvSpPr>
          <p:cNvPr id="5" name="Slide Number Placeholder 4"/>
          <p:cNvSpPr>
            <a:spLocks noGrp="1"/>
          </p:cNvSpPr>
          <p:nvPr>
            <p:ph type="sldNum" sz="quarter" idx="12"/>
          </p:nvPr>
        </p:nvSpPr>
        <p:spPr/>
        <p:txBody>
          <a:bodyPr/>
          <a:lstStyle>
            <a:extLst/>
          </a:lstStyle>
          <a:p>
            <a:fld id="{20B6C02D-BD33-4AF0-A0A5-D25BD9944CC3}" type="slidenum">
              <a:rPr lang="en-IN" smtClean="0">
                <a:solidFill>
                  <a:prstClr val="white"/>
                </a:solidFill>
              </a:rPr>
              <a:pPr/>
              <a:t>‹N°›</a:t>
            </a:fld>
            <a:endParaRPr lang="en-IN" dirty="0">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extLst>
      <p:ext uri="{BB962C8B-B14F-4D97-AF65-F5344CB8AC3E}">
        <p14:creationId xmlns:p14="http://schemas.microsoft.com/office/powerpoint/2010/main" val="2499216504"/>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9B26E8C-0225-4EBB-9ED1-3D82AC0650C8}" type="datetimeFigureOut">
              <a:rPr lang="en-US" smtClean="0">
                <a:solidFill>
                  <a:prstClr val="black"/>
                </a:solidFill>
              </a:rPr>
              <a:pPr/>
              <a:t>1/25/2017</a:t>
            </a:fld>
            <a:endParaRPr lang="en-IN" dirty="0">
              <a:solidFill>
                <a:prstClr val="black"/>
              </a:solidFill>
            </a:endParaRPr>
          </a:p>
        </p:txBody>
      </p:sp>
      <p:sp>
        <p:nvSpPr>
          <p:cNvPr id="3" name="Footer Placeholder 2"/>
          <p:cNvSpPr>
            <a:spLocks noGrp="1"/>
          </p:cNvSpPr>
          <p:nvPr>
            <p:ph type="ftr" sz="quarter" idx="11"/>
          </p:nvPr>
        </p:nvSpPr>
        <p:spPr/>
        <p:txBody>
          <a:bodyPr/>
          <a:lstStyle>
            <a:extLst/>
          </a:lstStyle>
          <a:p>
            <a:endParaRPr lang="en-IN" dirty="0">
              <a:solidFill>
                <a:prstClr val="black"/>
              </a:solidFill>
            </a:endParaRPr>
          </a:p>
        </p:txBody>
      </p:sp>
      <p:sp>
        <p:nvSpPr>
          <p:cNvPr id="4" name="Slide Number Placeholder 3"/>
          <p:cNvSpPr>
            <a:spLocks noGrp="1"/>
          </p:cNvSpPr>
          <p:nvPr>
            <p:ph type="sldNum" sz="quarter" idx="12"/>
          </p:nvPr>
        </p:nvSpPr>
        <p:spPr/>
        <p:txBody>
          <a:bodyPr/>
          <a:lstStyle>
            <a:extLst/>
          </a:lstStyle>
          <a:p>
            <a:fld id="{20B6C02D-BD33-4AF0-A0A5-D25BD9944CC3}" type="slidenum">
              <a:rPr lang="en-IN" smtClean="0">
                <a:solidFill>
                  <a:prstClr val="black"/>
                </a:solidFill>
              </a:rPr>
              <a:pPr/>
              <a:t>‹N°›</a:t>
            </a:fld>
            <a:endParaRPr lang="en-IN" dirty="0">
              <a:solidFill>
                <a:prstClr val="black"/>
              </a:solidFill>
            </a:endParaRPr>
          </a:p>
        </p:txBody>
      </p:sp>
    </p:spTree>
    <p:extLst>
      <p:ext uri="{BB962C8B-B14F-4D97-AF65-F5344CB8AC3E}">
        <p14:creationId xmlns:p14="http://schemas.microsoft.com/office/powerpoint/2010/main" val="1087027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9B26E8C-0225-4EBB-9ED1-3D82AC0650C8}" type="datetimeFigureOut">
              <a:rPr lang="en-US" smtClean="0">
                <a:solidFill>
                  <a:prstClr val="black"/>
                </a:solidFill>
              </a:rPr>
              <a:pPr/>
              <a:t>1/25/2017</a:t>
            </a:fld>
            <a:endParaRPr lang="en-IN" dirty="0">
              <a:solidFill>
                <a:prstClr val="black"/>
              </a:solidFill>
            </a:endParaRPr>
          </a:p>
        </p:txBody>
      </p:sp>
      <p:sp>
        <p:nvSpPr>
          <p:cNvPr id="6" name="Footer Placeholder 5"/>
          <p:cNvSpPr>
            <a:spLocks noGrp="1"/>
          </p:cNvSpPr>
          <p:nvPr>
            <p:ph type="ftr" sz="quarter" idx="11"/>
          </p:nvPr>
        </p:nvSpPr>
        <p:spPr/>
        <p:txBody>
          <a:bodyPr/>
          <a:lstStyle>
            <a:extLst/>
          </a:lstStyle>
          <a:p>
            <a:endParaRPr lang="en-IN" dirty="0">
              <a:solidFill>
                <a:prstClr val="black"/>
              </a:solidFill>
            </a:endParaRPr>
          </a:p>
        </p:txBody>
      </p:sp>
      <p:sp>
        <p:nvSpPr>
          <p:cNvPr id="7" name="Slide Number Placeholder 6"/>
          <p:cNvSpPr>
            <a:spLocks noGrp="1"/>
          </p:cNvSpPr>
          <p:nvPr>
            <p:ph type="sldNum" sz="quarter" idx="12"/>
          </p:nvPr>
        </p:nvSpPr>
        <p:spPr/>
        <p:txBody>
          <a:bodyPr/>
          <a:lstStyle>
            <a:extLst/>
          </a:lstStyle>
          <a:p>
            <a:fld id="{20B6C02D-BD33-4AF0-A0A5-D25BD9944CC3}" type="slidenum">
              <a:rPr lang="en-IN" smtClean="0">
                <a:solidFill>
                  <a:prstClr val="black"/>
                </a:solidFill>
              </a:rPr>
              <a:pPr/>
              <a:t>‹N°›</a:t>
            </a:fld>
            <a:endParaRPr lang="en-IN" dirty="0">
              <a:solidFill>
                <a:prstClr val="black"/>
              </a:solidFill>
            </a:endParaRPr>
          </a:p>
        </p:txBody>
      </p:sp>
    </p:spTree>
    <p:extLst>
      <p:ext uri="{BB962C8B-B14F-4D97-AF65-F5344CB8AC3E}">
        <p14:creationId xmlns:p14="http://schemas.microsoft.com/office/powerpoint/2010/main" val="214787490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9B26E8C-0225-4EBB-9ED1-3D82AC0650C8}" type="datetimeFigureOut">
              <a:rPr lang="en-US" smtClean="0">
                <a:solidFill>
                  <a:prstClr val="white"/>
                </a:solidFill>
              </a:rPr>
              <a:pPr/>
              <a:t>1/25/2017</a:t>
            </a:fld>
            <a:endParaRPr lang="en-IN" dirty="0">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dirty="0">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0B6C02D-BD33-4AF0-A0A5-D25BD9944CC3}" type="slidenum">
              <a:rPr lang="en-IN" smtClean="0">
                <a:solidFill>
                  <a:prstClr val="white"/>
                </a:solidFill>
              </a:rPr>
              <a:pPr/>
              <a:t>‹N°›</a:t>
            </a:fld>
            <a:endParaRPr lang="en-IN" dirty="0">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white"/>
              </a:solidFill>
              <a:latin typeface="Lucida Sans Unicode"/>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white"/>
              </a:solidFill>
              <a:latin typeface="Lucida Sans Unicode"/>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fontAlgn="auto" hangingPunct="1">
              <a:spcBef>
                <a:spcPts val="0"/>
              </a:spcBef>
              <a:spcAft>
                <a:spcPts val="0"/>
              </a:spcAft>
            </a:pPr>
            <a:endParaRPr lang="en-US" sz="1800">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pPr>
            <a:endParaRPr lang="en-US" sz="1800">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eaLnBrk="1" fontAlgn="auto" hangingPunct="1">
              <a:spcBef>
                <a:spcPts val="0"/>
              </a:spcBef>
              <a:spcAft>
                <a:spcPts val="0"/>
              </a:spcAft>
            </a:pPr>
            <a:endParaRPr lang="en-US" sz="1800">
              <a:solidFill>
                <a:prstClr val="white"/>
              </a:solidFill>
            </a:endParaRPr>
          </a:p>
        </p:txBody>
      </p:sp>
    </p:spTree>
    <p:extLst>
      <p:ext uri="{BB962C8B-B14F-4D97-AF65-F5344CB8AC3E}">
        <p14:creationId xmlns:p14="http://schemas.microsoft.com/office/powerpoint/2010/main" val="3247252703"/>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black"/>
              </a:solidFill>
              <a:latin typeface="Lucida Sans Unicode"/>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black"/>
              </a:solidFill>
              <a:latin typeface="Lucida Sans Unicode"/>
            </a:endParaRPr>
          </a:p>
        </p:txBody>
      </p:sp>
      <p:sp>
        <p:nvSpPr>
          <p:cNvPr id="14" name="Right Triangle 13"/>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fontAlgn="auto" hangingPunct="1">
              <a:spcBef>
                <a:spcPts val="0"/>
              </a:spcBef>
              <a:spcAft>
                <a:spcPts val="0"/>
              </a:spcAft>
            </a:pPr>
            <a:endParaRPr lang="en-US" sz="180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auto">
              <a:spcBef>
                <a:spcPts val="0"/>
              </a:spcBef>
              <a:spcAft>
                <a:spcPts val="0"/>
              </a:spcAft>
            </a:pPr>
            <a:fld id="{F9B26E8C-0225-4EBB-9ED1-3D82AC0650C8}" type="datetimeFigureOut">
              <a:rPr lang="en-US" smtClean="0">
                <a:solidFill>
                  <a:prstClr val="black"/>
                </a:solidFill>
                <a:latin typeface="Lucida Sans Unicode"/>
              </a:rPr>
              <a:pPr fontAlgn="auto">
                <a:spcBef>
                  <a:spcPts val="0"/>
                </a:spcBef>
                <a:spcAft>
                  <a:spcPts val="0"/>
                </a:spcAft>
              </a:pPr>
              <a:t>1/25/2017</a:t>
            </a:fld>
            <a:endParaRPr lang="en-IN" dirty="0">
              <a:solidFill>
                <a:prstClr val="black"/>
              </a:solidFill>
              <a:latin typeface="Lucida Sans Unicode"/>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auto">
              <a:spcBef>
                <a:spcPts val="0"/>
              </a:spcBef>
              <a:spcAft>
                <a:spcPts val="0"/>
              </a:spcAft>
            </a:pPr>
            <a:endParaRPr lang="en-IN" dirty="0">
              <a:solidFill>
                <a:prstClr val="black"/>
              </a:solidFill>
              <a:latin typeface="Lucida Sans Unicode"/>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auto">
              <a:spcBef>
                <a:spcPts val="0"/>
              </a:spcBef>
              <a:spcAft>
                <a:spcPts val="0"/>
              </a:spcAft>
            </a:pPr>
            <a:fld id="{20B6C02D-BD33-4AF0-A0A5-D25BD9944CC3}" type="slidenum">
              <a:rPr lang="en-IN" smtClean="0">
                <a:solidFill>
                  <a:prstClr val="black"/>
                </a:solidFill>
                <a:latin typeface="Lucida Sans Unicode"/>
              </a:rPr>
              <a:pPr fontAlgn="auto">
                <a:spcBef>
                  <a:spcPts val="0"/>
                </a:spcBef>
                <a:spcAft>
                  <a:spcPts val="0"/>
                </a:spcAft>
              </a:pPr>
              <a:t>‹N°›</a:t>
            </a:fld>
            <a:endParaRPr lang="en-IN" dirty="0">
              <a:solidFill>
                <a:prstClr val="black"/>
              </a:solidFill>
              <a:latin typeface="Lucida Sans Unicode"/>
            </a:endParaRPr>
          </a:p>
        </p:txBody>
      </p:sp>
    </p:spTree>
    <p:extLst>
      <p:ext uri="{BB962C8B-B14F-4D97-AF65-F5344CB8AC3E}">
        <p14:creationId xmlns:p14="http://schemas.microsoft.com/office/powerpoint/2010/main" val="222752175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99" r:id="rId13"/>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black"/>
              </a:solidFill>
              <a:latin typeface="Lucida Sans Unicode"/>
            </a:endParaRPr>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pPr eaLnBrk="1" fontAlgn="auto" hangingPunct="1">
              <a:spcBef>
                <a:spcPts val="0"/>
              </a:spcBef>
              <a:spcAft>
                <a:spcPts val="0"/>
              </a:spcAft>
            </a:pPr>
            <a:endParaRPr lang="en-US" sz="1800">
              <a:solidFill>
                <a:prstClr val="black"/>
              </a:solidFill>
              <a:latin typeface="Lucida Sans Unicode"/>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fontAlgn="auto" hangingPunct="1">
              <a:spcBef>
                <a:spcPts val="0"/>
              </a:spcBef>
              <a:spcAft>
                <a:spcPts val="0"/>
              </a:spcAft>
            </a:pPr>
            <a:endParaRPr lang="en-US" sz="1800">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fontAlgn="auto">
              <a:spcBef>
                <a:spcPts val="0"/>
              </a:spcBef>
              <a:spcAft>
                <a:spcPts val="0"/>
              </a:spcAft>
            </a:pPr>
            <a:fld id="{A227E8F2-D6BB-4BED-BFDE-A507DA63AE34}" type="datetimeFigureOut">
              <a:rPr lang="en-US" smtClean="0">
                <a:solidFill>
                  <a:prstClr val="black"/>
                </a:solidFill>
                <a:latin typeface="Lucida Sans Unicode"/>
              </a:rPr>
              <a:pPr fontAlgn="auto">
                <a:spcBef>
                  <a:spcPts val="0"/>
                </a:spcBef>
                <a:spcAft>
                  <a:spcPts val="0"/>
                </a:spcAft>
              </a:pPr>
              <a:t>1/25/2017</a:t>
            </a:fld>
            <a:endParaRPr lang="en-US">
              <a:solidFill>
                <a:prstClr val="black"/>
              </a:solidFill>
              <a:latin typeface="Lucida Sans Unicode"/>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fontAlgn="auto">
              <a:spcBef>
                <a:spcPts val="0"/>
              </a:spcBef>
              <a:spcAft>
                <a:spcPts val="0"/>
              </a:spcAft>
            </a:pPr>
            <a:endParaRPr lang="en-US">
              <a:solidFill>
                <a:prstClr val="black"/>
              </a:solidFill>
              <a:latin typeface="Lucida Sans Unicode"/>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fontAlgn="auto">
              <a:spcBef>
                <a:spcPts val="0"/>
              </a:spcBef>
              <a:spcAft>
                <a:spcPts val="0"/>
              </a:spcAft>
            </a:pPr>
            <a:fld id="{A159CF5E-1FB5-48EF-A185-94C09E4ED5C8}" type="slidenum">
              <a:rPr lang="en-US" smtClean="0">
                <a:solidFill>
                  <a:prstClr val="black"/>
                </a:solidFill>
                <a:latin typeface="Lucida Sans Unicode"/>
              </a:rPr>
              <a:pPr fontAlgn="auto">
                <a:spcBef>
                  <a:spcPts val="0"/>
                </a:spcBef>
                <a:spcAft>
                  <a:spcPts val="0"/>
                </a:spcAft>
              </a:pPr>
              <a:t>‹N°›</a:t>
            </a:fld>
            <a:endParaRPr lang="en-US">
              <a:solidFill>
                <a:prstClr val="black"/>
              </a:solidFill>
              <a:latin typeface="Lucida Sans Unicode"/>
            </a:endParaRPr>
          </a:p>
        </p:txBody>
      </p:sp>
    </p:spTree>
    <p:extLst>
      <p:ext uri="{BB962C8B-B14F-4D97-AF65-F5344CB8AC3E}">
        <p14:creationId xmlns:p14="http://schemas.microsoft.com/office/powerpoint/2010/main" val="3301818052"/>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a:xfrm>
            <a:off x="0" y="838200"/>
            <a:ext cx="9144000" cy="2438400"/>
          </a:xfrm>
        </p:spPr>
        <p:txBody>
          <a:bodyPr>
            <a:normAutofit/>
          </a:bodyPr>
          <a:lstStyle/>
          <a:p>
            <a:pPr algn="ctr"/>
            <a:r>
              <a:rPr lang="fr-FR" sz="3600" dirty="0">
                <a:solidFill>
                  <a:schemeClr val="tx1"/>
                </a:solidFill>
                <a:latin typeface="Arial" panose="020B0604020202020204" pitchFamily="34" charset="0"/>
                <a:cs typeface="Arial" panose="020B0604020202020204" pitchFamily="34" charset="0"/>
              </a:rPr>
              <a:t>Expérience pratique de </a:t>
            </a:r>
            <a:r>
              <a:rPr lang="fr-FR" sz="3600" dirty="0" smtClean="0">
                <a:solidFill>
                  <a:schemeClr val="tx1"/>
                </a:solidFill>
                <a:latin typeface="Arial" panose="020B0604020202020204" pitchFamily="34" charset="0"/>
                <a:cs typeface="Arial" panose="020B0604020202020204" pitchFamily="34" charset="0"/>
              </a:rPr>
              <a:t>redressement ou </a:t>
            </a:r>
            <a:r>
              <a:rPr lang="fr-FR" sz="3600" dirty="0">
                <a:solidFill>
                  <a:schemeClr val="tx1"/>
                </a:solidFill>
                <a:latin typeface="Arial" panose="020B0604020202020204" pitchFamily="34" charset="0"/>
                <a:cs typeface="Arial" panose="020B0604020202020204" pitchFamily="34" charset="0"/>
              </a:rPr>
              <a:t>de </a:t>
            </a:r>
            <a:r>
              <a:rPr lang="fr-FR" sz="3600" dirty="0" smtClean="0">
                <a:solidFill>
                  <a:schemeClr val="tx1"/>
                </a:solidFill>
                <a:latin typeface="Arial" panose="020B0604020202020204" pitchFamily="34" charset="0"/>
                <a:cs typeface="Arial" panose="020B0604020202020204" pitchFamily="34" charset="0"/>
              </a:rPr>
              <a:t>résolution  de banques en faillite et </a:t>
            </a:r>
            <a:r>
              <a:rPr lang="fr-FR" sz="3600" dirty="0">
                <a:solidFill>
                  <a:schemeClr val="tx1"/>
                </a:solidFill>
                <a:latin typeface="Arial" panose="020B0604020202020204" pitchFamily="34" charset="0"/>
                <a:cs typeface="Arial" panose="020B0604020202020204" pitchFamily="34" charset="0"/>
              </a:rPr>
              <a:t>questions relatives à l'assurance-dépôts pour la gestion des crises</a:t>
            </a:r>
            <a:endParaRPr lang="en-US" sz="3600" b="1" dirty="0">
              <a:solidFill>
                <a:schemeClr val="tx1"/>
              </a:solidFill>
              <a:latin typeface="Arial" panose="020B0604020202020204" pitchFamily="34" charset="0"/>
              <a:cs typeface="Arial" panose="020B0604020202020204" pitchFamily="34" charset="0"/>
            </a:endParaRPr>
          </a:p>
        </p:txBody>
      </p:sp>
      <p:sp>
        <p:nvSpPr>
          <p:cNvPr id="43011" name="Rectangle 3"/>
          <p:cNvSpPr>
            <a:spLocks noGrp="1" noChangeArrowheads="1"/>
          </p:cNvSpPr>
          <p:nvPr>
            <p:ph type="subTitle" idx="1"/>
          </p:nvPr>
        </p:nvSpPr>
        <p:spPr>
          <a:xfrm>
            <a:off x="1104900" y="5486400"/>
            <a:ext cx="6934200" cy="1066800"/>
          </a:xfrm>
        </p:spPr>
        <p:txBody>
          <a:bodyPr/>
          <a:lstStyle/>
          <a:p>
            <a:pPr algn="ctr">
              <a:lnSpc>
                <a:spcPct val="80000"/>
              </a:lnSpc>
            </a:pPr>
            <a:r>
              <a:rPr lang="en-US" sz="2000" b="1" dirty="0" smtClean="0">
                <a:solidFill>
                  <a:schemeClr val="tx1"/>
                </a:solidFill>
                <a:latin typeface="Arial" panose="020B0604020202020204" pitchFamily="34" charset="0"/>
                <a:cs typeface="Arial" panose="020B0604020202020204" pitchFamily="34" charset="0"/>
              </a:rPr>
              <a:t>Norman Mataruka</a:t>
            </a:r>
            <a:endParaRPr lang="en-US" sz="2000" b="1" dirty="0">
              <a:solidFill>
                <a:schemeClr val="tx1"/>
              </a:solidFill>
              <a:latin typeface="Arial" panose="020B0604020202020204" pitchFamily="34" charset="0"/>
              <a:cs typeface="Arial" panose="020B0604020202020204" pitchFamily="34" charset="0"/>
            </a:endParaRPr>
          </a:p>
          <a:p>
            <a:pPr algn="ctr">
              <a:lnSpc>
                <a:spcPct val="80000"/>
              </a:lnSpc>
            </a:pPr>
            <a:r>
              <a:rPr lang="en-US" sz="1800" b="1" dirty="0" smtClean="0">
                <a:solidFill>
                  <a:schemeClr val="tx1"/>
                </a:solidFill>
                <a:latin typeface="Arial" panose="020B0604020202020204" pitchFamily="34" charset="0"/>
                <a:cs typeface="Arial" panose="020B0604020202020204" pitchFamily="34" charset="0"/>
              </a:rPr>
              <a:t>18 January 2017</a:t>
            </a:r>
            <a:endParaRPr lang="en-US" sz="1800" b="1" dirty="0">
              <a:solidFill>
                <a:schemeClr val="tx1"/>
              </a:solidFill>
              <a:latin typeface="Arial" panose="020B0604020202020204" pitchFamily="34" charset="0"/>
              <a:cs typeface="Arial" panose="020B0604020202020204" pitchFamily="34" charset="0"/>
            </a:endParaRPr>
          </a:p>
          <a:p>
            <a:pPr algn="ctr">
              <a:lnSpc>
                <a:spcPct val="80000"/>
              </a:lnSpc>
            </a:pPr>
            <a:r>
              <a:rPr lang="en-US" sz="1800" b="1" dirty="0" smtClean="0">
                <a:solidFill>
                  <a:schemeClr val="tx1"/>
                </a:solidFill>
                <a:latin typeface="Arial" panose="020B0604020202020204" pitchFamily="34" charset="0"/>
                <a:cs typeface="Arial" panose="020B0604020202020204" pitchFamily="34" charset="0"/>
              </a:rPr>
              <a:t>nmatakuka@rbz.co.zw</a:t>
            </a:r>
            <a:endParaRPr lang="en-US" sz="1800" b="1" dirty="0">
              <a:solidFill>
                <a:schemeClr val="tx1"/>
              </a:solidFill>
              <a:latin typeface="Arial" panose="020B0604020202020204" pitchFamily="34" charset="0"/>
              <a:cs typeface="Arial" panose="020B0604020202020204" pitchFamily="34" charset="0"/>
            </a:endParaRPr>
          </a:p>
        </p:txBody>
      </p:sp>
      <p:sp>
        <p:nvSpPr>
          <p:cNvPr id="43012" name="Rectangle 4"/>
          <p:cNvSpPr>
            <a:spLocks noChangeArrowheads="1"/>
          </p:cNvSpPr>
          <p:nvPr/>
        </p:nvSpPr>
        <p:spPr bwMode="auto">
          <a:xfrm>
            <a:off x="0" y="3962400"/>
            <a:ext cx="9144000" cy="1066800"/>
          </a:xfrm>
          <a:prstGeom prst="rect">
            <a:avLst/>
          </a:prstGeom>
          <a:noFill/>
          <a:ln w="9525">
            <a:noFill/>
            <a:miter lim="800000"/>
            <a:headEnd/>
            <a:tailEnd/>
          </a:ln>
          <a:effectLst/>
        </p:spPr>
        <p:txBody>
          <a:bodyPr/>
          <a:lstStyle/>
          <a:p>
            <a:pPr algn="ctr">
              <a:lnSpc>
                <a:spcPct val="80000"/>
              </a:lnSpc>
            </a:pPr>
            <a:r>
              <a:rPr lang="fr-FR" sz="2800" dirty="0"/>
              <a:t>SÉMINAIRE SUR LA GESTION DES CRISES ET LA RÉSOLUTION BANCAIRE - ABUJA, NIGERIA</a:t>
            </a:r>
          </a:p>
          <a:p>
            <a:pPr algn="ctr">
              <a:lnSpc>
                <a:spcPct val="80000"/>
              </a:lnSpc>
            </a:pPr>
            <a:endParaRPr lang="en-US" sz="28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r>
              <a:rPr lang="en-US" dirty="0" smtClean="0"/>
              <a:t>POURQUOI LES BANQUES TOMBENT EN FAILLITE</a:t>
            </a:r>
            <a:endParaRPr lang="en-US" dirty="0"/>
          </a:p>
        </p:txBody>
      </p:sp>
    </p:spTree>
    <p:extLst>
      <p:ext uri="{BB962C8B-B14F-4D97-AF65-F5344CB8AC3E}">
        <p14:creationId xmlns:p14="http://schemas.microsoft.com/office/powerpoint/2010/main" val="86998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562600"/>
          </a:xfrm>
        </p:spPr>
        <p:txBody>
          <a:bodyPr>
            <a:normAutofit fontScale="85000" lnSpcReduction="20000"/>
          </a:bodyPr>
          <a:lstStyle/>
          <a:p>
            <a:endParaRPr lang="en-US" sz="2400" dirty="0" smtClean="0"/>
          </a:p>
          <a:p>
            <a:pPr>
              <a:buFont typeface="Wingdings" panose="05000000000000000000" pitchFamily="2" charset="2"/>
              <a:buChar char="Ø"/>
            </a:pPr>
            <a:r>
              <a:rPr lang="fr-FR" sz="2400" dirty="0"/>
              <a:t>De nombreuses études de cas illustrent la diversité des expériences en matière de défaillances bancaires entre les administrations et sur des périodes de temps. Cependant, il existe de nombreux facteurs communs aux défaillances bancaires.</a:t>
            </a:r>
            <a:br>
              <a:rPr lang="fr-FR" sz="2400" dirty="0"/>
            </a:br>
            <a:endParaRPr lang="fr-FR" sz="2400" dirty="0" smtClean="0"/>
          </a:p>
          <a:p>
            <a:pPr>
              <a:buFont typeface="Wingdings" panose="05000000000000000000" pitchFamily="2" charset="2"/>
              <a:buChar char="Ø"/>
            </a:pPr>
            <a:r>
              <a:rPr lang="fr-FR" sz="2400" dirty="0" smtClean="0"/>
              <a:t>Des </a:t>
            </a:r>
            <a:r>
              <a:rPr lang="fr-FR" sz="2400" dirty="0"/>
              <a:t>niveaux d'activité réduits en raison de l'environnement </a:t>
            </a:r>
            <a:r>
              <a:rPr lang="fr-FR" sz="2400" dirty="0" smtClean="0"/>
              <a:t>économique.</a:t>
            </a:r>
            <a:r>
              <a:rPr lang="fr-FR" sz="2400" dirty="0"/>
              <a:t/>
            </a:r>
            <a:br>
              <a:rPr lang="fr-FR" sz="2400" dirty="0"/>
            </a:br>
            <a:endParaRPr lang="fr-FR" sz="2400" dirty="0" smtClean="0"/>
          </a:p>
          <a:p>
            <a:pPr>
              <a:buFont typeface="Wingdings" panose="05000000000000000000" pitchFamily="2" charset="2"/>
              <a:buChar char="Ø"/>
            </a:pPr>
            <a:r>
              <a:rPr lang="fr-FR" sz="2400" dirty="0" smtClean="0"/>
              <a:t>Défaut </a:t>
            </a:r>
            <a:r>
              <a:rPr lang="fr-FR" sz="2400" dirty="0"/>
              <a:t>de recapitalisation des banques</a:t>
            </a:r>
            <a:br>
              <a:rPr lang="fr-FR" sz="2400" dirty="0"/>
            </a:br>
            <a:endParaRPr lang="fr-FR" sz="2400" dirty="0" smtClean="0"/>
          </a:p>
          <a:p>
            <a:pPr>
              <a:buFont typeface="Wingdings" panose="05000000000000000000" pitchFamily="2" charset="2"/>
              <a:buChar char="Ø"/>
            </a:pPr>
            <a:r>
              <a:rPr lang="fr-FR" sz="2400" dirty="0" smtClean="0"/>
              <a:t>Difficultés </a:t>
            </a:r>
            <a:r>
              <a:rPr lang="fr-FR" sz="2400" dirty="0"/>
              <a:t>de liquidité</a:t>
            </a:r>
            <a:br>
              <a:rPr lang="fr-FR" sz="2400" dirty="0"/>
            </a:br>
            <a:endParaRPr lang="fr-FR" sz="2400" dirty="0" smtClean="0"/>
          </a:p>
          <a:p>
            <a:pPr>
              <a:buFont typeface="Wingdings" panose="05000000000000000000" pitchFamily="2" charset="2"/>
              <a:buChar char="Ø"/>
            </a:pPr>
            <a:r>
              <a:rPr lang="fr-FR" sz="2400" dirty="0" smtClean="0"/>
              <a:t>Perception </a:t>
            </a:r>
            <a:r>
              <a:rPr lang="fr-FR" sz="2400" dirty="0"/>
              <a:t>négative du public due à une mauvaise publicité</a:t>
            </a:r>
            <a:br>
              <a:rPr lang="fr-FR" sz="2400" dirty="0"/>
            </a:br>
            <a:endParaRPr lang="fr-FR" sz="2400" dirty="0" smtClean="0"/>
          </a:p>
          <a:p>
            <a:pPr>
              <a:buFont typeface="Wingdings" panose="05000000000000000000" pitchFamily="2" charset="2"/>
              <a:buChar char="Ø"/>
            </a:pPr>
            <a:r>
              <a:rPr lang="fr-FR" sz="2400" dirty="0" smtClean="0"/>
              <a:t>Manque </a:t>
            </a:r>
            <a:r>
              <a:rPr lang="fr-FR" sz="2400" dirty="0"/>
              <a:t>de confiance </a:t>
            </a:r>
            <a:r>
              <a:rPr lang="fr-FR" sz="2400" dirty="0" smtClean="0"/>
              <a:t>du </a:t>
            </a:r>
            <a:r>
              <a:rPr lang="fr-FR" sz="2400" dirty="0"/>
              <a:t>marché</a:t>
            </a:r>
            <a:br>
              <a:rPr lang="fr-FR" sz="2400" dirty="0"/>
            </a:br>
            <a:endParaRPr lang="fr-FR" sz="2400" dirty="0" smtClean="0"/>
          </a:p>
          <a:p>
            <a:pPr>
              <a:buFont typeface="Wingdings" panose="05000000000000000000" pitchFamily="2" charset="2"/>
              <a:buChar char="Ø"/>
            </a:pPr>
            <a:r>
              <a:rPr lang="fr-FR" sz="2400" dirty="0" smtClean="0"/>
              <a:t>Effet </a:t>
            </a:r>
            <a:r>
              <a:rPr lang="fr-FR" sz="2400" dirty="0"/>
              <a:t>de la contagion résultant </a:t>
            </a:r>
            <a:r>
              <a:rPr lang="fr-FR" sz="2400" dirty="0" smtClean="0"/>
              <a:t>d’autres faillites bancaires</a:t>
            </a:r>
          </a:p>
          <a:p>
            <a:pPr>
              <a:buFont typeface="Wingdings" panose="05000000000000000000" pitchFamily="2" charset="2"/>
              <a:buChar char="Ø"/>
            </a:pPr>
            <a:r>
              <a:rPr lang="fr-FR" sz="2400" dirty="0" smtClean="0"/>
              <a:t>Des </a:t>
            </a:r>
            <a:r>
              <a:rPr lang="fr-FR" sz="2400" dirty="0"/>
              <a:t>niveaux élevés de prêts douteux</a:t>
            </a:r>
          </a:p>
          <a:p>
            <a:pPr>
              <a:buFont typeface="Wingdings" panose="05000000000000000000" pitchFamily="2" charset="2"/>
              <a:buChar char="Ø"/>
            </a:pPr>
            <a:endParaRPr lang="en-US" sz="2600" dirty="0">
              <a:latin typeface="Arial" panose="020B0604020202020204" pitchFamily="34" charset="0"/>
              <a:cs typeface="Arial" panose="020B0604020202020204" pitchFamily="34" charset="0"/>
            </a:endParaRPr>
          </a:p>
          <a:p>
            <a:pPr algn="just">
              <a:lnSpc>
                <a:spcPct val="200000"/>
              </a:lnSpc>
              <a:buFont typeface="Wingdings" panose="05000000000000000000" pitchFamily="2" charset="2"/>
              <a:buChar char="Ø"/>
            </a:pPr>
            <a:endParaRPr lang="en-CA" sz="2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11</a:t>
            </a:fld>
            <a:endParaRPr lang="en-US"/>
          </a:p>
        </p:txBody>
      </p:sp>
      <p:sp>
        <p:nvSpPr>
          <p:cNvPr id="2" name="Title 1"/>
          <p:cNvSpPr>
            <a:spLocks noGrp="1"/>
          </p:cNvSpPr>
          <p:nvPr>
            <p:ph type="title"/>
          </p:nvPr>
        </p:nvSpPr>
        <p:spPr>
          <a:xfrm>
            <a:off x="0" y="0"/>
            <a:ext cx="9144000" cy="609600"/>
          </a:xfrm>
          <a:solidFill>
            <a:schemeClr val="bg2">
              <a:lumMod val="75000"/>
            </a:schemeClr>
          </a:solidFill>
        </p:spPr>
        <p:txBody>
          <a:bodyPr>
            <a:noAutofit/>
          </a:bodyPr>
          <a:lstStyle/>
          <a:p>
            <a:r>
              <a:rPr lang="en-US" sz="3200" dirty="0" smtClean="0"/>
              <a:t/>
            </a:r>
            <a:br>
              <a:rPr lang="en-US" sz="3200" dirty="0" smtClean="0"/>
            </a:br>
            <a:r>
              <a:rPr lang="en-US" sz="3200" dirty="0" err="1" smtClean="0"/>
              <a:t>Pourquoi</a:t>
            </a:r>
            <a:r>
              <a:rPr lang="en-US" sz="3200" dirty="0" smtClean="0"/>
              <a:t> </a:t>
            </a:r>
            <a:r>
              <a:rPr lang="en-US" sz="3200" dirty="0"/>
              <a:t>les </a:t>
            </a:r>
            <a:r>
              <a:rPr lang="en-US" sz="3200" dirty="0" err="1"/>
              <a:t>banques</a:t>
            </a:r>
            <a:r>
              <a:rPr lang="en-US" sz="3200" dirty="0"/>
              <a:t> </a:t>
            </a:r>
            <a:r>
              <a:rPr lang="en-US" sz="3200" dirty="0" err="1"/>
              <a:t>tombent</a:t>
            </a:r>
            <a:r>
              <a:rPr lang="en-US" sz="3200" dirty="0"/>
              <a:t> en </a:t>
            </a:r>
            <a:r>
              <a:rPr lang="en-US" sz="3200" dirty="0" err="1"/>
              <a:t>faillite</a:t>
            </a:r>
            <a:r>
              <a:rPr lang="en-US" sz="3200" dirty="0"/>
              <a:t/>
            </a:r>
            <a:br>
              <a:rPr lang="en-US" sz="3200" dirty="0"/>
            </a:br>
            <a:endParaRPr lang="en-C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4238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410200"/>
          </a:xfrm>
        </p:spPr>
        <p:txBody>
          <a:bodyPr>
            <a:normAutofit fontScale="85000" lnSpcReduction="20000"/>
          </a:bodyPr>
          <a:lstStyle/>
          <a:p>
            <a:pPr>
              <a:lnSpc>
                <a:spcPct val="200000"/>
              </a:lnSpc>
              <a:buFont typeface="Wingdings" panose="05000000000000000000" pitchFamily="2" charset="2"/>
              <a:buChar char="Ø"/>
            </a:pPr>
            <a:r>
              <a:rPr lang="fr-FR" sz="2400" dirty="0"/>
              <a:t>De nombreuses études de cas illustrent la diversité des </a:t>
            </a:r>
            <a:r>
              <a:rPr lang="fr-FR" sz="2400" dirty="0" smtClean="0"/>
              <a:t>expériences</a:t>
            </a:r>
          </a:p>
          <a:p>
            <a:pPr>
              <a:lnSpc>
                <a:spcPct val="200000"/>
              </a:lnSpc>
              <a:buFont typeface="Wingdings" panose="05000000000000000000" pitchFamily="2" charset="2"/>
              <a:buChar char="Ø"/>
            </a:pPr>
            <a:r>
              <a:rPr lang="fr-FR" sz="2400" dirty="0" smtClean="0"/>
              <a:t>Frais d'administration impraticables a long terme</a:t>
            </a:r>
            <a:endParaRPr lang="fr-FR" sz="2400" dirty="0"/>
          </a:p>
          <a:p>
            <a:pPr>
              <a:lnSpc>
                <a:spcPct val="200000"/>
              </a:lnSpc>
              <a:buFont typeface="Wingdings" panose="05000000000000000000" pitchFamily="2" charset="2"/>
              <a:buChar char="Ø"/>
            </a:pPr>
            <a:r>
              <a:rPr lang="fr-FR" sz="2400" dirty="0" smtClean="0"/>
              <a:t>Coût </a:t>
            </a:r>
            <a:r>
              <a:rPr lang="fr-FR" sz="2400" dirty="0"/>
              <a:t>élevé des </a:t>
            </a:r>
            <a:r>
              <a:rPr lang="fr-FR" sz="2400" dirty="0" smtClean="0"/>
              <a:t>fonds</a:t>
            </a:r>
            <a:endParaRPr lang="fr-FR" sz="2400" dirty="0"/>
          </a:p>
          <a:p>
            <a:pPr>
              <a:lnSpc>
                <a:spcPct val="200000"/>
              </a:lnSpc>
              <a:buFont typeface="Wingdings" panose="05000000000000000000" pitchFamily="2" charset="2"/>
              <a:buChar char="Ø"/>
            </a:pPr>
            <a:r>
              <a:rPr lang="fr-FR" sz="2400" dirty="0" smtClean="0"/>
              <a:t>Banques  finançant </a:t>
            </a:r>
            <a:r>
              <a:rPr lang="fr-FR" sz="2400" dirty="0"/>
              <a:t>des actifs à long terme avec des dépôts à court </a:t>
            </a:r>
            <a:r>
              <a:rPr lang="fr-FR" sz="2400" dirty="0" smtClean="0"/>
              <a:t>terme</a:t>
            </a:r>
            <a:endParaRPr lang="fr-FR" sz="2400" dirty="0"/>
          </a:p>
          <a:p>
            <a:pPr>
              <a:lnSpc>
                <a:spcPct val="200000"/>
              </a:lnSpc>
              <a:buFont typeface="Wingdings" panose="05000000000000000000" pitchFamily="2" charset="2"/>
              <a:buChar char="Ø"/>
            </a:pPr>
            <a:r>
              <a:rPr lang="fr-FR" sz="2400" dirty="0"/>
              <a:t>  Dépendance </a:t>
            </a:r>
            <a:r>
              <a:rPr lang="fr-FR" sz="2400" dirty="0" smtClean="0"/>
              <a:t> sur seulement quelques épargnants</a:t>
            </a:r>
            <a:endParaRPr lang="fr-FR" sz="2400" dirty="0"/>
          </a:p>
          <a:p>
            <a:pPr>
              <a:lnSpc>
                <a:spcPct val="200000"/>
              </a:lnSpc>
              <a:buFont typeface="Wingdings" panose="05000000000000000000" pitchFamily="2" charset="2"/>
              <a:buChar char="Ø"/>
            </a:pPr>
            <a:r>
              <a:rPr lang="fr-FR" sz="2400" dirty="0" smtClean="0"/>
              <a:t> Taux des </a:t>
            </a:r>
            <a:r>
              <a:rPr lang="fr-FR" sz="2400" dirty="0"/>
              <a:t>actifs immobilisés </a:t>
            </a:r>
            <a:r>
              <a:rPr lang="fr-FR" sz="2400" dirty="0" smtClean="0"/>
              <a:t>par rapport aux fonds des actionnaires supérieur </a:t>
            </a:r>
            <a:r>
              <a:rPr lang="fr-FR" sz="2400" dirty="0"/>
              <a:t>à 100%. Immobilisations financées par des fonds d'épargnants</a:t>
            </a:r>
          </a:p>
          <a:p>
            <a:pPr>
              <a:lnSpc>
                <a:spcPct val="200000"/>
              </a:lnSpc>
              <a:buFont typeface="Wingdings" panose="05000000000000000000" pitchFamily="2" charset="2"/>
              <a:buChar char="Ø"/>
            </a:pPr>
            <a:endParaRPr lang="en-CA" sz="2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12</a:t>
            </a:fld>
            <a:endParaRPr lang="en-US"/>
          </a:p>
        </p:txBody>
      </p:sp>
      <p:sp>
        <p:nvSpPr>
          <p:cNvPr id="2" name="Title 1"/>
          <p:cNvSpPr>
            <a:spLocks noGrp="1"/>
          </p:cNvSpPr>
          <p:nvPr>
            <p:ph type="title"/>
          </p:nvPr>
        </p:nvSpPr>
        <p:spPr>
          <a:xfrm>
            <a:off x="0" y="0"/>
            <a:ext cx="9144000" cy="685800"/>
          </a:xfrm>
          <a:solidFill>
            <a:schemeClr val="bg2">
              <a:lumMod val="75000"/>
            </a:schemeClr>
          </a:solidFill>
        </p:spPr>
        <p:txBody>
          <a:bodyPr>
            <a:noAutofit/>
          </a:bodyPr>
          <a:lstStyle/>
          <a:p>
            <a:r>
              <a:rPr lang="en-US" sz="3200" dirty="0" err="1"/>
              <a:t>Pourquoi</a:t>
            </a:r>
            <a:r>
              <a:rPr lang="en-US" sz="3200" dirty="0"/>
              <a:t> les </a:t>
            </a:r>
            <a:r>
              <a:rPr lang="en-US" sz="3200" dirty="0" err="1"/>
              <a:t>banques</a:t>
            </a:r>
            <a:r>
              <a:rPr lang="en-US" sz="3200" dirty="0"/>
              <a:t> </a:t>
            </a:r>
            <a:r>
              <a:rPr lang="en-US" sz="3200" dirty="0" err="1"/>
              <a:t>tombent</a:t>
            </a:r>
            <a:r>
              <a:rPr lang="en-US" sz="3200" dirty="0"/>
              <a:t> en </a:t>
            </a:r>
            <a:r>
              <a:rPr lang="en-US" sz="3200" dirty="0" err="1"/>
              <a:t>faillite</a:t>
            </a:r>
            <a:endParaRPr lang="en-C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2541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562600"/>
          </a:xfrm>
        </p:spPr>
        <p:txBody>
          <a:bodyPr>
            <a:normAutofit/>
          </a:bodyPr>
          <a:lstStyle/>
          <a:p>
            <a:pPr marL="109728" indent="0">
              <a:buNone/>
            </a:pPr>
            <a:endParaRPr lang="en-US" sz="2400" dirty="0"/>
          </a:p>
          <a:p>
            <a:r>
              <a:rPr lang="fr-FR" sz="2000" dirty="0"/>
              <a:t>Prêts </a:t>
            </a:r>
            <a:r>
              <a:rPr lang="fr-FR" sz="2000" dirty="0" smtClean="0"/>
              <a:t>importants accordés  aux entreprises </a:t>
            </a:r>
            <a:r>
              <a:rPr lang="fr-FR" sz="2000" dirty="0"/>
              <a:t>désignées </a:t>
            </a:r>
            <a:r>
              <a:rPr lang="fr-FR" sz="2000" dirty="0" smtClean="0"/>
              <a:t>par rapport a des contrats </a:t>
            </a:r>
            <a:r>
              <a:rPr lang="fr-FR" sz="2000" dirty="0"/>
              <a:t>structurés (utilisation de </a:t>
            </a:r>
            <a:r>
              <a:rPr lang="fr-FR" sz="2000" dirty="0" smtClean="0"/>
              <a:t>SPV)</a:t>
            </a:r>
          </a:p>
          <a:p>
            <a:r>
              <a:rPr lang="fr-FR" sz="2000" dirty="0" smtClean="0"/>
              <a:t>Prêts importants </a:t>
            </a:r>
            <a:r>
              <a:rPr lang="fr-FR" sz="2000" dirty="0"/>
              <a:t>aux sociétés du groupe </a:t>
            </a:r>
            <a:r>
              <a:rPr lang="fr-FR" sz="2000" dirty="0" smtClean="0"/>
              <a:t>bancaire</a:t>
            </a:r>
          </a:p>
          <a:p>
            <a:r>
              <a:rPr lang="fr-FR" sz="2000" dirty="0" smtClean="0"/>
              <a:t>Alliance </a:t>
            </a:r>
            <a:r>
              <a:rPr lang="fr-FR" sz="2000" dirty="0"/>
              <a:t>stratégique avec d'autres </a:t>
            </a:r>
            <a:r>
              <a:rPr lang="fr-FR" sz="2000" dirty="0" smtClean="0"/>
              <a:t>entreprises</a:t>
            </a:r>
          </a:p>
          <a:p>
            <a:r>
              <a:rPr lang="fr-FR" sz="2000" dirty="0" smtClean="0"/>
              <a:t>Investissements </a:t>
            </a:r>
            <a:r>
              <a:rPr lang="fr-FR" sz="2000" dirty="0"/>
              <a:t>en actions et portefeuilles </a:t>
            </a:r>
            <a:r>
              <a:rPr lang="fr-FR" sz="2000" dirty="0" smtClean="0"/>
              <a:t>immobiliers</a:t>
            </a:r>
          </a:p>
          <a:p>
            <a:r>
              <a:rPr lang="fr-FR" sz="2000" dirty="0" smtClean="0"/>
              <a:t>Activités </a:t>
            </a:r>
            <a:r>
              <a:rPr lang="fr-FR" sz="2000" dirty="0"/>
              <a:t>bancaires </a:t>
            </a:r>
            <a:r>
              <a:rPr lang="fr-FR" sz="2000" dirty="0" smtClean="0"/>
              <a:t>non essentielles</a:t>
            </a:r>
            <a:endParaRPr lang="fr-FR" sz="2000" dirty="0"/>
          </a:p>
          <a:p>
            <a:r>
              <a:rPr lang="fr-FR" sz="2000" dirty="0" smtClean="0"/>
              <a:t>Commerce </a:t>
            </a:r>
            <a:r>
              <a:rPr lang="fr-FR" sz="2000" dirty="0"/>
              <a:t>spéculatif</a:t>
            </a:r>
          </a:p>
          <a:p>
            <a:endParaRPr lang="en-ZA" sz="2000" dirty="0"/>
          </a:p>
          <a:p>
            <a:pPr algn="just">
              <a:lnSpc>
                <a:spcPct val="200000"/>
              </a:lnSpc>
              <a:buFont typeface="Wingdings" panose="05000000000000000000" pitchFamily="2" charset="2"/>
              <a:buChar char="Ø"/>
            </a:pPr>
            <a:endParaRPr lang="en-CA" sz="2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13</a:t>
            </a:fld>
            <a:endParaRPr lang="en-US"/>
          </a:p>
        </p:txBody>
      </p:sp>
      <p:sp>
        <p:nvSpPr>
          <p:cNvPr id="2" name="Title 1"/>
          <p:cNvSpPr>
            <a:spLocks noGrp="1"/>
          </p:cNvSpPr>
          <p:nvPr>
            <p:ph type="title"/>
          </p:nvPr>
        </p:nvSpPr>
        <p:spPr>
          <a:xfrm>
            <a:off x="0" y="0"/>
            <a:ext cx="9144000" cy="609600"/>
          </a:xfrm>
          <a:solidFill>
            <a:schemeClr val="bg2">
              <a:lumMod val="75000"/>
            </a:schemeClr>
          </a:solidFill>
        </p:spPr>
        <p:txBody>
          <a:bodyPr>
            <a:normAutofit/>
          </a:bodyPr>
          <a:lstStyle/>
          <a:p>
            <a:r>
              <a:rPr lang="en-CA" sz="3200" dirty="0" err="1" smtClean="0">
                <a:latin typeface="Arial" panose="020B0604020202020204" pitchFamily="34" charset="0"/>
                <a:cs typeface="Arial" panose="020B0604020202020204" pitchFamily="34" charset="0"/>
              </a:rPr>
              <a:t>Pourquoi</a:t>
            </a:r>
            <a:r>
              <a:rPr lang="en-CA" sz="3200" dirty="0" smtClean="0">
                <a:latin typeface="Arial" panose="020B0604020202020204" pitchFamily="34" charset="0"/>
                <a:cs typeface="Arial" panose="020B0604020202020204" pitchFamily="34" charset="0"/>
              </a:rPr>
              <a:t> les </a:t>
            </a:r>
            <a:r>
              <a:rPr lang="en-CA" sz="3200" dirty="0" err="1" smtClean="0">
                <a:latin typeface="Arial" panose="020B0604020202020204" pitchFamily="34" charset="0"/>
                <a:cs typeface="Arial" panose="020B0604020202020204" pitchFamily="34" charset="0"/>
              </a:rPr>
              <a:t>banques</a:t>
            </a:r>
            <a:r>
              <a:rPr lang="en-CA" sz="3200" dirty="0" smtClean="0">
                <a:latin typeface="Arial" panose="020B0604020202020204" pitchFamily="34" charset="0"/>
                <a:cs typeface="Arial" panose="020B0604020202020204" pitchFamily="34" charset="0"/>
              </a:rPr>
              <a:t> </a:t>
            </a:r>
            <a:r>
              <a:rPr lang="en-CA" sz="3200" dirty="0" err="1" smtClean="0">
                <a:latin typeface="Arial" panose="020B0604020202020204" pitchFamily="34" charset="0"/>
                <a:cs typeface="Arial" panose="020B0604020202020204" pitchFamily="34" charset="0"/>
              </a:rPr>
              <a:t>tombent</a:t>
            </a:r>
            <a:r>
              <a:rPr lang="en-CA" sz="3200" dirty="0" smtClean="0">
                <a:latin typeface="Arial" panose="020B0604020202020204" pitchFamily="34" charset="0"/>
                <a:cs typeface="Arial" panose="020B0604020202020204" pitchFamily="34" charset="0"/>
              </a:rPr>
              <a:t> en </a:t>
            </a:r>
            <a:r>
              <a:rPr lang="en-CA" sz="3200" dirty="0" err="1" smtClean="0">
                <a:latin typeface="Arial" panose="020B0604020202020204" pitchFamily="34" charset="0"/>
                <a:cs typeface="Arial" panose="020B0604020202020204" pitchFamily="34" charset="0"/>
              </a:rPr>
              <a:t>faillite</a:t>
            </a:r>
            <a:endParaRPr lang="en-C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7678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r>
              <a:rPr lang="fr-FR" dirty="0" smtClean="0"/>
              <a:t>Résolution</a:t>
            </a:r>
            <a:r>
              <a:rPr lang="en-US" dirty="0" smtClean="0"/>
              <a:t> des d</a:t>
            </a:r>
            <a:r>
              <a:rPr lang="fr-FR" sz="2800" dirty="0"/>
              <a:t>é</a:t>
            </a:r>
            <a:r>
              <a:rPr lang="en-US" dirty="0" err="1" smtClean="0"/>
              <a:t>faillances</a:t>
            </a:r>
            <a:r>
              <a:rPr lang="en-US" dirty="0" smtClean="0"/>
              <a:t> des </a:t>
            </a:r>
            <a:r>
              <a:rPr lang="en-US" dirty="0" err="1" smtClean="0"/>
              <a:t>banques</a:t>
            </a:r>
            <a:r>
              <a:rPr lang="en-US" dirty="0" smtClean="0"/>
              <a:t> en </a:t>
            </a:r>
            <a:r>
              <a:rPr lang="en-US" dirty="0" err="1" smtClean="0"/>
              <a:t>faillite</a:t>
            </a:r>
            <a:endParaRPr lang="en-US" dirty="0"/>
          </a:p>
        </p:txBody>
      </p:sp>
    </p:spTree>
    <p:extLst>
      <p:ext uri="{BB962C8B-B14F-4D97-AF65-F5344CB8AC3E}">
        <p14:creationId xmlns:p14="http://schemas.microsoft.com/office/powerpoint/2010/main" val="765836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410200"/>
          </a:xfrm>
        </p:spPr>
        <p:txBody>
          <a:bodyPr>
            <a:normAutofit fontScale="92500" lnSpcReduction="10000"/>
          </a:bodyPr>
          <a:lstStyle/>
          <a:p>
            <a:pPr algn="just"/>
            <a:r>
              <a:rPr lang="fr-FR" sz="3600" dirty="0"/>
              <a:t>Les Autorités de Résolution devraient disposer d'un cadre réglementaire complet qui </a:t>
            </a:r>
            <a:r>
              <a:rPr lang="fr-FR" sz="3600" dirty="0" smtClean="0"/>
              <a:t>énumère les </a:t>
            </a:r>
            <a:r>
              <a:rPr lang="fr-FR" sz="3600" dirty="0"/>
              <a:t>politiques et procédures d'identification des banques faibles, les mesures correctives de surveillance et les techniques de résolution de manière </a:t>
            </a:r>
            <a:r>
              <a:rPr lang="fr-FR" sz="3600" dirty="0" smtClean="0"/>
              <a:t>rentable.</a:t>
            </a:r>
          </a:p>
          <a:p>
            <a:pPr algn="just"/>
            <a:r>
              <a:rPr lang="fr-FR" sz="3600" dirty="0" smtClean="0"/>
              <a:t>Les </a:t>
            </a:r>
            <a:r>
              <a:rPr lang="fr-FR" sz="3600" dirty="0"/>
              <a:t>procédures devraient fournir une orientation étape par étape sur l'identification des problèmes et les interventions appropriées comme suit:</a:t>
            </a:r>
          </a:p>
          <a:p>
            <a:pPr algn="just"/>
            <a:endParaRPr lang="en-ZW" sz="3600" dirty="0" smtClean="0">
              <a:latin typeface="Arial" panose="020B0604020202020204" pitchFamily="34" charset="0"/>
              <a:cs typeface="Arial" panose="020B0604020202020204" pitchFamily="34" charset="0"/>
            </a:endParaRPr>
          </a:p>
          <a:p>
            <a:endParaRPr lang="en-ZW" sz="3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15</a:t>
            </a:fld>
            <a:endParaRPr lang="en-US"/>
          </a:p>
        </p:txBody>
      </p:sp>
      <p:sp>
        <p:nvSpPr>
          <p:cNvPr id="2" name="Title 1"/>
          <p:cNvSpPr>
            <a:spLocks noGrp="1"/>
          </p:cNvSpPr>
          <p:nvPr>
            <p:ph type="title"/>
          </p:nvPr>
        </p:nvSpPr>
        <p:spPr>
          <a:xfrm>
            <a:off x="0" y="0"/>
            <a:ext cx="9144000" cy="685800"/>
          </a:xfrm>
          <a:solidFill>
            <a:schemeClr val="bg2">
              <a:lumMod val="75000"/>
            </a:schemeClr>
          </a:solidFill>
        </p:spPr>
        <p:txBody>
          <a:bodyPr>
            <a:normAutofit fontScale="90000"/>
          </a:bodyPr>
          <a:lstStyle/>
          <a:p>
            <a:r>
              <a:rPr lang="fr-FR" sz="3100" dirty="0" smtClean="0"/>
              <a:t/>
            </a:r>
            <a:br>
              <a:rPr lang="fr-FR" sz="3100" dirty="0" smtClean="0"/>
            </a:br>
            <a:r>
              <a:rPr lang="fr-FR" sz="3100" dirty="0" smtClean="0"/>
              <a:t>Résolution</a:t>
            </a:r>
            <a:r>
              <a:rPr lang="en-US" sz="3100" dirty="0" smtClean="0"/>
              <a:t> </a:t>
            </a:r>
            <a:r>
              <a:rPr lang="en-US" sz="3100" dirty="0"/>
              <a:t>des </a:t>
            </a:r>
            <a:r>
              <a:rPr lang="fr-FR" sz="3100" dirty="0" smtClean="0"/>
              <a:t>défaillances</a:t>
            </a:r>
            <a:r>
              <a:rPr lang="en-US" sz="3100" dirty="0" smtClean="0"/>
              <a:t> </a:t>
            </a:r>
            <a:r>
              <a:rPr lang="en-US" sz="3100" dirty="0"/>
              <a:t>des </a:t>
            </a:r>
            <a:r>
              <a:rPr lang="en-US" sz="3100" dirty="0" err="1"/>
              <a:t>banques</a:t>
            </a:r>
            <a:r>
              <a:rPr lang="en-US" sz="3100" dirty="0"/>
              <a:t> </a:t>
            </a:r>
            <a:r>
              <a:rPr lang="en-US" sz="3100" dirty="0" smtClean="0"/>
              <a:t>en </a:t>
            </a:r>
            <a:r>
              <a:rPr lang="en-US" sz="3100" dirty="0" err="1" smtClean="0"/>
              <a:t>faillite</a:t>
            </a:r>
            <a:r>
              <a:rPr lang="en-US" dirty="0"/>
              <a:t/>
            </a:r>
            <a:br>
              <a:rPr lang="en-US" dirty="0"/>
            </a:b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4612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2"/>
          </p:nvPr>
        </p:nvSpPr>
        <p:spPr>
          <a:noFill/>
        </p:spPr>
        <p:txBody>
          <a:bodyPr/>
          <a:lstStyle/>
          <a:p>
            <a:fld id="{A1675378-6E4C-49CA-9D2E-B7531710E457}" type="slidenum">
              <a:rPr lang="en-US" smtClean="0">
                <a:cs typeface="Arial" pitchFamily="34" charset="0"/>
              </a:rPr>
              <a:pPr/>
              <a:t>16</a:t>
            </a:fld>
            <a:endParaRPr lang="en-US" smtClean="0">
              <a:cs typeface="Arial" pitchFamily="34" charset="0"/>
            </a:endParaRPr>
          </a:p>
        </p:txBody>
      </p:sp>
      <p:sp>
        <p:nvSpPr>
          <p:cNvPr id="10243" name="Rectangle 2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pSp>
        <p:nvGrpSpPr>
          <p:cNvPr id="2" name="Group 1"/>
          <p:cNvGrpSpPr>
            <a:grpSpLocks noChangeAspect="1"/>
          </p:cNvGrpSpPr>
          <p:nvPr/>
        </p:nvGrpSpPr>
        <p:grpSpPr bwMode="auto">
          <a:xfrm>
            <a:off x="-152400" y="-152400"/>
            <a:ext cx="9296400" cy="7010400"/>
            <a:chOff x="-206" y="1862"/>
            <a:chExt cx="8630" cy="10804"/>
          </a:xfrm>
        </p:grpSpPr>
        <p:sp>
          <p:nvSpPr>
            <p:cNvPr id="10245" name="AutoShape 28"/>
            <p:cNvSpPr>
              <a:spLocks noChangeAspect="1" noChangeArrowheads="1" noTextEdit="1"/>
            </p:cNvSpPr>
            <p:nvPr/>
          </p:nvSpPr>
          <p:spPr bwMode="auto">
            <a:xfrm>
              <a:off x="-206" y="1862"/>
              <a:ext cx="8630" cy="10804"/>
            </a:xfrm>
            <a:prstGeom prst="rect">
              <a:avLst/>
            </a:prstGeom>
            <a:noFill/>
            <a:ln w="28575">
              <a:noFill/>
              <a:miter lim="800000"/>
              <a:headEnd/>
              <a:tailEnd/>
            </a:ln>
          </p:spPr>
          <p:txBody>
            <a:bodyPr/>
            <a:lstStyle/>
            <a:p>
              <a:endParaRPr lang="en-US"/>
            </a:p>
          </p:txBody>
        </p:sp>
        <p:sp>
          <p:nvSpPr>
            <p:cNvPr id="10246" name="AutoShape 27"/>
            <p:cNvSpPr>
              <a:spLocks noChangeArrowheads="1"/>
            </p:cNvSpPr>
            <p:nvPr/>
          </p:nvSpPr>
          <p:spPr bwMode="auto">
            <a:xfrm>
              <a:off x="223" y="2174"/>
              <a:ext cx="2210" cy="617"/>
            </a:xfrm>
            <a:prstGeom prst="flowChartProcess">
              <a:avLst/>
            </a:prstGeom>
            <a:solidFill>
              <a:srgbClr val="FFCC00"/>
            </a:solidFill>
            <a:ln w="28575">
              <a:solidFill>
                <a:srgbClr val="000000"/>
              </a:solidFill>
              <a:miter lim="800000"/>
              <a:headEnd/>
              <a:tailEnd/>
            </a:ln>
          </p:spPr>
          <p:txBody>
            <a:bodyPr/>
            <a:lstStyle/>
            <a:p>
              <a:pPr algn="ctr"/>
              <a:r>
                <a:rPr lang="en-US" sz="1200" b="1" dirty="0" smtClean="0">
                  <a:latin typeface="Arial" pitchFamily="34" charset="0"/>
                  <a:cs typeface="Times New Roman" pitchFamily="18" charset="0"/>
                </a:rPr>
                <a:t>Identification  de la </a:t>
              </a:r>
              <a:r>
                <a:rPr lang="en-US" sz="1200" b="1" dirty="0" err="1" smtClean="0">
                  <a:latin typeface="Arial" pitchFamily="34" charset="0"/>
                  <a:cs typeface="Times New Roman" pitchFamily="18" charset="0"/>
                </a:rPr>
                <a:t>banque</a:t>
              </a:r>
              <a:r>
                <a:rPr lang="en-US" sz="1200" b="1" dirty="0" smtClean="0">
                  <a:latin typeface="Arial" pitchFamily="34" charset="0"/>
                  <a:cs typeface="Times New Roman" pitchFamily="18" charset="0"/>
                </a:rPr>
                <a:t> en </a:t>
              </a:r>
              <a:r>
                <a:rPr lang="en-US" sz="1200" b="1" dirty="0" err="1" smtClean="0">
                  <a:latin typeface="Arial" pitchFamily="34" charset="0"/>
                  <a:cs typeface="Times New Roman" pitchFamily="18" charset="0"/>
                </a:rPr>
                <a:t>faillite</a:t>
              </a:r>
              <a:endParaRPr lang="en-US" dirty="0">
                <a:latin typeface="Arial" pitchFamily="34" charset="0"/>
              </a:endParaRPr>
            </a:p>
          </p:txBody>
        </p:sp>
        <p:sp>
          <p:nvSpPr>
            <p:cNvPr id="10247" name="AutoShape 26"/>
            <p:cNvSpPr>
              <a:spLocks noChangeArrowheads="1"/>
            </p:cNvSpPr>
            <p:nvPr/>
          </p:nvSpPr>
          <p:spPr bwMode="auto">
            <a:xfrm>
              <a:off x="2563" y="2483"/>
              <a:ext cx="1350" cy="151"/>
            </a:xfrm>
            <a:prstGeom prst="leftRightArrow">
              <a:avLst>
                <a:gd name="adj1" fmla="val 50000"/>
                <a:gd name="adj2" fmla="val 178808"/>
              </a:avLst>
            </a:prstGeom>
            <a:solidFill>
              <a:srgbClr val="3366FF"/>
            </a:solidFill>
            <a:ln w="9525">
              <a:solidFill>
                <a:srgbClr val="000000"/>
              </a:solidFill>
              <a:miter lim="800000"/>
              <a:headEnd/>
              <a:tailEnd/>
            </a:ln>
          </p:spPr>
          <p:txBody>
            <a:bodyPr/>
            <a:lstStyle/>
            <a:p>
              <a:endParaRPr lang="en-US">
                <a:latin typeface="Arial" pitchFamily="34" charset="0"/>
              </a:endParaRPr>
            </a:p>
          </p:txBody>
        </p:sp>
        <p:sp>
          <p:nvSpPr>
            <p:cNvPr id="10248" name="AutoShape 25"/>
            <p:cNvSpPr>
              <a:spLocks noChangeArrowheads="1"/>
            </p:cNvSpPr>
            <p:nvPr/>
          </p:nvSpPr>
          <p:spPr bwMode="auto">
            <a:xfrm>
              <a:off x="2953" y="3871"/>
              <a:ext cx="2990" cy="1697"/>
            </a:xfrm>
            <a:prstGeom prst="flowChartProcess">
              <a:avLst/>
            </a:prstGeom>
            <a:solidFill>
              <a:srgbClr val="CCFFCC"/>
            </a:solidFill>
            <a:ln w="28575">
              <a:solidFill>
                <a:srgbClr val="000000"/>
              </a:solidFill>
              <a:miter lim="800000"/>
              <a:headEnd/>
              <a:tailEnd/>
            </a:ln>
          </p:spPr>
          <p:txBody>
            <a:bodyPr/>
            <a:lstStyle/>
            <a:p>
              <a:r>
                <a:rPr lang="fr-FR" sz="1100" dirty="0"/>
                <a:t>Supervision sur site et hors site</a:t>
              </a:r>
              <a:br>
                <a:rPr lang="fr-FR" sz="1100" dirty="0"/>
              </a:br>
              <a:r>
                <a:rPr lang="fr-FR" sz="1100" dirty="0"/>
                <a:t>Évaluation des risques (RAS)</a:t>
              </a:r>
              <a:br>
                <a:rPr lang="fr-FR" sz="1100" dirty="0"/>
              </a:br>
              <a:r>
                <a:rPr lang="fr-FR" sz="1100" dirty="0" smtClean="0"/>
                <a:t>CAMELS</a:t>
              </a:r>
              <a:r>
                <a:rPr lang="fr-FR" sz="1100" dirty="0"/>
                <a:t/>
              </a:r>
              <a:br>
                <a:rPr lang="fr-FR" sz="1100" dirty="0"/>
              </a:br>
              <a:r>
                <a:rPr lang="fr-FR" sz="1100" dirty="0"/>
                <a:t>Supervision basée sur les risques</a:t>
              </a:r>
              <a:br>
                <a:rPr lang="fr-FR" sz="1100" dirty="0"/>
              </a:br>
              <a:r>
                <a:rPr lang="fr-FR" sz="1100" dirty="0"/>
                <a:t>Systèmes d'alerte précoce (EWS)</a:t>
              </a:r>
              <a:br>
                <a:rPr lang="fr-FR" sz="1100" dirty="0"/>
              </a:br>
              <a:r>
                <a:rPr lang="fr-FR" sz="1100" dirty="0"/>
                <a:t>Test de stress</a:t>
              </a:r>
              <a:br>
                <a:rPr lang="fr-FR" sz="1100" dirty="0"/>
              </a:br>
              <a:endParaRPr lang="fr-FR" sz="1100" dirty="0"/>
            </a:p>
            <a:p>
              <a:pPr eaLnBrk="0" hangingPunct="0"/>
              <a:endParaRPr lang="en-US" dirty="0">
                <a:latin typeface="Arial" pitchFamily="34" charset="0"/>
              </a:endParaRPr>
            </a:p>
          </p:txBody>
        </p:sp>
        <p:sp>
          <p:nvSpPr>
            <p:cNvPr id="10249" name="AutoShape 24"/>
            <p:cNvSpPr>
              <a:spLocks noChangeArrowheads="1"/>
            </p:cNvSpPr>
            <p:nvPr/>
          </p:nvSpPr>
          <p:spPr bwMode="auto">
            <a:xfrm>
              <a:off x="288" y="4180"/>
              <a:ext cx="2145" cy="618"/>
            </a:xfrm>
            <a:prstGeom prst="flowChartProcess">
              <a:avLst/>
            </a:prstGeom>
            <a:solidFill>
              <a:srgbClr val="FFCC00"/>
            </a:solidFill>
            <a:ln w="28575">
              <a:solidFill>
                <a:srgbClr val="000000"/>
              </a:solidFill>
              <a:miter lim="800000"/>
              <a:headEnd/>
              <a:tailEnd/>
            </a:ln>
          </p:spPr>
          <p:txBody>
            <a:bodyPr/>
            <a:lstStyle/>
            <a:p>
              <a:pPr algn="ctr"/>
              <a:r>
                <a:rPr lang="en-US" sz="1200" b="1" dirty="0" smtClean="0">
                  <a:latin typeface="Arial" pitchFamily="34" charset="0"/>
                  <a:cs typeface="Times New Roman" pitchFamily="18" charset="0"/>
                </a:rPr>
                <a:t> </a:t>
              </a:r>
              <a:r>
                <a:rPr lang="en-US" sz="1200" b="1" dirty="0" err="1" smtClean="0">
                  <a:latin typeface="Arial" pitchFamily="34" charset="0"/>
                  <a:cs typeface="Times New Roman" pitchFamily="18" charset="0"/>
                </a:rPr>
                <a:t>Analyse</a:t>
              </a:r>
              <a:r>
                <a:rPr lang="en-US" sz="1200" b="1" dirty="0" smtClean="0">
                  <a:latin typeface="Arial" pitchFamily="34" charset="0"/>
                  <a:cs typeface="Times New Roman" pitchFamily="18" charset="0"/>
                </a:rPr>
                <a:t> </a:t>
              </a:r>
              <a:r>
                <a:rPr lang="en-US" sz="1200" b="1" dirty="0" err="1" smtClean="0">
                  <a:latin typeface="Arial" pitchFamily="34" charset="0"/>
                  <a:cs typeface="Times New Roman" pitchFamily="18" charset="0"/>
                </a:rPr>
                <a:t>detaillee</a:t>
              </a:r>
              <a:r>
                <a:rPr lang="en-US" sz="1200" b="1" dirty="0" smtClean="0">
                  <a:latin typeface="Arial" pitchFamily="34" charset="0"/>
                  <a:cs typeface="Times New Roman" pitchFamily="18" charset="0"/>
                </a:rPr>
                <a:t>  des </a:t>
              </a:r>
              <a:r>
                <a:rPr lang="en-US" sz="1200" b="1" dirty="0" err="1" smtClean="0">
                  <a:latin typeface="Arial" pitchFamily="34" charset="0"/>
                  <a:cs typeface="Times New Roman" pitchFamily="18" charset="0"/>
                </a:rPr>
                <a:t>Problemes</a:t>
              </a:r>
              <a:endParaRPr lang="en-US" dirty="0">
                <a:latin typeface="Arial" pitchFamily="34" charset="0"/>
              </a:endParaRPr>
            </a:p>
          </p:txBody>
        </p:sp>
        <p:sp>
          <p:nvSpPr>
            <p:cNvPr id="10250" name="AutoShape 23"/>
            <p:cNvSpPr>
              <a:spLocks noChangeArrowheads="1"/>
            </p:cNvSpPr>
            <p:nvPr/>
          </p:nvSpPr>
          <p:spPr bwMode="auto">
            <a:xfrm>
              <a:off x="288" y="6185"/>
              <a:ext cx="2145" cy="617"/>
            </a:xfrm>
            <a:prstGeom prst="flowChartProcess">
              <a:avLst/>
            </a:prstGeom>
            <a:solidFill>
              <a:srgbClr val="99CCFF"/>
            </a:solidFill>
            <a:ln w="28575">
              <a:solidFill>
                <a:srgbClr val="000000"/>
              </a:solidFill>
              <a:miter lim="800000"/>
              <a:headEnd/>
              <a:tailEnd/>
            </a:ln>
          </p:spPr>
          <p:txBody>
            <a:bodyPr/>
            <a:lstStyle/>
            <a:p>
              <a:pPr algn="ctr"/>
              <a:r>
                <a:rPr lang="en-US" sz="1200" b="1" dirty="0" err="1" smtClean="0">
                  <a:latin typeface="Arial" pitchFamily="34" charset="0"/>
                  <a:cs typeface="Times New Roman" pitchFamily="18" charset="0"/>
                </a:rPr>
                <a:t>L’insolvabilite</a:t>
              </a:r>
              <a:r>
                <a:rPr lang="en-US" sz="1200" b="1" dirty="0" smtClean="0">
                  <a:latin typeface="Arial" pitchFamily="34" charset="0"/>
                  <a:cs typeface="Times New Roman" pitchFamily="18" charset="0"/>
                </a:rPr>
                <a:t> </a:t>
              </a:r>
              <a:r>
                <a:rPr lang="en-US" sz="1200" b="1" dirty="0" err="1" smtClean="0">
                  <a:latin typeface="Arial" pitchFamily="34" charset="0"/>
                  <a:cs typeface="Times New Roman" pitchFamily="18" charset="0"/>
                </a:rPr>
                <a:t>est-elle</a:t>
              </a:r>
              <a:r>
                <a:rPr lang="en-US" sz="1200" b="1" dirty="0" smtClean="0">
                  <a:latin typeface="Arial" pitchFamily="34" charset="0"/>
                  <a:cs typeface="Times New Roman" pitchFamily="18" charset="0"/>
                </a:rPr>
                <a:t>  </a:t>
              </a:r>
              <a:r>
                <a:rPr lang="en-US" sz="1200" b="1" dirty="0" err="1" smtClean="0">
                  <a:latin typeface="Arial" pitchFamily="34" charset="0"/>
                  <a:cs typeface="Times New Roman" pitchFamily="18" charset="0"/>
                </a:rPr>
                <a:t>iminente</a:t>
              </a:r>
              <a:r>
                <a:rPr lang="en-US" sz="1200" b="1" dirty="0" smtClean="0">
                  <a:latin typeface="Arial" pitchFamily="34" charset="0"/>
                  <a:cs typeface="Times New Roman" pitchFamily="18" charset="0"/>
                </a:rPr>
                <a:t>?</a:t>
              </a:r>
              <a:endParaRPr lang="en-US" dirty="0">
                <a:latin typeface="Arial" pitchFamily="34" charset="0"/>
              </a:endParaRPr>
            </a:p>
          </p:txBody>
        </p:sp>
        <p:sp>
          <p:nvSpPr>
            <p:cNvPr id="10251" name="Rectangle 22"/>
            <p:cNvSpPr>
              <a:spLocks noChangeArrowheads="1"/>
            </p:cNvSpPr>
            <p:nvPr/>
          </p:nvSpPr>
          <p:spPr bwMode="auto">
            <a:xfrm>
              <a:off x="873" y="7574"/>
              <a:ext cx="910" cy="771"/>
            </a:xfrm>
            <a:prstGeom prst="rect">
              <a:avLst/>
            </a:prstGeom>
            <a:solidFill>
              <a:srgbClr val="CC99FF"/>
            </a:solidFill>
            <a:ln w="28575">
              <a:solidFill>
                <a:srgbClr val="000000"/>
              </a:solidFill>
              <a:miter lim="800000"/>
              <a:headEnd/>
              <a:tailEnd/>
            </a:ln>
          </p:spPr>
          <p:txBody>
            <a:bodyPr/>
            <a:lstStyle/>
            <a:p>
              <a:pPr algn="ctr"/>
              <a:r>
                <a:rPr lang="en-US" sz="1200" b="1" dirty="0" smtClean="0">
                  <a:latin typeface="Arial" pitchFamily="34" charset="0"/>
                  <a:cs typeface="Times New Roman" pitchFamily="18" charset="0"/>
                </a:rPr>
                <a:t>Non</a:t>
              </a:r>
              <a:endParaRPr lang="en-US" dirty="0">
                <a:latin typeface="Arial" pitchFamily="34" charset="0"/>
              </a:endParaRPr>
            </a:p>
          </p:txBody>
        </p:sp>
        <p:sp>
          <p:nvSpPr>
            <p:cNvPr id="10252" name="AutoShape 21"/>
            <p:cNvSpPr>
              <a:spLocks noChangeArrowheads="1"/>
            </p:cNvSpPr>
            <p:nvPr/>
          </p:nvSpPr>
          <p:spPr bwMode="auto">
            <a:xfrm>
              <a:off x="1263" y="4951"/>
              <a:ext cx="150" cy="927"/>
            </a:xfrm>
            <a:prstGeom prst="downArrow">
              <a:avLst>
                <a:gd name="adj1" fmla="val 50000"/>
                <a:gd name="adj2" fmla="val 154500"/>
              </a:avLst>
            </a:prstGeom>
            <a:solidFill>
              <a:srgbClr val="99CC00"/>
            </a:solidFill>
            <a:ln w="9525">
              <a:solidFill>
                <a:srgbClr val="000000"/>
              </a:solidFill>
              <a:miter lim="800000"/>
              <a:headEnd/>
              <a:tailEnd/>
            </a:ln>
          </p:spPr>
          <p:txBody>
            <a:bodyPr/>
            <a:lstStyle/>
            <a:p>
              <a:endParaRPr lang="en-US"/>
            </a:p>
          </p:txBody>
        </p:sp>
        <p:sp>
          <p:nvSpPr>
            <p:cNvPr id="10253" name="AutoShape 20"/>
            <p:cNvSpPr>
              <a:spLocks noChangeArrowheads="1"/>
            </p:cNvSpPr>
            <p:nvPr/>
          </p:nvSpPr>
          <p:spPr bwMode="auto">
            <a:xfrm>
              <a:off x="7162" y="7287"/>
              <a:ext cx="150" cy="926"/>
            </a:xfrm>
            <a:prstGeom prst="downArrow">
              <a:avLst>
                <a:gd name="adj1" fmla="val 50000"/>
                <a:gd name="adj2" fmla="val 154333"/>
              </a:avLst>
            </a:prstGeom>
            <a:solidFill>
              <a:srgbClr val="99CC00"/>
            </a:solidFill>
            <a:ln w="9525">
              <a:solidFill>
                <a:srgbClr val="000000"/>
              </a:solidFill>
              <a:miter lim="800000"/>
              <a:headEnd/>
              <a:tailEnd/>
            </a:ln>
          </p:spPr>
          <p:txBody>
            <a:bodyPr/>
            <a:lstStyle/>
            <a:p>
              <a:endParaRPr lang="en-US"/>
            </a:p>
          </p:txBody>
        </p:sp>
        <p:sp>
          <p:nvSpPr>
            <p:cNvPr id="10254" name="Rectangle 19"/>
            <p:cNvSpPr>
              <a:spLocks noChangeArrowheads="1"/>
            </p:cNvSpPr>
            <p:nvPr/>
          </p:nvSpPr>
          <p:spPr bwMode="auto">
            <a:xfrm>
              <a:off x="613" y="9580"/>
              <a:ext cx="2400" cy="770"/>
            </a:xfrm>
            <a:prstGeom prst="rect">
              <a:avLst/>
            </a:prstGeom>
            <a:solidFill>
              <a:srgbClr val="FFCC00"/>
            </a:solidFill>
            <a:ln w="28575">
              <a:solidFill>
                <a:srgbClr val="000000"/>
              </a:solidFill>
              <a:miter lim="800000"/>
              <a:headEnd/>
              <a:tailEnd/>
            </a:ln>
          </p:spPr>
          <p:txBody>
            <a:bodyPr/>
            <a:lstStyle/>
            <a:p>
              <a:pPr algn="ctr"/>
              <a:r>
                <a:rPr lang="en-US" sz="1200" b="1" dirty="0" err="1" smtClean="0">
                  <a:latin typeface="Arial" pitchFamily="34" charset="0"/>
                  <a:cs typeface="Times New Roman" pitchFamily="18" charset="0"/>
                </a:rPr>
                <a:t>Mesure</a:t>
              </a:r>
              <a:r>
                <a:rPr lang="en-US" sz="1200" b="1" dirty="0" smtClean="0">
                  <a:latin typeface="Arial" pitchFamily="34" charset="0"/>
                  <a:cs typeface="Times New Roman" pitchFamily="18" charset="0"/>
                </a:rPr>
                <a:t> Corrective</a:t>
              </a:r>
              <a:endParaRPr lang="en-US" dirty="0">
                <a:latin typeface="Arial" pitchFamily="34" charset="0"/>
              </a:endParaRPr>
            </a:p>
          </p:txBody>
        </p:sp>
        <p:sp>
          <p:nvSpPr>
            <p:cNvPr id="10255" name="Rectangle 18"/>
            <p:cNvSpPr>
              <a:spLocks noChangeArrowheads="1"/>
            </p:cNvSpPr>
            <p:nvPr/>
          </p:nvSpPr>
          <p:spPr bwMode="auto">
            <a:xfrm>
              <a:off x="5618" y="6185"/>
              <a:ext cx="2100" cy="771"/>
            </a:xfrm>
            <a:prstGeom prst="rect">
              <a:avLst/>
            </a:prstGeom>
            <a:solidFill>
              <a:srgbClr val="FFCC00"/>
            </a:solidFill>
            <a:ln w="28575">
              <a:solidFill>
                <a:srgbClr val="000000"/>
              </a:solidFill>
              <a:miter lim="800000"/>
              <a:headEnd/>
              <a:tailEnd/>
            </a:ln>
          </p:spPr>
          <p:txBody>
            <a:bodyPr/>
            <a:lstStyle/>
            <a:p>
              <a:r>
                <a:rPr lang="en-US" sz="1200" b="1" dirty="0">
                  <a:latin typeface="Arial" pitchFamily="34" charset="0"/>
                  <a:cs typeface="Times New Roman" pitchFamily="18" charset="0"/>
                </a:rPr>
                <a:t>Resolution </a:t>
              </a:r>
              <a:r>
                <a:rPr lang="en-US" sz="1200" b="1" dirty="0" smtClean="0">
                  <a:latin typeface="Arial" pitchFamily="34" charset="0"/>
                  <a:cs typeface="Times New Roman" pitchFamily="18" charset="0"/>
                </a:rPr>
                <a:t>des </a:t>
              </a:r>
              <a:r>
                <a:rPr lang="en-US" sz="1200" b="1" dirty="0" err="1" smtClean="0">
                  <a:latin typeface="Arial" pitchFamily="34" charset="0"/>
                  <a:cs typeface="Times New Roman" pitchFamily="18" charset="0"/>
                </a:rPr>
                <a:t>defaillances</a:t>
              </a:r>
              <a:r>
                <a:rPr lang="en-US" sz="1200" b="1" dirty="0" smtClean="0">
                  <a:latin typeface="Arial" pitchFamily="34" charset="0"/>
                  <a:cs typeface="Times New Roman" pitchFamily="18" charset="0"/>
                </a:rPr>
                <a:t> et sortie de </a:t>
              </a:r>
              <a:r>
                <a:rPr lang="en-US" sz="1200" b="1" dirty="0" err="1" smtClean="0">
                  <a:latin typeface="Arial" pitchFamily="34" charset="0"/>
                  <a:cs typeface="Times New Roman" pitchFamily="18" charset="0"/>
                </a:rPr>
                <a:t>crise</a:t>
              </a:r>
              <a:endParaRPr lang="en-US" dirty="0">
                <a:latin typeface="Arial" pitchFamily="34" charset="0"/>
              </a:endParaRPr>
            </a:p>
          </p:txBody>
        </p:sp>
        <p:sp>
          <p:nvSpPr>
            <p:cNvPr id="10256" name="AutoShape 17"/>
            <p:cNvSpPr>
              <a:spLocks noChangeArrowheads="1"/>
            </p:cNvSpPr>
            <p:nvPr/>
          </p:nvSpPr>
          <p:spPr bwMode="auto">
            <a:xfrm>
              <a:off x="4513" y="6494"/>
              <a:ext cx="900" cy="152"/>
            </a:xfrm>
            <a:prstGeom prst="rightArrow">
              <a:avLst>
                <a:gd name="adj1" fmla="val 50000"/>
                <a:gd name="adj2" fmla="val 148026"/>
              </a:avLst>
            </a:prstGeom>
            <a:solidFill>
              <a:srgbClr val="99CC00"/>
            </a:solidFill>
            <a:ln w="9525">
              <a:solidFill>
                <a:srgbClr val="000000"/>
              </a:solidFill>
              <a:miter lim="800000"/>
              <a:headEnd/>
              <a:tailEnd/>
            </a:ln>
          </p:spPr>
          <p:txBody>
            <a:bodyPr/>
            <a:lstStyle/>
            <a:p>
              <a:endParaRPr lang="en-US"/>
            </a:p>
          </p:txBody>
        </p:sp>
        <p:sp>
          <p:nvSpPr>
            <p:cNvPr id="10257" name="AutoShape 16"/>
            <p:cNvSpPr>
              <a:spLocks noChangeArrowheads="1"/>
            </p:cNvSpPr>
            <p:nvPr/>
          </p:nvSpPr>
          <p:spPr bwMode="auto">
            <a:xfrm>
              <a:off x="6138" y="8345"/>
              <a:ext cx="2145" cy="1389"/>
            </a:xfrm>
            <a:prstGeom prst="flowChartProcess">
              <a:avLst/>
            </a:prstGeom>
            <a:solidFill>
              <a:srgbClr val="FFFF00"/>
            </a:solidFill>
            <a:ln w="28575">
              <a:solidFill>
                <a:srgbClr val="000000"/>
              </a:solidFill>
              <a:miter lim="800000"/>
              <a:headEnd/>
              <a:tailEnd/>
            </a:ln>
          </p:spPr>
          <p:txBody>
            <a:bodyPr/>
            <a:lstStyle/>
            <a:p>
              <a:pPr>
                <a:buFontTx/>
                <a:buChar char="•"/>
                <a:tabLst>
                  <a:tab pos="228600" algn="l"/>
                </a:tabLst>
              </a:pPr>
              <a:r>
                <a:rPr lang="en-US" sz="1200" b="1" dirty="0" smtClean="0">
                  <a:latin typeface="Arial" pitchFamily="34" charset="0"/>
                  <a:cs typeface="Times New Roman" pitchFamily="18" charset="0"/>
                </a:rPr>
                <a:t>Fusion</a:t>
              </a:r>
              <a:endParaRPr lang="en-US" sz="900" dirty="0">
                <a:latin typeface="Arial" pitchFamily="34" charset="0"/>
              </a:endParaRPr>
            </a:p>
            <a:p>
              <a:pPr eaLnBrk="0" hangingPunct="0">
                <a:buFontTx/>
                <a:buChar char="•"/>
                <a:tabLst>
                  <a:tab pos="228600" algn="l"/>
                </a:tabLst>
              </a:pPr>
              <a:r>
                <a:rPr lang="en-US" sz="1200" b="1" dirty="0">
                  <a:latin typeface="Arial" pitchFamily="34" charset="0"/>
                  <a:cs typeface="Times New Roman" pitchFamily="18" charset="0"/>
                </a:rPr>
                <a:t>Acquisitions</a:t>
              </a:r>
              <a:endParaRPr lang="en-US" sz="900" dirty="0">
                <a:latin typeface="Arial" pitchFamily="34" charset="0"/>
              </a:endParaRPr>
            </a:p>
            <a:p>
              <a:pPr eaLnBrk="0" hangingPunct="0">
                <a:buFontTx/>
                <a:buChar char="•"/>
                <a:tabLst>
                  <a:tab pos="228600" algn="l"/>
                </a:tabLst>
              </a:pPr>
              <a:r>
                <a:rPr lang="en-US" sz="1200" b="1" dirty="0">
                  <a:latin typeface="Arial" pitchFamily="34" charset="0"/>
                  <a:cs typeface="Times New Roman" pitchFamily="18" charset="0"/>
                </a:rPr>
                <a:t>Liquidation</a:t>
              </a:r>
              <a:endParaRPr lang="en-US" sz="900" dirty="0">
                <a:latin typeface="Arial" pitchFamily="34" charset="0"/>
              </a:endParaRPr>
            </a:p>
            <a:p>
              <a:pPr eaLnBrk="0" hangingPunct="0">
                <a:buFontTx/>
                <a:buChar char="•"/>
                <a:tabLst>
                  <a:tab pos="228600" algn="l"/>
                </a:tabLst>
              </a:pPr>
              <a:r>
                <a:rPr lang="en-US" sz="1200" b="1" dirty="0" smtClean="0">
                  <a:latin typeface="Arial" pitchFamily="34" charset="0"/>
                  <a:cs typeface="Times New Roman" pitchFamily="18" charset="0"/>
                </a:rPr>
                <a:t>Revocation de </a:t>
              </a:r>
              <a:r>
                <a:rPr lang="en-US" sz="1200" b="1" dirty="0" err="1" smtClean="0">
                  <a:latin typeface="Arial" pitchFamily="34" charset="0"/>
                  <a:cs typeface="Times New Roman" pitchFamily="18" charset="0"/>
                </a:rPr>
                <a:t>Licence</a:t>
              </a:r>
              <a:endParaRPr lang="en-US" dirty="0">
                <a:latin typeface="Arial" pitchFamily="34" charset="0"/>
              </a:endParaRPr>
            </a:p>
          </p:txBody>
        </p:sp>
        <p:sp>
          <p:nvSpPr>
            <p:cNvPr id="10258" name="AutoShape 15"/>
            <p:cNvSpPr>
              <a:spLocks noChangeArrowheads="1"/>
            </p:cNvSpPr>
            <p:nvPr/>
          </p:nvSpPr>
          <p:spPr bwMode="auto">
            <a:xfrm>
              <a:off x="4253" y="2174"/>
              <a:ext cx="2730" cy="617"/>
            </a:xfrm>
            <a:prstGeom prst="flowChartProcess">
              <a:avLst/>
            </a:prstGeom>
            <a:solidFill>
              <a:srgbClr val="99CC00"/>
            </a:solidFill>
            <a:ln w="28575">
              <a:solidFill>
                <a:srgbClr val="000000"/>
              </a:solidFill>
              <a:miter lim="800000"/>
              <a:headEnd/>
              <a:tailEnd/>
            </a:ln>
          </p:spPr>
          <p:txBody>
            <a:bodyPr/>
            <a:lstStyle/>
            <a:p>
              <a:pPr algn="ctr"/>
              <a:r>
                <a:rPr lang="en-US" sz="1200" b="1" dirty="0" smtClean="0">
                  <a:latin typeface="Arial" pitchFamily="34" charset="0"/>
                  <a:cs typeface="Times New Roman" pitchFamily="18" charset="0"/>
                </a:rPr>
                <a:t>Sources </a:t>
              </a:r>
              <a:r>
                <a:rPr lang="en-US" sz="1200" b="1" dirty="0" err="1" smtClean="0">
                  <a:latin typeface="Arial" pitchFamily="34" charset="0"/>
                  <a:cs typeface="Times New Roman" pitchFamily="18" charset="0"/>
                </a:rPr>
                <a:t>d’identification</a:t>
              </a:r>
              <a:endParaRPr lang="en-US" dirty="0">
                <a:latin typeface="Arial" pitchFamily="34" charset="0"/>
              </a:endParaRPr>
            </a:p>
          </p:txBody>
        </p:sp>
        <p:sp>
          <p:nvSpPr>
            <p:cNvPr id="10259" name="AutoShape 14"/>
            <p:cNvSpPr>
              <a:spLocks noChangeArrowheads="1"/>
            </p:cNvSpPr>
            <p:nvPr/>
          </p:nvSpPr>
          <p:spPr bwMode="auto">
            <a:xfrm>
              <a:off x="1263" y="2945"/>
              <a:ext cx="150" cy="928"/>
            </a:xfrm>
            <a:prstGeom prst="downArrow">
              <a:avLst>
                <a:gd name="adj1" fmla="val 50000"/>
                <a:gd name="adj2" fmla="val 154667"/>
              </a:avLst>
            </a:prstGeom>
            <a:solidFill>
              <a:srgbClr val="99CC00"/>
            </a:solidFill>
            <a:ln w="9525">
              <a:solidFill>
                <a:srgbClr val="000000"/>
              </a:solidFill>
              <a:miter lim="800000"/>
              <a:headEnd/>
              <a:tailEnd/>
            </a:ln>
          </p:spPr>
          <p:txBody>
            <a:bodyPr/>
            <a:lstStyle/>
            <a:p>
              <a:endParaRPr lang="en-US"/>
            </a:p>
          </p:txBody>
        </p:sp>
        <p:sp>
          <p:nvSpPr>
            <p:cNvPr id="10260" name="AutoShape 13"/>
            <p:cNvSpPr>
              <a:spLocks noChangeArrowheads="1"/>
            </p:cNvSpPr>
            <p:nvPr/>
          </p:nvSpPr>
          <p:spPr bwMode="auto">
            <a:xfrm>
              <a:off x="288" y="10815"/>
              <a:ext cx="2400" cy="1851"/>
            </a:xfrm>
            <a:prstGeom prst="flowChartProcess">
              <a:avLst/>
            </a:prstGeom>
            <a:solidFill>
              <a:srgbClr val="FFFF00"/>
            </a:solidFill>
            <a:ln w="28575">
              <a:solidFill>
                <a:srgbClr val="000000"/>
              </a:solidFill>
              <a:miter lim="800000"/>
              <a:headEnd/>
              <a:tailEnd/>
            </a:ln>
          </p:spPr>
          <p:txBody>
            <a:bodyPr/>
            <a:lstStyle/>
            <a:p>
              <a:pPr algn="ctr">
                <a:tabLst>
                  <a:tab pos="228600" algn="l"/>
                </a:tabLst>
              </a:pPr>
              <a:r>
                <a:rPr lang="en-US" sz="1200" b="1" u="sng" dirty="0" err="1" smtClean="0">
                  <a:latin typeface="Arial" pitchFamily="34" charset="0"/>
                  <a:cs typeface="Times New Roman" pitchFamily="18" charset="0"/>
                </a:rPr>
                <a:t>Informelle</a:t>
              </a:r>
              <a:endParaRPr lang="en-US" sz="900" dirty="0">
                <a:latin typeface="Arial" pitchFamily="34" charset="0"/>
              </a:endParaRPr>
            </a:p>
            <a:p>
              <a:pPr>
                <a:buFontTx/>
                <a:buChar char="•"/>
                <a:tabLst>
                  <a:tab pos="228600" algn="l"/>
                </a:tabLst>
              </a:pPr>
              <a:r>
                <a:rPr lang="fr-FR" sz="1400" dirty="0"/>
                <a:t>Résolution du Conseil</a:t>
              </a:r>
              <a:br>
                <a:rPr lang="fr-FR" sz="1400" dirty="0"/>
              </a:br>
              <a:r>
                <a:rPr lang="fr-FR" sz="1400" dirty="0"/>
                <a:t>Mémorandum d'accord (</a:t>
              </a:r>
              <a:r>
                <a:rPr lang="fr-FR" sz="1400" dirty="0" err="1"/>
                <a:t>MoU</a:t>
              </a:r>
              <a:r>
                <a:rPr lang="fr-FR" sz="1400" dirty="0"/>
                <a:t>)</a:t>
              </a:r>
              <a:br>
                <a:rPr lang="fr-FR" sz="1400" dirty="0"/>
              </a:br>
              <a:r>
                <a:rPr lang="fr-FR" sz="1400" dirty="0"/>
                <a:t>Persuasion morale</a:t>
              </a:r>
              <a:br>
                <a:rPr lang="fr-FR" sz="1400" dirty="0"/>
              </a:br>
              <a:r>
                <a:rPr lang="fr-FR" sz="1400" dirty="0"/>
                <a:t>Lettre d'engagement</a:t>
              </a:r>
            </a:p>
            <a:p>
              <a:pPr eaLnBrk="0" hangingPunct="0">
                <a:buFontTx/>
                <a:buChar char="•"/>
                <a:tabLst>
                  <a:tab pos="228600" algn="l"/>
                </a:tabLst>
              </a:pPr>
              <a:endParaRPr lang="en-US" dirty="0">
                <a:latin typeface="Arial" pitchFamily="34" charset="0"/>
              </a:endParaRPr>
            </a:p>
          </p:txBody>
        </p:sp>
        <p:sp>
          <p:nvSpPr>
            <p:cNvPr id="2060" name="AutoShape 12"/>
            <p:cNvSpPr>
              <a:spLocks noChangeArrowheads="1"/>
            </p:cNvSpPr>
            <p:nvPr/>
          </p:nvSpPr>
          <p:spPr bwMode="auto">
            <a:xfrm>
              <a:off x="3213" y="10814"/>
              <a:ext cx="2146" cy="1852"/>
            </a:xfrm>
            <a:prstGeom prst="flowChartProcess">
              <a:avLst/>
            </a:prstGeom>
            <a:solidFill>
              <a:srgbClr val="FFFF00"/>
            </a:solidFill>
            <a:ln w="28575">
              <a:solidFill>
                <a:srgbClr val="000000"/>
              </a:solidFill>
              <a:miter lim="800000"/>
              <a:headEnd/>
              <a:tailEnd/>
            </a:ln>
          </p:spPr>
          <p:txBody>
            <a:bodyPr/>
            <a:lstStyle/>
            <a:p>
              <a:pPr indent="457200">
                <a:tabLst>
                  <a:tab pos="228600" algn="l"/>
                </a:tabLst>
                <a:defRPr/>
              </a:pPr>
              <a:r>
                <a:rPr lang="en-US" sz="1200" b="1" u="sng" dirty="0" err="1" smtClean="0">
                  <a:latin typeface="Arial" pitchFamily="34" charset="0"/>
                  <a:ea typeface="Times New Roman" pitchFamily="18" charset="0"/>
                </a:rPr>
                <a:t>Formelle</a:t>
              </a:r>
              <a:endParaRPr lang="en-US" sz="1200" b="1" u="sng" dirty="0" smtClean="0">
                <a:latin typeface="Arial" pitchFamily="34" charset="0"/>
                <a:ea typeface="Times New Roman" pitchFamily="18" charset="0"/>
              </a:endParaRPr>
            </a:p>
            <a:p>
              <a:pPr indent="457200">
                <a:tabLst>
                  <a:tab pos="228600" algn="l"/>
                </a:tabLst>
                <a:defRPr/>
              </a:pPr>
              <a:endParaRPr lang="en-US" sz="1200" b="1" u="sng" dirty="0">
                <a:latin typeface="Arial" pitchFamily="34" charset="0"/>
              </a:endParaRPr>
            </a:p>
            <a:p>
              <a:pPr indent="457200">
                <a:tabLst>
                  <a:tab pos="228600" algn="l"/>
                </a:tabLst>
                <a:defRPr/>
              </a:pPr>
              <a:r>
                <a:rPr lang="fr-FR" sz="1400" dirty="0" smtClean="0"/>
                <a:t>Ordonnance </a:t>
              </a:r>
              <a:r>
                <a:rPr lang="fr-FR" sz="1400" dirty="0"/>
                <a:t>corrective</a:t>
              </a:r>
              <a:br>
                <a:rPr lang="fr-FR" sz="1400" dirty="0"/>
              </a:br>
              <a:r>
                <a:rPr lang="fr-FR" sz="1400" dirty="0" smtClean="0"/>
                <a:t>Cesser  </a:t>
              </a:r>
              <a:r>
                <a:rPr lang="fr-FR" sz="1400" dirty="0"/>
                <a:t>et démissionner</a:t>
              </a:r>
              <a:br>
                <a:rPr lang="fr-FR" sz="1400" dirty="0"/>
              </a:br>
              <a:r>
                <a:rPr lang="fr-FR" sz="1400" dirty="0"/>
                <a:t>Nomination d'un superviseur</a:t>
              </a:r>
            </a:p>
            <a:p>
              <a:pPr indent="457200">
                <a:tabLst>
                  <a:tab pos="228600" algn="l"/>
                </a:tabLst>
                <a:defRPr/>
              </a:pPr>
              <a:endParaRPr lang="en-US" sz="900" dirty="0">
                <a:latin typeface="Arial" pitchFamily="34" charset="0"/>
              </a:endParaRPr>
            </a:p>
          </p:txBody>
        </p:sp>
        <p:sp>
          <p:nvSpPr>
            <p:cNvPr id="10262" name="AutoShape 11"/>
            <p:cNvSpPr>
              <a:spLocks noChangeArrowheads="1"/>
            </p:cNvSpPr>
            <p:nvPr/>
          </p:nvSpPr>
          <p:spPr bwMode="auto">
            <a:xfrm>
              <a:off x="2758" y="6494"/>
              <a:ext cx="325" cy="154"/>
            </a:xfrm>
            <a:prstGeom prst="rightArrow">
              <a:avLst>
                <a:gd name="adj1" fmla="val 50000"/>
                <a:gd name="adj2" fmla="val 52760"/>
              </a:avLst>
            </a:prstGeom>
            <a:solidFill>
              <a:srgbClr val="99CC00"/>
            </a:solidFill>
            <a:ln w="9525">
              <a:solidFill>
                <a:srgbClr val="000000"/>
              </a:solidFill>
              <a:miter lim="800000"/>
              <a:headEnd/>
              <a:tailEnd/>
            </a:ln>
          </p:spPr>
          <p:txBody>
            <a:bodyPr/>
            <a:lstStyle/>
            <a:p>
              <a:endParaRPr lang="en-US"/>
            </a:p>
          </p:txBody>
        </p:sp>
        <p:sp>
          <p:nvSpPr>
            <p:cNvPr id="10263" name="AutoShape 10"/>
            <p:cNvSpPr>
              <a:spLocks noChangeArrowheads="1"/>
            </p:cNvSpPr>
            <p:nvPr/>
          </p:nvSpPr>
          <p:spPr bwMode="auto">
            <a:xfrm>
              <a:off x="1198" y="6957"/>
              <a:ext cx="130" cy="463"/>
            </a:xfrm>
            <a:prstGeom prst="downArrow">
              <a:avLst>
                <a:gd name="adj1" fmla="val 50000"/>
                <a:gd name="adj2" fmla="val 89038"/>
              </a:avLst>
            </a:prstGeom>
            <a:solidFill>
              <a:srgbClr val="99CC00"/>
            </a:solidFill>
            <a:ln w="9525">
              <a:solidFill>
                <a:srgbClr val="000000"/>
              </a:solidFill>
              <a:miter lim="800000"/>
              <a:headEnd/>
              <a:tailEnd/>
            </a:ln>
          </p:spPr>
          <p:txBody>
            <a:bodyPr/>
            <a:lstStyle/>
            <a:p>
              <a:endParaRPr lang="en-US"/>
            </a:p>
          </p:txBody>
        </p:sp>
        <p:sp>
          <p:nvSpPr>
            <p:cNvPr id="10264" name="AutoShape 9"/>
            <p:cNvSpPr>
              <a:spLocks noChangeArrowheads="1"/>
            </p:cNvSpPr>
            <p:nvPr/>
          </p:nvSpPr>
          <p:spPr bwMode="auto">
            <a:xfrm>
              <a:off x="1653" y="8963"/>
              <a:ext cx="130" cy="463"/>
            </a:xfrm>
            <a:prstGeom prst="downArrow">
              <a:avLst>
                <a:gd name="adj1" fmla="val 50000"/>
                <a:gd name="adj2" fmla="val 89038"/>
              </a:avLst>
            </a:prstGeom>
            <a:solidFill>
              <a:srgbClr val="99CC00"/>
            </a:solidFill>
            <a:ln w="9525">
              <a:solidFill>
                <a:srgbClr val="000000"/>
              </a:solidFill>
              <a:miter lim="800000"/>
              <a:headEnd/>
              <a:tailEnd/>
            </a:ln>
          </p:spPr>
          <p:txBody>
            <a:bodyPr/>
            <a:lstStyle/>
            <a:p>
              <a:endParaRPr lang="en-US"/>
            </a:p>
          </p:txBody>
        </p:sp>
        <p:sp>
          <p:nvSpPr>
            <p:cNvPr id="10265" name="AutoShape 8"/>
            <p:cNvSpPr>
              <a:spLocks noChangeArrowheads="1"/>
            </p:cNvSpPr>
            <p:nvPr/>
          </p:nvSpPr>
          <p:spPr bwMode="auto">
            <a:xfrm>
              <a:off x="4513" y="3100"/>
              <a:ext cx="130" cy="464"/>
            </a:xfrm>
            <a:prstGeom prst="downArrow">
              <a:avLst>
                <a:gd name="adj1" fmla="val 50000"/>
                <a:gd name="adj2" fmla="val 89231"/>
              </a:avLst>
            </a:prstGeom>
            <a:solidFill>
              <a:srgbClr val="3366FF"/>
            </a:solidFill>
            <a:ln w="9525">
              <a:solidFill>
                <a:srgbClr val="000000"/>
              </a:solidFill>
              <a:miter lim="800000"/>
              <a:headEnd/>
              <a:tailEnd/>
            </a:ln>
          </p:spPr>
          <p:txBody>
            <a:bodyPr/>
            <a:lstStyle/>
            <a:p>
              <a:endParaRPr lang="en-US"/>
            </a:p>
          </p:txBody>
        </p:sp>
        <p:sp>
          <p:nvSpPr>
            <p:cNvPr id="10266" name="AutoShape 7"/>
            <p:cNvSpPr>
              <a:spLocks noChangeArrowheads="1"/>
            </p:cNvSpPr>
            <p:nvPr/>
          </p:nvSpPr>
          <p:spPr bwMode="auto">
            <a:xfrm>
              <a:off x="6918" y="3100"/>
              <a:ext cx="130" cy="464"/>
            </a:xfrm>
            <a:prstGeom prst="downArrow">
              <a:avLst>
                <a:gd name="adj1" fmla="val 50000"/>
                <a:gd name="adj2" fmla="val 89231"/>
              </a:avLst>
            </a:prstGeom>
            <a:solidFill>
              <a:srgbClr val="3366FF"/>
            </a:solidFill>
            <a:ln w="9525">
              <a:solidFill>
                <a:srgbClr val="000000"/>
              </a:solidFill>
              <a:miter lim="800000"/>
              <a:headEnd/>
              <a:tailEnd/>
            </a:ln>
          </p:spPr>
          <p:txBody>
            <a:bodyPr/>
            <a:lstStyle/>
            <a:p>
              <a:endParaRPr lang="en-US"/>
            </a:p>
          </p:txBody>
        </p:sp>
        <p:sp>
          <p:nvSpPr>
            <p:cNvPr id="10267" name="AutoShape 6"/>
            <p:cNvSpPr>
              <a:spLocks noChangeArrowheads="1"/>
            </p:cNvSpPr>
            <p:nvPr/>
          </p:nvSpPr>
          <p:spPr bwMode="auto">
            <a:xfrm>
              <a:off x="6268" y="3871"/>
              <a:ext cx="1885" cy="1235"/>
            </a:xfrm>
            <a:prstGeom prst="flowChartProcess">
              <a:avLst/>
            </a:prstGeom>
            <a:solidFill>
              <a:srgbClr val="CCFFCC"/>
            </a:solidFill>
            <a:ln w="28575">
              <a:solidFill>
                <a:srgbClr val="000000"/>
              </a:solidFill>
              <a:miter lim="800000"/>
              <a:headEnd/>
              <a:tailEnd/>
            </a:ln>
          </p:spPr>
          <p:txBody>
            <a:bodyPr/>
            <a:lstStyle/>
            <a:p>
              <a:pPr algn="ctr"/>
              <a:r>
                <a:rPr lang="fr-FR" sz="1400" dirty="0"/>
                <a:t>Rapports d'audit</a:t>
              </a:r>
              <a:br>
                <a:rPr lang="fr-FR" sz="1400" dirty="0"/>
              </a:br>
              <a:r>
                <a:rPr lang="fr-FR" sz="1400" dirty="0"/>
                <a:t>Connaissance du marché</a:t>
              </a:r>
              <a:br>
                <a:rPr lang="fr-FR" sz="1400" dirty="0"/>
              </a:br>
              <a:r>
                <a:rPr lang="fr-FR" sz="1400" dirty="0"/>
                <a:t>Réunions prudentielles</a:t>
              </a:r>
              <a:endParaRPr lang="en-US" sz="1400" dirty="0">
                <a:latin typeface="Arial" pitchFamily="34" charset="0"/>
              </a:endParaRPr>
            </a:p>
          </p:txBody>
        </p:sp>
        <p:sp>
          <p:nvSpPr>
            <p:cNvPr id="10268" name="Line 5"/>
            <p:cNvSpPr>
              <a:spLocks noChangeShapeType="1"/>
            </p:cNvSpPr>
            <p:nvPr/>
          </p:nvSpPr>
          <p:spPr bwMode="auto">
            <a:xfrm>
              <a:off x="3018" y="9888"/>
              <a:ext cx="1365" cy="0"/>
            </a:xfrm>
            <a:prstGeom prst="line">
              <a:avLst/>
            </a:prstGeom>
            <a:noFill/>
            <a:ln w="9525">
              <a:solidFill>
                <a:srgbClr val="000000"/>
              </a:solidFill>
              <a:round/>
              <a:headEnd/>
              <a:tailEnd/>
            </a:ln>
          </p:spPr>
          <p:txBody>
            <a:bodyPr/>
            <a:lstStyle/>
            <a:p>
              <a:endParaRPr lang="en-US"/>
            </a:p>
          </p:txBody>
        </p:sp>
        <p:sp>
          <p:nvSpPr>
            <p:cNvPr id="10269" name="Line 4"/>
            <p:cNvSpPr>
              <a:spLocks noChangeShapeType="1"/>
            </p:cNvSpPr>
            <p:nvPr/>
          </p:nvSpPr>
          <p:spPr bwMode="auto">
            <a:xfrm>
              <a:off x="4383" y="9888"/>
              <a:ext cx="0" cy="463"/>
            </a:xfrm>
            <a:prstGeom prst="line">
              <a:avLst/>
            </a:prstGeom>
            <a:noFill/>
            <a:ln w="9525">
              <a:solidFill>
                <a:srgbClr val="000000"/>
              </a:solidFill>
              <a:round/>
              <a:headEnd/>
              <a:tailEnd type="triangle" w="med" len="med"/>
            </a:ln>
          </p:spPr>
          <p:txBody>
            <a:bodyPr/>
            <a:lstStyle/>
            <a:p>
              <a:endParaRPr lang="en-US"/>
            </a:p>
          </p:txBody>
        </p:sp>
        <p:sp>
          <p:nvSpPr>
            <p:cNvPr id="10270" name="Line 3"/>
            <p:cNvSpPr>
              <a:spLocks noChangeShapeType="1"/>
            </p:cNvSpPr>
            <p:nvPr/>
          </p:nvSpPr>
          <p:spPr bwMode="auto">
            <a:xfrm>
              <a:off x="1523" y="10351"/>
              <a:ext cx="1" cy="309"/>
            </a:xfrm>
            <a:prstGeom prst="line">
              <a:avLst/>
            </a:prstGeom>
            <a:noFill/>
            <a:ln w="9525">
              <a:solidFill>
                <a:srgbClr val="000000"/>
              </a:solidFill>
              <a:round/>
              <a:headEnd/>
              <a:tailEnd type="triangle" w="med" len="med"/>
            </a:ln>
          </p:spPr>
          <p:txBody>
            <a:bodyPr/>
            <a:lstStyle/>
            <a:p>
              <a:endParaRPr lang="en-US"/>
            </a:p>
          </p:txBody>
        </p:sp>
        <p:sp>
          <p:nvSpPr>
            <p:cNvPr id="10271" name="Rectangle 2"/>
            <p:cNvSpPr>
              <a:spLocks noChangeArrowheads="1"/>
            </p:cNvSpPr>
            <p:nvPr/>
          </p:nvSpPr>
          <p:spPr bwMode="auto">
            <a:xfrm>
              <a:off x="3408" y="6185"/>
              <a:ext cx="910" cy="771"/>
            </a:xfrm>
            <a:prstGeom prst="rect">
              <a:avLst/>
            </a:prstGeom>
            <a:solidFill>
              <a:srgbClr val="CC99FF"/>
            </a:solidFill>
            <a:ln w="28575">
              <a:solidFill>
                <a:srgbClr val="000000"/>
              </a:solidFill>
              <a:miter lim="800000"/>
              <a:headEnd/>
              <a:tailEnd/>
            </a:ln>
          </p:spPr>
          <p:txBody>
            <a:bodyPr/>
            <a:lstStyle/>
            <a:p>
              <a:pPr algn="ctr"/>
              <a:r>
                <a:rPr lang="en-US" sz="1200" b="1" dirty="0" err="1" smtClean="0">
                  <a:latin typeface="Arial" pitchFamily="34" charset="0"/>
                  <a:cs typeface="Times New Roman" pitchFamily="18" charset="0"/>
                </a:rPr>
                <a:t>Oui</a:t>
              </a:r>
              <a:endParaRPr lang="en-US" dirty="0">
                <a:latin typeface="Arial" pitchFamily="34" charset="0"/>
              </a:endParaRPr>
            </a:p>
          </p:txBody>
        </p:sp>
      </p:grpSp>
      <p:sp>
        <p:nvSpPr>
          <p:cNvPr id="4" name="Rectangle 3"/>
          <p:cNvSpPr/>
          <p:nvPr/>
        </p:nvSpPr>
        <p:spPr>
          <a:xfrm>
            <a:off x="2286000" y="2644170"/>
            <a:ext cx="4572000" cy="830997"/>
          </a:xfrm>
          <a:prstGeom prst="rect">
            <a:avLst/>
          </a:prstGeom>
        </p:spPr>
        <p:txBody>
          <a:bodyPr>
            <a:spAutoFit/>
          </a:bodyPr>
          <a:lstStyle/>
          <a:p>
            <a:r>
              <a:rPr lang="fr-FR" dirty="0"/>
              <a:t/>
            </a:r>
            <a:br>
              <a:rPr lang="fr-FR" dirty="0"/>
            </a:br>
            <a:endParaRPr lang="fr-FR" dirty="0"/>
          </a:p>
        </p:txBody>
      </p:sp>
    </p:spTree>
    <p:extLst>
      <p:ext uri="{BB962C8B-B14F-4D97-AF65-F5344CB8AC3E}">
        <p14:creationId xmlns:p14="http://schemas.microsoft.com/office/powerpoint/2010/main" val="29201703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BE15EE4-6E51-4CE3-8B36-CB5843721B64}" type="slidenum">
              <a:rPr lang="en-US" smtClean="0"/>
              <a:pPr/>
              <a:t>17</a:t>
            </a:fld>
            <a:endParaRPr lang="en-US"/>
          </a:p>
        </p:txBody>
      </p:sp>
      <p:sp>
        <p:nvSpPr>
          <p:cNvPr id="2" name="Title 1"/>
          <p:cNvSpPr>
            <a:spLocks noGrp="1"/>
          </p:cNvSpPr>
          <p:nvPr>
            <p:ph type="title"/>
          </p:nvPr>
        </p:nvSpPr>
        <p:spPr>
          <a:xfrm>
            <a:off x="0" y="0"/>
            <a:ext cx="9144000" cy="685800"/>
          </a:xfrm>
          <a:solidFill>
            <a:schemeClr val="bg2">
              <a:lumMod val="75000"/>
            </a:schemeClr>
          </a:solidFill>
        </p:spPr>
        <p:txBody>
          <a:bodyPr>
            <a:normAutofit fontScale="90000"/>
          </a:bodyPr>
          <a:lstStyle/>
          <a:p>
            <a:r>
              <a:rPr lang="fr-FR" sz="3100" dirty="0" smtClean="0"/>
              <a:t/>
            </a:r>
            <a:br>
              <a:rPr lang="fr-FR" sz="3100" dirty="0" smtClean="0"/>
            </a:br>
            <a:r>
              <a:rPr lang="fr-FR" sz="3100" dirty="0" smtClean="0"/>
              <a:t>Résolution</a:t>
            </a:r>
            <a:r>
              <a:rPr lang="en-US" sz="3100" dirty="0" smtClean="0"/>
              <a:t> </a:t>
            </a:r>
            <a:r>
              <a:rPr lang="en-US" sz="3100" dirty="0"/>
              <a:t>des </a:t>
            </a:r>
            <a:r>
              <a:rPr lang="en-US" sz="3100" dirty="0" err="1"/>
              <a:t>defaillances</a:t>
            </a:r>
            <a:r>
              <a:rPr lang="en-US" sz="3100" dirty="0"/>
              <a:t> des </a:t>
            </a:r>
            <a:r>
              <a:rPr lang="en-US" sz="3100" dirty="0" err="1"/>
              <a:t>banques</a:t>
            </a:r>
            <a:r>
              <a:rPr lang="en-US" sz="3100" dirty="0"/>
              <a:t> en </a:t>
            </a:r>
            <a:r>
              <a:rPr lang="en-US" sz="3100" dirty="0" err="1"/>
              <a:t>faillite</a:t>
            </a:r>
            <a:r>
              <a:rPr lang="en-US" dirty="0"/>
              <a:t/>
            </a:r>
            <a:br>
              <a:rPr lang="en-US" dirty="0"/>
            </a:br>
            <a:r>
              <a:rPr lang="en-CA" dirty="0" smtClean="0">
                <a:latin typeface="Arial" panose="020B0604020202020204" pitchFamily="34" charset="0"/>
                <a:cs typeface="Arial" panose="020B0604020202020204" pitchFamily="34" charset="0"/>
              </a:rPr>
              <a:t>…</a:t>
            </a:r>
            <a:endParaRPr lang="en-CA" dirty="0">
              <a:latin typeface="Arial" panose="020B0604020202020204" pitchFamily="34" charset="0"/>
              <a:cs typeface="Arial" panose="020B0604020202020204" pitchFamily="34" charset="0"/>
            </a:endParaRPr>
          </a:p>
        </p:txBody>
      </p:sp>
      <p:pic>
        <p:nvPicPr>
          <p:cNvPr id="8" name="Picture 2"/>
          <p:cNvPicPr>
            <a:picLocks noGrp="1" noChangeAspect="1" noChangeArrowheads="1"/>
          </p:cNvPicPr>
          <p:nvPr>
            <p:ph idx="1"/>
          </p:nvPr>
        </p:nvPicPr>
        <p:blipFill>
          <a:blip r:embed="rId3" cstate="print"/>
          <a:srcRect/>
          <a:stretch>
            <a:fillRect/>
          </a:stretch>
        </p:blipFill>
        <p:spPr>
          <a:xfrm>
            <a:off x="304800" y="1524000"/>
            <a:ext cx="1828800" cy="4580731"/>
          </a:xfrm>
          <a:noFill/>
        </p:spPr>
      </p:pic>
      <p:sp>
        <p:nvSpPr>
          <p:cNvPr id="9" name="Rectangle 8"/>
          <p:cNvSpPr/>
          <p:nvPr/>
        </p:nvSpPr>
        <p:spPr>
          <a:xfrm>
            <a:off x="2438400" y="2286000"/>
            <a:ext cx="6400800" cy="3524042"/>
          </a:xfrm>
          <a:prstGeom prst="rect">
            <a:avLst/>
          </a:prstGeom>
        </p:spPr>
        <p:txBody>
          <a:bodyPr wrap="square">
            <a:spAutoFit/>
          </a:bodyPr>
          <a:lstStyle/>
          <a:p>
            <a:pPr marL="12700" indent="-469900">
              <a:buFont typeface="Wingdings" pitchFamily="2" charset="2"/>
              <a:buChar char="Ø"/>
            </a:pPr>
            <a:r>
              <a:rPr lang="fr-FR" sz="2000" dirty="0"/>
              <a:t>La surveillance sans conséquences pour un «comportement dangereux ou déformé» est une perte de </a:t>
            </a:r>
            <a:r>
              <a:rPr lang="fr-FR" sz="2000" dirty="0" smtClean="0"/>
              <a:t>temps.</a:t>
            </a:r>
          </a:p>
          <a:p>
            <a:pPr marL="12700" indent="-469900">
              <a:buFont typeface="Wingdings" pitchFamily="2" charset="2"/>
              <a:buChar char="Ø"/>
            </a:pPr>
            <a:r>
              <a:rPr lang="fr-FR" sz="2000" dirty="0" smtClean="0"/>
              <a:t>Il </a:t>
            </a:r>
            <a:r>
              <a:rPr lang="fr-FR" sz="2000" dirty="0"/>
              <a:t>doit y avoir des conséquences graves (et bien comprises) pour le comportement «</a:t>
            </a:r>
            <a:r>
              <a:rPr lang="fr-FR" sz="2000" dirty="0" smtClean="0"/>
              <a:t>dangereux ».</a:t>
            </a:r>
            <a:endParaRPr lang="fr-FR" sz="2000" dirty="0"/>
          </a:p>
          <a:p>
            <a:pPr marL="12700" indent="-469900">
              <a:buFont typeface="Wingdings" pitchFamily="2" charset="2"/>
              <a:buChar char="Ø"/>
            </a:pPr>
            <a:r>
              <a:rPr lang="fr-FR" sz="2000" dirty="0" smtClean="0"/>
              <a:t>Les </a:t>
            </a:r>
            <a:r>
              <a:rPr lang="fr-FR" sz="2000" dirty="0"/>
              <a:t>superviseurs doivent avoir la «volonté d'agir» sur les banques </a:t>
            </a:r>
            <a:r>
              <a:rPr lang="fr-FR" sz="2000" dirty="0" smtClean="0"/>
              <a:t>faibles.</a:t>
            </a:r>
          </a:p>
          <a:p>
            <a:pPr marL="12700" indent="-469900">
              <a:buFont typeface="Wingdings" pitchFamily="2" charset="2"/>
              <a:buChar char="Ø"/>
            </a:pPr>
            <a:r>
              <a:rPr lang="fr-FR" sz="2000" dirty="0" smtClean="0"/>
              <a:t>L'échelle </a:t>
            </a:r>
            <a:r>
              <a:rPr lang="fr-FR" sz="2000" dirty="0"/>
              <a:t>d'intervention devrait tenir compte des circonstances particulières de l'institution, notamment: nature, portée, complexité et profil de risque.</a:t>
            </a:r>
          </a:p>
          <a:p>
            <a:pPr marL="12700" indent="-469900">
              <a:buFont typeface="Wingdings" pitchFamily="2" charset="2"/>
              <a:buChar char="Ø"/>
            </a:pPr>
            <a:endParaRPr lang="en-US" sz="2300" dirty="0">
              <a:latin typeface="Arial" pitchFamily="34" charset="0"/>
              <a:cs typeface="Arial" pitchFamily="34" charset="0"/>
            </a:endParaRPr>
          </a:p>
        </p:txBody>
      </p:sp>
    </p:spTree>
    <p:extLst>
      <p:ext uri="{BB962C8B-B14F-4D97-AF65-F5344CB8AC3E}">
        <p14:creationId xmlns:p14="http://schemas.microsoft.com/office/powerpoint/2010/main" val="1122575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5636" y="1148687"/>
            <a:ext cx="9144000" cy="5181600"/>
          </a:xfrm>
        </p:spPr>
        <p:txBody>
          <a:bodyPr>
            <a:normAutofit/>
          </a:bodyPr>
          <a:lstStyle/>
          <a:p>
            <a:pPr marL="109728" indent="0">
              <a:buNone/>
            </a:pPr>
            <a:r>
              <a:rPr lang="fr-FR" sz="3600" dirty="0"/>
              <a:t>Étape 1 </a:t>
            </a:r>
            <a:r>
              <a:rPr lang="fr-FR" sz="2800" dirty="0"/>
              <a:t>- Identification du problème</a:t>
            </a:r>
          </a:p>
          <a:p>
            <a:pPr marL="109728" indent="0">
              <a:buNone/>
            </a:pPr>
            <a:endParaRPr lang="en-CA" sz="3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18</a:t>
            </a:fld>
            <a:endParaRPr lang="en-US"/>
          </a:p>
        </p:txBody>
      </p:sp>
      <p:sp>
        <p:nvSpPr>
          <p:cNvPr id="2" name="Title 1"/>
          <p:cNvSpPr>
            <a:spLocks noGrp="1"/>
          </p:cNvSpPr>
          <p:nvPr>
            <p:ph type="title"/>
          </p:nvPr>
        </p:nvSpPr>
        <p:spPr>
          <a:xfrm>
            <a:off x="0" y="0"/>
            <a:ext cx="9144000" cy="914400"/>
          </a:xfrm>
          <a:solidFill>
            <a:schemeClr val="bg2">
              <a:lumMod val="75000"/>
            </a:schemeClr>
          </a:solidFill>
        </p:spPr>
        <p:txBody>
          <a:bodyPr>
            <a:noAutofit/>
          </a:bodyPr>
          <a:lstStyle/>
          <a:p>
            <a:r>
              <a:rPr lang="fr-FR" sz="2800" dirty="0"/>
              <a:t>Résolution</a:t>
            </a:r>
            <a:r>
              <a:rPr lang="en-US" sz="2800" dirty="0"/>
              <a:t> des </a:t>
            </a:r>
            <a:r>
              <a:rPr lang="en-US" sz="2800" dirty="0" err="1"/>
              <a:t>defaillances</a:t>
            </a:r>
            <a:r>
              <a:rPr lang="en-US" sz="2800" dirty="0"/>
              <a:t> des </a:t>
            </a:r>
            <a:r>
              <a:rPr lang="en-US" sz="2800" dirty="0" err="1"/>
              <a:t>banques</a:t>
            </a:r>
            <a:r>
              <a:rPr lang="en-US" sz="2800" dirty="0"/>
              <a:t> en </a:t>
            </a:r>
            <a:r>
              <a:rPr lang="en-US" sz="2800" dirty="0" err="1"/>
              <a:t>faillite</a:t>
            </a:r>
            <a:endParaRPr lang="en-CA" sz="2800" dirty="0">
              <a:latin typeface="Arial" panose="020B0604020202020204" pitchFamily="34" charset="0"/>
              <a:cs typeface="Arial" panose="020B0604020202020204" pitchFamily="34" charset="0"/>
            </a:endParaRPr>
          </a:p>
        </p:txBody>
      </p:sp>
      <p:sp>
        <p:nvSpPr>
          <p:cNvPr id="5" name="Oval 4"/>
          <p:cNvSpPr/>
          <p:nvPr/>
        </p:nvSpPr>
        <p:spPr>
          <a:xfrm>
            <a:off x="533400" y="1752600"/>
            <a:ext cx="8479632" cy="5020469"/>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Ø"/>
            </a:pPr>
            <a:endParaRPr lang="en-US" sz="1950" dirty="0" smtClean="0">
              <a:solidFill>
                <a:schemeClr val="tx1"/>
              </a:solidFill>
            </a:endParaRPr>
          </a:p>
          <a:p>
            <a:pPr marL="342900" indent="-342900" algn="just">
              <a:buFont typeface="Wingdings" panose="05000000000000000000" pitchFamily="2" charset="2"/>
              <a:buChar char="Ø"/>
            </a:pPr>
            <a:endParaRPr lang="en-US" sz="1950" dirty="0">
              <a:solidFill>
                <a:schemeClr val="tx2"/>
              </a:solidFill>
            </a:endParaRPr>
          </a:p>
          <a:p>
            <a:pPr marL="285750" indent="-285750" algn="just">
              <a:buFont typeface="Wingdings" pitchFamily="2" charset="2"/>
              <a:buChar char="Ø"/>
            </a:pPr>
            <a:r>
              <a:rPr lang="fr-FR" sz="1800" dirty="0">
                <a:solidFill>
                  <a:schemeClr val="tx1"/>
                </a:solidFill>
              </a:rPr>
              <a:t>Évaluer la situation financière d'un établissement bancaire, par le biais d'une surveillance fondée sur les risques, d'examens sur place, de surveillance hors site; Évaluation des risques - Système d'évaluation des risques (RAS), CAMELS, Agences de notation de </a:t>
            </a:r>
            <a:r>
              <a:rPr lang="fr-FR" sz="1800" dirty="0" smtClean="0">
                <a:solidFill>
                  <a:schemeClr val="tx1"/>
                </a:solidFill>
              </a:rPr>
              <a:t>crédit.</a:t>
            </a:r>
          </a:p>
          <a:p>
            <a:pPr marL="285750" indent="-285750" algn="just">
              <a:buFont typeface="Wingdings" pitchFamily="2" charset="2"/>
              <a:buChar char="Ø"/>
            </a:pPr>
            <a:r>
              <a:rPr lang="fr-FR" sz="1800" dirty="0" smtClean="0">
                <a:solidFill>
                  <a:schemeClr val="tx1"/>
                </a:solidFill>
              </a:rPr>
              <a:t>Déterminer </a:t>
            </a:r>
            <a:r>
              <a:rPr lang="fr-FR" sz="1800" dirty="0">
                <a:solidFill>
                  <a:schemeClr val="tx1"/>
                </a:solidFill>
              </a:rPr>
              <a:t>la conformité de l'établissement aux lignes directrices prudentielles, aux lois et règlements bancaires</a:t>
            </a:r>
            <a:r>
              <a:rPr lang="fr-FR" sz="1800" dirty="0" smtClean="0">
                <a:solidFill>
                  <a:schemeClr val="tx1"/>
                </a:solidFill>
              </a:rPr>
              <a:t>.</a:t>
            </a:r>
          </a:p>
          <a:p>
            <a:pPr marL="285750" indent="-285750" algn="just">
              <a:buFont typeface="Wingdings" pitchFamily="2" charset="2"/>
              <a:buChar char="Ø"/>
            </a:pPr>
            <a:r>
              <a:rPr lang="fr-FR" sz="1800" dirty="0" smtClean="0">
                <a:solidFill>
                  <a:schemeClr val="tx1"/>
                </a:solidFill>
              </a:rPr>
              <a:t>Déterminer </a:t>
            </a:r>
            <a:r>
              <a:rPr lang="fr-FR" sz="1800" dirty="0">
                <a:solidFill>
                  <a:schemeClr val="tx1"/>
                </a:solidFill>
              </a:rPr>
              <a:t>la note de surveillance sur la gravité des émissions, leur impact sur la banque et sur le marché dans son </a:t>
            </a:r>
            <a:r>
              <a:rPr lang="fr-FR" sz="1800" dirty="0" smtClean="0">
                <a:solidFill>
                  <a:schemeClr val="tx1"/>
                </a:solidFill>
              </a:rPr>
              <a:t>ensemble.</a:t>
            </a:r>
          </a:p>
          <a:p>
            <a:pPr marL="285750" indent="-285750" algn="just">
              <a:buFont typeface="Wingdings" pitchFamily="2" charset="2"/>
              <a:buChar char="Ø"/>
            </a:pPr>
            <a:r>
              <a:rPr lang="fr-FR" sz="1800" dirty="0" smtClean="0">
                <a:solidFill>
                  <a:schemeClr val="tx1"/>
                </a:solidFill>
              </a:rPr>
              <a:t>CAMELS </a:t>
            </a:r>
            <a:r>
              <a:rPr lang="fr-FR" sz="1800" dirty="0">
                <a:solidFill>
                  <a:schemeClr val="tx1"/>
                </a:solidFill>
              </a:rPr>
              <a:t>et </a:t>
            </a:r>
            <a:r>
              <a:rPr lang="fr-FR" sz="1800" dirty="0" smtClean="0">
                <a:solidFill>
                  <a:schemeClr val="tx1"/>
                </a:solidFill>
              </a:rPr>
              <a:t>notations </a:t>
            </a:r>
            <a:r>
              <a:rPr lang="fr-FR" sz="1800" dirty="0">
                <a:solidFill>
                  <a:schemeClr val="tx1"/>
                </a:solidFill>
              </a:rPr>
              <a:t>RAS</a:t>
            </a:r>
            <a:endParaRPr lang="en-US" sz="1800" dirty="0">
              <a:solidFill>
                <a:schemeClr val="tx1"/>
              </a:solidFill>
            </a:endParaRPr>
          </a:p>
          <a:p>
            <a:pPr algn="just"/>
            <a:endParaRPr lang="en-US" sz="2000" dirty="0">
              <a:solidFill>
                <a:schemeClr val="tx1"/>
              </a:solidFill>
            </a:endParaRPr>
          </a:p>
        </p:txBody>
      </p:sp>
    </p:spTree>
    <p:extLst>
      <p:ext uri="{BB962C8B-B14F-4D97-AF65-F5344CB8AC3E}">
        <p14:creationId xmlns:p14="http://schemas.microsoft.com/office/powerpoint/2010/main" val="4049778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81600"/>
          </a:xfrm>
        </p:spPr>
        <p:txBody>
          <a:bodyPr>
            <a:normAutofit/>
          </a:bodyPr>
          <a:lstStyle/>
          <a:p>
            <a:r>
              <a:rPr lang="fr-FR" sz="3600" dirty="0"/>
              <a:t>Étape 2 </a:t>
            </a:r>
            <a:r>
              <a:rPr lang="fr-FR" sz="3600" dirty="0" smtClean="0"/>
              <a:t>– Action de surveillance recommandée</a:t>
            </a:r>
            <a:endParaRPr lang="fr-FR" sz="3600" dirty="0"/>
          </a:p>
          <a:p>
            <a:pPr marL="109728" indent="0">
              <a:buNone/>
            </a:pPr>
            <a:endParaRPr lang="en-CA" sz="3600" dirty="0">
              <a:latin typeface="Arial" panose="020B0604020202020204" pitchFamily="34" charset="0"/>
              <a:cs typeface="Arial" panose="020B0604020202020204" pitchFamily="34" charset="0"/>
            </a:endParaRPr>
          </a:p>
          <a:p>
            <a:pPr marL="109728" indent="0">
              <a:buNone/>
            </a:pPr>
            <a:endParaRPr lang="en-ZW" sz="3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19</a:t>
            </a:fld>
            <a:endParaRPr lang="en-US"/>
          </a:p>
        </p:txBody>
      </p:sp>
      <p:sp>
        <p:nvSpPr>
          <p:cNvPr id="2" name="Title 1"/>
          <p:cNvSpPr>
            <a:spLocks noGrp="1"/>
          </p:cNvSpPr>
          <p:nvPr>
            <p:ph type="title"/>
          </p:nvPr>
        </p:nvSpPr>
        <p:spPr>
          <a:xfrm>
            <a:off x="0" y="0"/>
            <a:ext cx="9144000" cy="914400"/>
          </a:xfrm>
          <a:solidFill>
            <a:schemeClr val="bg2">
              <a:lumMod val="75000"/>
            </a:schemeClr>
          </a:solidFill>
        </p:spPr>
        <p:txBody>
          <a:bodyPr>
            <a:normAutofit/>
          </a:bodyPr>
          <a:lstStyle/>
          <a:p>
            <a:r>
              <a:rPr lang="en-CA" sz="2400" dirty="0" smtClean="0">
                <a:latin typeface="Arial" panose="020B0604020202020204" pitchFamily="34" charset="0"/>
                <a:cs typeface="Arial" panose="020B0604020202020204" pitchFamily="34" charset="0"/>
              </a:rPr>
              <a:t>Resolution des d</a:t>
            </a:r>
            <a:r>
              <a:rPr lang="fr-FR" sz="2400" dirty="0" smtClean="0">
                <a:solidFill>
                  <a:schemeClr val="tx1"/>
                </a:solidFill>
              </a:rPr>
              <a:t>é</a:t>
            </a:r>
            <a:r>
              <a:rPr lang="en-CA" sz="2400" dirty="0" err="1" smtClean="0">
                <a:latin typeface="Arial" panose="020B0604020202020204" pitchFamily="34" charset="0"/>
                <a:cs typeface="Arial" panose="020B0604020202020204" pitchFamily="34" charset="0"/>
              </a:rPr>
              <a:t>faillances</a:t>
            </a:r>
            <a:r>
              <a:rPr lang="en-CA" sz="2400" dirty="0" smtClean="0">
                <a:latin typeface="Arial" panose="020B0604020202020204" pitchFamily="34" charset="0"/>
                <a:cs typeface="Arial" panose="020B0604020202020204" pitchFamily="34" charset="0"/>
              </a:rPr>
              <a:t> des </a:t>
            </a:r>
            <a:r>
              <a:rPr lang="en-CA" sz="2400" dirty="0" err="1" smtClean="0">
                <a:latin typeface="Arial" panose="020B0604020202020204" pitchFamily="34" charset="0"/>
                <a:cs typeface="Arial" panose="020B0604020202020204" pitchFamily="34" charset="0"/>
              </a:rPr>
              <a:t>banques</a:t>
            </a:r>
            <a:r>
              <a:rPr lang="en-CA" sz="2400" dirty="0" smtClean="0">
                <a:latin typeface="Arial" panose="020B0604020202020204" pitchFamily="34" charset="0"/>
                <a:cs typeface="Arial" panose="020B0604020202020204" pitchFamily="34" charset="0"/>
              </a:rPr>
              <a:t> en </a:t>
            </a:r>
            <a:r>
              <a:rPr lang="en-CA" sz="2400" dirty="0" err="1" smtClean="0">
                <a:latin typeface="Arial" panose="020B0604020202020204" pitchFamily="34" charset="0"/>
                <a:cs typeface="Arial" panose="020B0604020202020204" pitchFamily="34" charset="0"/>
              </a:rPr>
              <a:t>faillite</a:t>
            </a:r>
            <a:endParaRPr lang="en-CA" sz="2400" dirty="0">
              <a:latin typeface="Arial" panose="020B0604020202020204" pitchFamily="34" charset="0"/>
              <a:cs typeface="Arial" panose="020B0604020202020204" pitchFamily="34" charset="0"/>
            </a:endParaRPr>
          </a:p>
        </p:txBody>
      </p:sp>
      <p:sp>
        <p:nvSpPr>
          <p:cNvPr id="5" name="Oval 4"/>
          <p:cNvSpPr/>
          <p:nvPr/>
        </p:nvSpPr>
        <p:spPr>
          <a:xfrm>
            <a:off x="1447800" y="2290333"/>
            <a:ext cx="6666072" cy="4196686"/>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Wingdings" pitchFamily="2" charset="2"/>
              <a:buChar char="Ø"/>
            </a:pPr>
            <a:r>
              <a:rPr lang="fr-FR" sz="2000" dirty="0">
                <a:solidFill>
                  <a:schemeClr val="tx1"/>
                </a:solidFill>
              </a:rPr>
              <a:t>Déterminer les mesures de surveillance appropriées en fonction </a:t>
            </a:r>
            <a:r>
              <a:rPr lang="fr-FR" sz="2000" dirty="0" err="1">
                <a:solidFill>
                  <a:schemeClr val="tx1"/>
                </a:solidFill>
              </a:rPr>
              <a:t>dela</a:t>
            </a:r>
            <a:r>
              <a:rPr lang="fr-FR" sz="2000" dirty="0">
                <a:solidFill>
                  <a:schemeClr val="tx1"/>
                </a:solidFill>
              </a:rPr>
              <a:t> gravité des problèmes, de l'état de la banque, de l'historique des mesures d'exécution</a:t>
            </a:r>
            <a:r>
              <a:rPr lang="fr-FR" sz="2000" dirty="0" smtClean="0">
                <a:solidFill>
                  <a:schemeClr val="tx1"/>
                </a:solidFill>
              </a:rPr>
              <a:t>.</a:t>
            </a:r>
          </a:p>
          <a:p>
            <a:pPr marL="342900" indent="-342900">
              <a:buFont typeface="Wingdings" pitchFamily="2" charset="2"/>
              <a:buChar char="Ø"/>
            </a:pPr>
            <a:r>
              <a:rPr lang="fr-FR" sz="2000" dirty="0" smtClean="0">
                <a:solidFill>
                  <a:schemeClr val="tx1"/>
                </a:solidFill>
              </a:rPr>
              <a:t>Le </a:t>
            </a:r>
            <a:r>
              <a:rPr lang="fr-FR" sz="2000" dirty="0">
                <a:solidFill>
                  <a:schemeClr val="tx1"/>
                </a:solidFill>
              </a:rPr>
              <a:t>superviseur </a:t>
            </a:r>
            <a:r>
              <a:rPr lang="fr-FR" sz="2000" dirty="0" smtClean="0">
                <a:solidFill>
                  <a:schemeClr val="tx1"/>
                </a:solidFill>
              </a:rPr>
              <a:t> écrit un </a:t>
            </a:r>
            <a:r>
              <a:rPr lang="fr-FR" sz="2000" dirty="0">
                <a:solidFill>
                  <a:schemeClr val="tx1"/>
                </a:solidFill>
              </a:rPr>
              <a:t>projet de rapport avec les mesures de surveillance recommandées.</a:t>
            </a:r>
            <a:endParaRPr lang="fr-FR" sz="2000" dirty="0">
              <a:solidFill>
                <a:schemeClr val="tx1"/>
              </a:solidFill>
              <a:effectLst/>
            </a:endParaRPr>
          </a:p>
        </p:txBody>
      </p:sp>
    </p:spTree>
    <p:extLst>
      <p:ext uri="{BB962C8B-B14F-4D97-AF65-F5344CB8AC3E}">
        <p14:creationId xmlns:p14="http://schemas.microsoft.com/office/powerpoint/2010/main" val="1682320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867400"/>
          </a:xfrm>
        </p:spPr>
        <p:txBody>
          <a:bodyPr>
            <a:noAutofit/>
          </a:bodyPr>
          <a:lstStyle/>
          <a:p>
            <a:pPr>
              <a:lnSpc>
                <a:spcPct val="150000"/>
              </a:lnSpc>
              <a:buFont typeface="Wingdings" pitchFamily="2" charset="2"/>
              <a:buChar char="Ø"/>
            </a:pPr>
            <a:r>
              <a:rPr lang="fr-FR" sz="2400" dirty="0" smtClean="0"/>
              <a:t>Introduction</a:t>
            </a:r>
          </a:p>
          <a:p>
            <a:pPr>
              <a:lnSpc>
                <a:spcPct val="150000"/>
              </a:lnSpc>
              <a:buFont typeface="Wingdings" pitchFamily="2" charset="2"/>
              <a:buChar char="Ø"/>
            </a:pPr>
            <a:r>
              <a:rPr lang="fr-FR" sz="2400" dirty="0" smtClean="0"/>
              <a:t>Pourquoi </a:t>
            </a:r>
            <a:r>
              <a:rPr lang="fr-FR" sz="2400" dirty="0"/>
              <a:t>les </a:t>
            </a:r>
            <a:r>
              <a:rPr lang="fr-FR" sz="2400" dirty="0" smtClean="0"/>
              <a:t>banques tombent en faillite</a:t>
            </a:r>
            <a:endParaRPr lang="fr-FR" sz="2400" dirty="0"/>
          </a:p>
          <a:p>
            <a:pPr>
              <a:lnSpc>
                <a:spcPct val="150000"/>
              </a:lnSpc>
              <a:buFont typeface="Wingdings" pitchFamily="2" charset="2"/>
              <a:buChar char="Ø"/>
            </a:pPr>
            <a:r>
              <a:rPr lang="fr-FR" sz="2400" dirty="0" smtClean="0"/>
              <a:t>Résoudre les défaillances des banques faibles</a:t>
            </a:r>
            <a:endParaRPr lang="fr-FR" sz="2400" dirty="0"/>
          </a:p>
          <a:p>
            <a:pPr>
              <a:lnSpc>
                <a:spcPct val="150000"/>
              </a:lnSpc>
              <a:buFont typeface="Wingdings" pitchFamily="2" charset="2"/>
              <a:buChar char="Ø"/>
            </a:pPr>
            <a:r>
              <a:rPr lang="fr-FR" sz="2400" dirty="0" smtClean="0"/>
              <a:t>Mesures d'exécution</a:t>
            </a:r>
          </a:p>
          <a:p>
            <a:pPr>
              <a:lnSpc>
                <a:spcPct val="150000"/>
              </a:lnSpc>
              <a:buFont typeface="Wingdings" pitchFamily="2" charset="2"/>
              <a:buChar char="Ø"/>
            </a:pPr>
            <a:r>
              <a:rPr lang="fr-FR" sz="2400" dirty="0" smtClean="0"/>
              <a:t>Procédures </a:t>
            </a:r>
            <a:r>
              <a:rPr lang="fr-FR" sz="2400" dirty="0"/>
              <a:t>de fermeture d'une </a:t>
            </a:r>
            <a:r>
              <a:rPr lang="fr-FR" sz="2400" dirty="0" smtClean="0"/>
              <a:t>banque</a:t>
            </a:r>
          </a:p>
          <a:p>
            <a:pPr>
              <a:lnSpc>
                <a:spcPct val="150000"/>
              </a:lnSpc>
              <a:buFont typeface="Wingdings" pitchFamily="2" charset="2"/>
              <a:buChar char="Ø"/>
            </a:pPr>
            <a:r>
              <a:rPr lang="fr-FR" sz="2400" dirty="0" smtClean="0"/>
              <a:t>Sécurité financière</a:t>
            </a:r>
          </a:p>
          <a:p>
            <a:pPr>
              <a:lnSpc>
                <a:spcPct val="150000"/>
              </a:lnSpc>
              <a:buFont typeface="Wingdings" pitchFamily="2" charset="2"/>
              <a:buChar char="Ø"/>
            </a:pPr>
            <a:r>
              <a:rPr lang="fr-FR" sz="2000" dirty="0" smtClean="0"/>
              <a:t>L’expérience du Zimbabwe – Résolution de Banque a Problèmes</a:t>
            </a:r>
          </a:p>
          <a:p>
            <a:pPr>
              <a:lnSpc>
                <a:spcPct val="150000"/>
              </a:lnSpc>
              <a:buFont typeface="Wingdings" pitchFamily="2" charset="2"/>
              <a:buChar char="Ø"/>
            </a:pPr>
            <a:r>
              <a:rPr lang="fr-FR" sz="2400" dirty="0" smtClean="0"/>
              <a:t>Autres faillites bancaires en Afrique</a:t>
            </a:r>
          </a:p>
          <a:p>
            <a:pPr>
              <a:lnSpc>
                <a:spcPct val="150000"/>
              </a:lnSpc>
              <a:buFont typeface="Wingdings" pitchFamily="2" charset="2"/>
              <a:buChar char="Ø"/>
            </a:pPr>
            <a:r>
              <a:rPr lang="fr-FR" sz="2400" dirty="0" smtClean="0"/>
              <a:t>Défis </a:t>
            </a:r>
            <a:r>
              <a:rPr lang="fr-FR" sz="2400" dirty="0"/>
              <a:t>de </a:t>
            </a:r>
            <a:r>
              <a:rPr lang="fr-FR" sz="2400" dirty="0" smtClean="0"/>
              <a:t>résolution</a:t>
            </a:r>
            <a:endParaRPr lang="fr-FR" sz="2400" dirty="0"/>
          </a:p>
          <a:p>
            <a:pPr>
              <a:lnSpc>
                <a:spcPct val="150000"/>
              </a:lnSpc>
              <a:buFont typeface="Wingdings" pitchFamily="2" charset="2"/>
              <a:buChar char="Ø"/>
            </a:pPr>
            <a:r>
              <a:rPr lang="fr-FR" sz="2400" dirty="0" smtClean="0"/>
              <a:t>Conclusion</a:t>
            </a:r>
            <a:endParaRPr lang="fr-FR" sz="2400" dirty="0"/>
          </a:p>
          <a:p>
            <a:pPr algn="just">
              <a:lnSpc>
                <a:spcPct val="150000"/>
              </a:lnSpc>
              <a:buFont typeface="Wingdings" panose="05000000000000000000" pitchFamily="2" charset="2"/>
              <a:buChar char="Ø"/>
            </a:pPr>
            <a:endParaRPr lang="en-CA" sz="2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2</a:t>
            </a:fld>
            <a:endParaRPr lang="en-US"/>
          </a:p>
        </p:txBody>
      </p:sp>
      <p:sp>
        <p:nvSpPr>
          <p:cNvPr id="2" name="Title 1"/>
          <p:cNvSpPr>
            <a:spLocks noGrp="1"/>
          </p:cNvSpPr>
          <p:nvPr>
            <p:ph type="title"/>
          </p:nvPr>
        </p:nvSpPr>
        <p:spPr>
          <a:xfrm>
            <a:off x="0" y="1"/>
            <a:ext cx="9144000" cy="625474"/>
          </a:xfrm>
          <a:solidFill>
            <a:schemeClr val="bg2">
              <a:lumMod val="75000"/>
            </a:schemeClr>
          </a:solidFill>
        </p:spPr>
        <p:txBody>
          <a:bodyPr>
            <a:normAutofit fontScale="90000"/>
          </a:bodyPr>
          <a:lstStyle/>
          <a:p>
            <a:pPr algn="ctr"/>
            <a:r>
              <a:rPr lang="en-IN" dirty="0" smtClean="0">
                <a:solidFill>
                  <a:srgbClr val="464646"/>
                </a:solidFill>
                <a:effectLst/>
                <a:latin typeface="Arial" panose="020B0604020202020204" pitchFamily="34" charset="0"/>
                <a:cs typeface="Arial" panose="020B0604020202020204" pitchFamily="34" charset="0"/>
              </a:rPr>
              <a:t>Plan</a:t>
            </a:r>
            <a:endParaRPr lang="en-C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81600"/>
          </a:xfrm>
        </p:spPr>
        <p:txBody>
          <a:bodyPr>
            <a:normAutofit/>
          </a:bodyPr>
          <a:lstStyle/>
          <a:p>
            <a:pPr marL="109728" indent="0">
              <a:buNone/>
            </a:pPr>
            <a:r>
              <a:rPr lang="fr-FR" sz="3200" dirty="0"/>
              <a:t>Étape 3 </a:t>
            </a:r>
            <a:r>
              <a:rPr lang="fr-FR" sz="3200" dirty="0" smtClean="0"/>
              <a:t>– Premier niveau de l’approbation  </a:t>
            </a:r>
            <a:r>
              <a:rPr lang="fr-FR" sz="3200" dirty="0"/>
              <a:t>d</a:t>
            </a:r>
            <a:r>
              <a:rPr lang="fr-FR" sz="3200" dirty="0" smtClean="0"/>
              <a:t>’action de surveillance</a:t>
            </a:r>
            <a:endParaRPr lang="en-ZW" sz="3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20</a:t>
            </a:fld>
            <a:endParaRPr lang="en-US"/>
          </a:p>
        </p:txBody>
      </p:sp>
      <p:sp>
        <p:nvSpPr>
          <p:cNvPr id="2" name="Title 1"/>
          <p:cNvSpPr>
            <a:spLocks noGrp="1"/>
          </p:cNvSpPr>
          <p:nvPr>
            <p:ph type="title"/>
          </p:nvPr>
        </p:nvSpPr>
        <p:spPr>
          <a:xfrm>
            <a:off x="0" y="0"/>
            <a:ext cx="9144000" cy="914400"/>
          </a:xfrm>
          <a:solidFill>
            <a:schemeClr val="bg2">
              <a:lumMod val="75000"/>
            </a:schemeClr>
          </a:solidFill>
        </p:spPr>
        <p:txBody>
          <a:bodyPr>
            <a:normAutofit/>
          </a:bodyPr>
          <a:lstStyle/>
          <a:p>
            <a:r>
              <a:rPr lang="en-CA" sz="2800" dirty="0">
                <a:latin typeface="Arial" panose="020B0604020202020204" pitchFamily="34" charset="0"/>
                <a:cs typeface="Arial" panose="020B0604020202020204" pitchFamily="34" charset="0"/>
              </a:rPr>
              <a:t>Resolution des d</a:t>
            </a:r>
            <a:r>
              <a:rPr lang="fr-FR" sz="2800" dirty="0">
                <a:solidFill>
                  <a:schemeClr val="tx1"/>
                </a:solidFill>
              </a:rPr>
              <a:t>é</a:t>
            </a:r>
            <a:r>
              <a:rPr lang="en-CA" sz="2800" dirty="0" err="1">
                <a:latin typeface="Arial" panose="020B0604020202020204" pitchFamily="34" charset="0"/>
                <a:cs typeface="Arial" panose="020B0604020202020204" pitchFamily="34" charset="0"/>
              </a:rPr>
              <a:t>faillances</a:t>
            </a:r>
            <a:r>
              <a:rPr lang="en-CA" sz="2800" dirty="0">
                <a:latin typeface="Arial" panose="020B0604020202020204" pitchFamily="34" charset="0"/>
                <a:cs typeface="Arial" panose="020B0604020202020204" pitchFamily="34" charset="0"/>
              </a:rPr>
              <a:t> des </a:t>
            </a:r>
            <a:r>
              <a:rPr lang="en-CA" sz="2800" dirty="0" err="1">
                <a:latin typeface="Arial" panose="020B0604020202020204" pitchFamily="34" charset="0"/>
                <a:cs typeface="Arial" panose="020B0604020202020204" pitchFamily="34" charset="0"/>
              </a:rPr>
              <a:t>banques</a:t>
            </a:r>
            <a:r>
              <a:rPr lang="en-CA" sz="2800" dirty="0">
                <a:latin typeface="Arial" panose="020B0604020202020204" pitchFamily="34" charset="0"/>
                <a:cs typeface="Arial" panose="020B0604020202020204" pitchFamily="34" charset="0"/>
              </a:rPr>
              <a:t> en </a:t>
            </a:r>
            <a:r>
              <a:rPr lang="en-CA" sz="2800" dirty="0" err="1">
                <a:latin typeface="Arial" panose="020B0604020202020204" pitchFamily="34" charset="0"/>
                <a:cs typeface="Arial" panose="020B0604020202020204" pitchFamily="34" charset="0"/>
              </a:rPr>
              <a:t>faillite</a:t>
            </a:r>
            <a:endParaRPr lang="en-CA" sz="2800" dirty="0">
              <a:latin typeface="Arial" panose="020B0604020202020204" pitchFamily="34" charset="0"/>
              <a:cs typeface="Arial" panose="020B0604020202020204" pitchFamily="34" charset="0"/>
            </a:endParaRPr>
          </a:p>
        </p:txBody>
      </p:sp>
      <p:sp>
        <p:nvSpPr>
          <p:cNvPr id="5" name="Oval 4"/>
          <p:cNvSpPr/>
          <p:nvPr/>
        </p:nvSpPr>
        <p:spPr>
          <a:xfrm>
            <a:off x="1981200" y="2169586"/>
            <a:ext cx="6666072" cy="4196686"/>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Wingdings" pitchFamily="2" charset="2"/>
              <a:buChar char="Ø"/>
            </a:pPr>
            <a:r>
              <a:rPr lang="fr-FR" sz="2000" dirty="0" smtClean="0">
                <a:solidFill>
                  <a:schemeClr val="tx1"/>
                </a:solidFill>
              </a:rPr>
              <a:t>Soumettre le projet </a:t>
            </a:r>
            <a:r>
              <a:rPr lang="fr-FR" sz="2000" dirty="0">
                <a:solidFill>
                  <a:schemeClr val="tx1"/>
                </a:solidFill>
              </a:rPr>
              <a:t>de rapport </a:t>
            </a:r>
            <a:r>
              <a:rPr lang="fr-FR" sz="2000" dirty="0" smtClean="0">
                <a:solidFill>
                  <a:schemeClr val="tx1"/>
                </a:solidFill>
              </a:rPr>
              <a:t>aux conditions </a:t>
            </a:r>
            <a:r>
              <a:rPr lang="fr-FR" sz="2000" dirty="0">
                <a:solidFill>
                  <a:schemeClr val="tx1"/>
                </a:solidFill>
              </a:rPr>
              <a:t>de la banque </a:t>
            </a:r>
            <a:r>
              <a:rPr lang="fr-FR" sz="2000" dirty="0" smtClean="0">
                <a:solidFill>
                  <a:schemeClr val="tx1"/>
                </a:solidFill>
              </a:rPr>
              <a:t>et </a:t>
            </a:r>
            <a:r>
              <a:rPr lang="fr-FR" sz="2000" dirty="0">
                <a:solidFill>
                  <a:schemeClr val="tx1"/>
                </a:solidFill>
              </a:rPr>
              <a:t>à</a:t>
            </a:r>
            <a:r>
              <a:rPr lang="fr-FR" sz="2000" dirty="0" smtClean="0">
                <a:solidFill>
                  <a:schemeClr val="tx1"/>
                </a:solidFill>
              </a:rPr>
              <a:t> son action de contrôle, </a:t>
            </a:r>
            <a:r>
              <a:rPr lang="fr-FR" sz="2000" dirty="0">
                <a:solidFill>
                  <a:schemeClr val="tx1"/>
                </a:solidFill>
              </a:rPr>
              <a:t>à un processus d'examen interne (par exemple, chef de la supervision</a:t>
            </a:r>
            <a:r>
              <a:rPr lang="fr-FR" sz="2000" dirty="0" smtClean="0">
                <a:solidFill>
                  <a:schemeClr val="tx1"/>
                </a:solidFill>
              </a:rPr>
              <a:t>).</a:t>
            </a:r>
            <a:endParaRPr lang="fr-FR" sz="2000" dirty="0">
              <a:solidFill>
                <a:schemeClr val="tx1"/>
              </a:solidFill>
            </a:endParaRPr>
          </a:p>
          <a:p>
            <a:pPr marL="342900" lvl="0" indent="-342900" algn="just">
              <a:buFont typeface="Wingdings" pitchFamily="2" charset="2"/>
              <a:buChar char="Ø"/>
            </a:pPr>
            <a:r>
              <a:rPr lang="fr-FR" sz="2000" dirty="0" smtClean="0">
                <a:solidFill>
                  <a:schemeClr val="tx1"/>
                </a:solidFill>
              </a:rPr>
              <a:t>Demander </a:t>
            </a:r>
            <a:r>
              <a:rPr lang="fr-FR" sz="2000" dirty="0">
                <a:solidFill>
                  <a:schemeClr val="tx1"/>
                </a:solidFill>
              </a:rPr>
              <a:t>l'approbation interne du rapport (par exemple, le poste de sous-gouverneur de la Banque centrale)</a:t>
            </a:r>
            <a:endParaRPr lang="en-US" sz="2200" dirty="0">
              <a:solidFill>
                <a:schemeClr val="tx1"/>
              </a:solidFill>
            </a:endParaRPr>
          </a:p>
        </p:txBody>
      </p:sp>
    </p:spTree>
    <p:extLst>
      <p:ext uri="{BB962C8B-B14F-4D97-AF65-F5344CB8AC3E}">
        <p14:creationId xmlns:p14="http://schemas.microsoft.com/office/powerpoint/2010/main" val="2391744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858668"/>
          </a:xfrm>
        </p:spPr>
        <p:txBody>
          <a:bodyPr>
            <a:normAutofit/>
          </a:bodyPr>
          <a:lstStyle/>
          <a:p>
            <a:pPr marL="109728" indent="0">
              <a:buNone/>
            </a:pPr>
            <a:r>
              <a:rPr lang="fr-FR" sz="3200" dirty="0"/>
              <a:t>Étape 4 - Premier </a:t>
            </a:r>
            <a:r>
              <a:rPr lang="fr-FR" sz="3200" dirty="0" smtClean="0"/>
              <a:t>niveau de communication </a:t>
            </a:r>
            <a:r>
              <a:rPr lang="fr-FR" sz="3200" dirty="0"/>
              <a:t>des conclusions / rapport à l'établissement</a:t>
            </a:r>
            <a:endParaRPr lang="en-ZW" sz="32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21</a:t>
            </a:fld>
            <a:endParaRPr lang="en-US"/>
          </a:p>
        </p:txBody>
      </p:sp>
      <p:sp>
        <p:nvSpPr>
          <p:cNvPr id="2" name="Title 1"/>
          <p:cNvSpPr>
            <a:spLocks noGrp="1"/>
          </p:cNvSpPr>
          <p:nvPr>
            <p:ph type="title"/>
          </p:nvPr>
        </p:nvSpPr>
        <p:spPr>
          <a:xfrm>
            <a:off x="0" y="0"/>
            <a:ext cx="9144000" cy="762000"/>
          </a:xfrm>
          <a:solidFill>
            <a:schemeClr val="bg2">
              <a:lumMod val="75000"/>
            </a:schemeClr>
          </a:solidFill>
        </p:spPr>
        <p:txBody>
          <a:bodyPr>
            <a:normAutofit/>
          </a:bodyPr>
          <a:lstStyle/>
          <a:p>
            <a:r>
              <a:rPr lang="en-CA" sz="2800" dirty="0">
                <a:latin typeface="Arial" panose="020B0604020202020204" pitchFamily="34" charset="0"/>
                <a:cs typeface="Arial" panose="020B0604020202020204" pitchFamily="34" charset="0"/>
              </a:rPr>
              <a:t>Resolution des d</a:t>
            </a:r>
            <a:r>
              <a:rPr lang="fr-FR" sz="2800" dirty="0">
                <a:solidFill>
                  <a:schemeClr val="tx1"/>
                </a:solidFill>
              </a:rPr>
              <a:t>é</a:t>
            </a:r>
            <a:r>
              <a:rPr lang="en-CA" sz="2800" dirty="0" err="1">
                <a:latin typeface="Arial" panose="020B0604020202020204" pitchFamily="34" charset="0"/>
                <a:cs typeface="Arial" panose="020B0604020202020204" pitchFamily="34" charset="0"/>
              </a:rPr>
              <a:t>faillances</a:t>
            </a:r>
            <a:r>
              <a:rPr lang="en-CA" sz="2800" dirty="0">
                <a:latin typeface="Arial" panose="020B0604020202020204" pitchFamily="34" charset="0"/>
                <a:cs typeface="Arial" panose="020B0604020202020204" pitchFamily="34" charset="0"/>
              </a:rPr>
              <a:t> des </a:t>
            </a:r>
            <a:r>
              <a:rPr lang="en-CA" sz="2800" dirty="0" err="1">
                <a:latin typeface="Arial" panose="020B0604020202020204" pitchFamily="34" charset="0"/>
                <a:cs typeface="Arial" panose="020B0604020202020204" pitchFamily="34" charset="0"/>
              </a:rPr>
              <a:t>banques</a:t>
            </a:r>
            <a:r>
              <a:rPr lang="en-CA" sz="2800" dirty="0">
                <a:latin typeface="Arial" panose="020B0604020202020204" pitchFamily="34" charset="0"/>
                <a:cs typeface="Arial" panose="020B0604020202020204" pitchFamily="34" charset="0"/>
              </a:rPr>
              <a:t> en </a:t>
            </a:r>
            <a:r>
              <a:rPr lang="en-CA" sz="2800" dirty="0" err="1">
                <a:latin typeface="Arial" panose="020B0604020202020204" pitchFamily="34" charset="0"/>
                <a:cs typeface="Arial" panose="020B0604020202020204" pitchFamily="34" charset="0"/>
              </a:rPr>
              <a:t>faillite</a:t>
            </a:r>
            <a:endParaRPr lang="en-CA" sz="2800" dirty="0">
              <a:latin typeface="Arial" panose="020B0604020202020204" pitchFamily="34" charset="0"/>
              <a:cs typeface="Arial" panose="020B0604020202020204" pitchFamily="34" charset="0"/>
            </a:endParaRPr>
          </a:p>
        </p:txBody>
      </p:sp>
      <p:sp>
        <p:nvSpPr>
          <p:cNvPr id="5" name="Oval 4"/>
          <p:cNvSpPr/>
          <p:nvPr/>
        </p:nvSpPr>
        <p:spPr>
          <a:xfrm>
            <a:off x="1219200" y="2169585"/>
            <a:ext cx="7696200" cy="4603483"/>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Wingdings" panose="05000000000000000000" pitchFamily="2" charset="2"/>
              <a:buChar char="Ø"/>
            </a:pPr>
            <a:r>
              <a:rPr lang="fr-FR" sz="2000" dirty="0">
                <a:solidFill>
                  <a:schemeClr val="tx1"/>
                </a:solidFill>
              </a:rPr>
              <a:t>Pour éviter les appels et les représentations de l'institution supervisée, ce qui peut retarder le processus de résolution, le rapport est présenté à </a:t>
            </a:r>
            <a:r>
              <a:rPr lang="fr-FR" sz="2000" dirty="0" smtClean="0">
                <a:solidFill>
                  <a:schemeClr val="tx1"/>
                </a:solidFill>
              </a:rPr>
              <a:t>la haute administration dirigeante et </a:t>
            </a:r>
            <a:r>
              <a:rPr lang="fr-FR" sz="2000" dirty="0">
                <a:solidFill>
                  <a:schemeClr val="tx1"/>
                </a:solidFill>
              </a:rPr>
              <a:t>au conseil de l'institution </a:t>
            </a:r>
            <a:r>
              <a:rPr lang="fr-FR" sz="2000" dirty="0" smtClean="0">
                <a:solidFill>
                  <a:schemeClr val="tx1"/>
                </a:solidFill>
              </a:rPr>
              <a:t>pour commentaires.</a:t>
            </a:r>
          </a:p>
          <a:p>
            <a:pPr marL="342900" lvl="0" indent="-342900" algn="just">
              <a:buFont typeface="Wingdings" panose="05000000000000000000" pitchFamily="2" charset="2"/>
              <a:buChar char="Ø"/>
            </a:pPr>
            <a:r>
              <a:rPr lang="fr-FR" sz="2000" dirty="0" smtClean="0">
                <a:solidFill>
                  <a:schemeClr val="tx1"/>
                </a:solidFill>
              </a:rPr>
              <a:t>Incorporer </a:t>
            </a:r>
            <a:r>
              <a:rPr lang="fr-FR" sz="2000" dirty="0">
                <a:solidFill>
                  <a:schemeClr val="tx1"/>
                </a:solidFill>
              </a:rPr>
              <a:t>les commentaires avant la finalisation du rapport.</a:t>
            </a:r>
            <a:endParaRPr lang="en-US" sz="2200" dirty="0">
              <a:solidFill>
                <a:schemeClr val="tx1"/>
              </a:solidFill>
            </a:endParaRPr>
          </a:p>
        </p:txBody>
      </p:sp>
    </p:spTree>
    <p:extLst>
      <p:ext uri="{BB962C8B-B14F-4D97-AF65-F5344CB8AC3E}">
        <p14:creationId xmlns:p14="http://schemas.microsoft.com/office/powerpoint/2010/main" val="1524870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81600"/>
          </a:xfrm>
        </p:spPr>
        <p:txBody>
          <a:bodyPr>
            <a:normAutofit/>
          </a:bodyPr>
          <a:lstStyle/>
          <a:p>
            <a:pPr marL="109728" indent="0">
              <a:buNone/>
            </a:pPr>
            <a:r>
              <a:rPr lang="en-CA" sz="3600" dirty="0" err="1" smtClean="0">
                <a:latin typeface="Arial" panose="020B0604020202020204" pitchFamily="34" charset="0"/>
                <a:cs typeface="Arial" panose="020B0604020202020204" pitchFamily="34" charset="0"/>
              </a:rPr>
              <a:t>Etape</a:t>
            </a:r>
            <a:r>
              <a:rPr lang="en-CA" sz="3600" dirty="0" smtClean="0">
                <a:latin typeface="Arial" panose="020B0604020202020204" pitchFamily="34" charset="0"/>
                <a:cs typeface="Arial" panose="020B0604020202020204" pitchFamily="34" charset="0"/>
              </a:rPr>
              <a:t> 4 -</a:t>
            </a:r>
            <a:r>
              <a:rPr lang="fr-FR" sz="3600" dirty="0"/>
              <a:t> </a:t>
            </a:r>
            <a:r>
              <a:rPr lang="fr-FR" sz="3600" dirty="0" smtClean="0"/>
              <a:t>Deuxième </a:t>
            </a:r>
            <a:r>
              <a:rPr lang="fr-FR" sz="3600" dirty="0"/>
              <a:t>niveau de l’approbation  d’action </a:t>
            </a:r>
            <a:r>
              <a:rPr lang="fr-FR" sz="3600" dirty="0" smtClean="0"/>
              <a:t>de surveillance</a:t>
            </a:r>
            <a:endParaRPr lang="en-CA" sz="3600" dirty="0" smtClean="0">
              <a:latin typeface="Arial" panose="020B0604020202020204" pitchFamily="34" charset="0"/>
              <a:cs typeface="Arial" panose="020B0604020202020204" pitchFamily="34" charset="0"/>
            </a:endParaRPr>
          </a:p>
          <a:p>
            <a:pPr marL="109728" indent="0">
              <a:buNone/>
            </a:pPr>
            <a:endParaRPr lang="en-CA" sz="3600" dirty="0">
              <a:latin typeface="Arial" panose="020B0604020202020204" pitchFamily="34" charset="0"/>
              <a:cs typeface="Arial" panose="020B0604020202020204" pitchFamily="34" charset="0"/>
            </a:endParaRPr>
          </a:p>
          <a:p>
            <a:pPr marL="109728" indent="0">
              <a:buNone/>
            </a:pPr>
            <a:endParaRPr lang="en-ZW" sz="3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22</a:t>
            </a:fld>
            <a:endParaRPr lang="en-US"/>
          </a:p>
        </p:txBody>
      </p:sp>
      <p:sp>
        <p:nvSpPr>
          <p:cNvPr id="2" name="Title 1"/>
          <p:cNvSpPr>
            <a:spLocks noGrp="1"/>
          </p:cNvSpPr>
          <p:nvPr>
            <p:ph type="title"/>
          </p:nvPr>
        </p:nvSpPr>
        <p:spPr>
          <a:xfrm>
            <a:off x="0" y="0"/>
            <a:ext cx="9144000" cy="838200"/>
          </a:xfrm>
          <a:solidFill>
            <a:schemeClr val="bg2">
              <a:lumMod val="75000"/>
            </a:schemeClr>
          </a:solidFill>
        </p:spPr>
        <p:txBody>
          <a:bodyPr>
            <a:normAutofit/>
          </a:bodyPr>
          <a:lstStyle/>
          <a:p>
            <a:r>
              <a:rPr lang="en-CA" sz="2700" dirty="0">
                <a:latin typeface="Arial" panose="020B0604020202020204" pitchFamily="34" charset="0"/>
                <a:cs typeface="Arial" panose="020B0604020202020204" pitchFamily="34" charset="0"/>
              </a:rPr>
              <a:t>Resolution des d</a:t>
            </a:r>
            <a:r>
              <a:rPr lang="fr-FR" sz="2700" dirty="0">
                <a:solidFill>
                  <a:schemeClr val="tx1"/>
                </a:solidFill>
              </a:rPr>
              <a:t>é</a:t>
            </a:r>
            <a:r>
              <a:rPr lang="en-CA" sz="2700" dirty="0" err="1">
                <a:latin typeface="Arial" panose="020B0604020202020204" pitchFamily="34" charset="0"/>
                <a:cs typeface="Arial" panose="020B0604020202020204" pitchFamily="34" charset="0"/>
              </a:rPr>
              <a:t>faillances</a:t>
            </a:r>
            <a:r>
              <a:rPr lang="en-CA" sz="2700" dirty="0">
                <a:latin typeface="Arial" panose="020B0604020202020204" pitchFamily="34" charset="0"/>
                <a:cs typeface="Arial" panose="020B0604020202020204" pitchFamily="34" charset="0"/>
              </a:rPr>
              <a:t> des </a:t>
            </a:r>
            <a:r>
              <a:rPr lang="en-CA" sz="2700" dirty="0" err="1">
                <a:latin typeface="Arial" panose="020B0604020202020204" pitchFamily="34" charset="0"/>
                <a:cs typeface="Arial" panose="020B0604020202020204" pitchFamily="34" charset="0"/>
              </a:rPr>
              <a:t>banques</a:t>
            </a:r>
            <a:r>
              <a:rPr lang="en-CA" sz="2700" dirty="0">
                <a:latin typeface="Arial" panose="020B0604020202020204" pitchFamily="34" charset="0"/>
                <a:cs typeface="Arial" panose="020B0604020202020204" pitchFamily="34" charset="0"/>
              </a:rPr>
              <a:t> en </a:t>
            </a:r>
            <a:r>
              <a:rPr lang="en-CA" sz="2700" dirty="0" err="1" smtClean="0">
                <a:latin typeface="Arial" panose="020B0604020202020204" pitchFamily="34" charset="0"/>
                <a:cs typeface="Arial" panose="020B0604020202020204" pitchFamily="34" charset="0"/>
              </a:rPr>
              <a:t>faillite</a:t>
            </a:r>
            <a:endParaRPr lang="en-CA" dirty="0">
              <a:latin typeface="Arial" panose="020B0604020202020204" pitchFamily="34" charset="0"/>
              <a:cs typeface="Arial" panose="020B0604020202020204" pitchFamily="34" charset="0"/>
            </a:endParaRPr>
          </a:p>
        </p:txBody>
      </p:sp>
      <p:sp>
        <p:nvSpPr>
          <p:cNvPr id="5" name="Oval 4"/>
          <p:cNvSpPr/>
          <p:nvPr/>
        </p:nvSpPr>
        <p:spPr>
          <a:xfrm>
            <a:off x="1219200" y="2438400"/>
            <a:ext cx="7086600" cy="3733800"/>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lvl="0" indent="-342900" algn="just">
              <a:buFont typeface="Wingdings" panose="05000000000000000000" pitchFamily="2" charset="2"/>
              <a:buChar char="Ø"/>
            </a:pPr>
            <a:r>
              <a:rPr lang="fr-FR" sz="2000" dirty="0">
                <a:solidFill>
                  <a:srgbClr val="000000"/>
                </a:solidFill>
              </a:rPr>
              <a:t>Approbation du rapport par le Conseil d'Administration de l'Autorité de Surveillance.</a:t>
            </a:r>
            <a:endParaRPr lang="en-US" sz="2200" dirty="0" smtClean="0">
              <a:solidFill>
                <a:srgbClr val="000000"/>
              </a:solidFill>
            </a:endParaRPr>
          </a:p>
        </p:txBody>
      </p:sp>
    </p:spTree>
    <p:extLst>
      <p:ext uri="{BB962C8B-B14F-4D97-AF65-F5344CB8AC3E}">
        <p14:creationId xmlns:p14="http://schemas.microsoft.com/office/powerpoint/2010/main" val="1058854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486400"/>
          </a:xfrm>
        </p:spPr>
        <p:txBody>
          <a:bodyPr>
            <a:normAutofit/>
          </a:bodyPr>
          <a:lstStyle/>
          <a:p>
            <a:pPr marL="109728" indent="0">
              <a:buNone/>
            </a:pPr>
            <a:r>
              <a:rPr lang="fr-FR" sz="2800" dirty="0"/>
              <a:t>Étape 4 - Deuxième niveau </a:t>
            </a:r>
            <a:r>
              <a:rPr lang="fr-FR" sz="2800" dirty="0" smtClean="0"/>
              <a:t>de communication </a:t>
            </a:r>
            <a:r>
              <a:rPr lang="fr-FR" sz="2800" dirty="0"/>
              <a:t>des conclusions / rapport à l'établissement</a:t>
            </a:r>
            <a:endParaRPr lang="en-CA" sz="2800" dirty="0">
              <a:latin typeface="Arial" panose="020B0604020202020204" pitchFamily="34" charset="0"/>
              <a:cs typeface="Arial" panose="020B0604020202020204" pitchFamily="34" charset="0"/>
            </a:endParaRPr>
          </a:p>
          <a:p>
            <a:pPr marL="109728" indent="0">
              <a:buNone/>
            </a:pPr>
            <a:endParaRPr lang="en-ZW" sz="3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23</a:t>
            </a:fld>
            <a:endParaRPr lang="en-US"/>
          </a:p>
        </p:txBody>
      </p:sp>
      <p:sp>
        <p:nvSpPr>
          <p:cNvPr id="2" name="Title 1"/>
          <p:cNvSpPr>
            <a:spLocks noGrp="1"/>
          </p:cNvSpPr>
          <p:nvPr>
            <p:ph type="title"/>
          </p:nvPr>
        </p:nvSpPr>
        <p:spPr>
          <a:xfrm>
            <a:off x="0" y="0"/>
            <a:ext cx="9144000" cy="694531"/>
          </a:xfrm>
          <a:solidFill>
            <a:schemeClr val="bg2">
              <a:lumMod val="75000"/>
            </a:schemeClr>
          </a:solidFill>
        </p:spPr>
        <p:txBody>
          <a:bodyPr>
            <a:normAutofit/>
          </a:bodyPr>
          <a:lstStyle/>
          <a:p>
            <a:r>
              <a:rPr lang="en-CA" sz="2800" dirty="0">
                <a:latin typeface="Arial" panose="020B0604020202020204" pitchFamily="34" charset="0"/>
                <a:cs typeface="Arial" panose="020B0604020202020204" pitchFamily="34" charset="0"/>
              </a:rPr>
              <a:t>Resolution des d</a:t>
            </a:r>
            <a:r>
              <a:rPr lang="fr-FR" sz="2800" dirty="0">
                <a:solidFill>
                  <a:schemeClr val="tx1"/>
                </a:solidFill>
              </a:rPr>
              <a:t>é</a:t>
            </a:r>
            <a:r>
              <a:rPr lang="en-CA" sz="2800" dirty="0" err="1">
                <a:latin typeface="Arial" panose="020B0604020202020204" pitchFamily="34" charset="0"/>
                <a:cs typeface="Arial" panose="020B0604020202020204" pitchFamily="34" charset="0"/>
              </a:rPr>
              <a:t>faillances</a:t>
            </a:r>
            <a:r>
              <a:rPr lang="en-CA" sz="2800" dirty="0">
                <a:latin typeface="Arial" panose="020B0604020202020204" pitchFamily="34" charset="0"/>
                <a:cs typeface="Arial" panose="020B0604020202020204" pitchFamily="34" charset="0"/>
              </a:rPr>
              <a:t> des </a:t>
            </a:r>
            <a:r>
              <a:rPr lang="en-CA" sz="2800" dirty="0" err="1">
                <a:latin typeface="Arial" panose="020B0604020202020204" pitchFamily="34" charset="0"/>
                <a:cs typeface="Arial" panose="020B0604020202020204" pitchFamily="34" charset="0"/>
              </a:rPr>
              <a:t>banques</a:t>
            </a:r>
            <a:r>
              <a:rPr lang="en-CA" sz="2800" dirty="0">
                <a:latin typeface="Arial" panose="020B0604020202020204" pitchFamily="34" charset="0"/>
                <a:cs typeface="Arial" panose="020B0604020202020204" pitchFamily="34" charset="0"/>
              </a:rPr>
              <a:t> en </a:t>
            </a:r>
            <a:r>
              <a:rPr lang="en-CA" sz="2800" dirty="0" err="1">
                <a:latin typeface="Arial" panose="020B0604020202020204" pitchFamily="34" charset="0"/>
                <a:cs typeface="Arial" panose="020B0604020202020204" pitchFamily="34" charset="0"/>
              </a:rPr>
              <a:t>faillite</a:t>
            </a:r>
            <a:endParaRPr lang="en-CA" sz="2800" dirty="0">
              <a:latin typeface="Arial" panose="020B0604020202020204" pitchFamily="34" charset="0"/>
              <a:cs typeface="Arial" panose="020B0604020202020204" pitchFamily="34" charset="0"/>
            </a:endParaRPr>
          </a:p>
        </p:txBody>
      </p:sp>
      <p:sp>
        <p:nvSpPr>
          <p:cNvPr id="5" name="Oval 4"/>
          <p:cNvSpPr/>
          <p:nvPr/>
        </p:nvSpPr>
        <p:spPr>
          <a:xfrm>
            <a:off x="152400" y="1828800"/>
            <a:ext cx="8077200" cy="4579143"/>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buFont typeface="Wingdings" pitchFamily="2" charset="2"/>
              <a:buChar char="Ø"/>
            </a:pPr>
            <a:r>
              <a:rPr lang="fr-FR" sz="1800" dirty="0">
                <a:solidFill>
                  <a:schemeClr val="tx1"/>
                </a:solidFill>
              </a:rPr>
              <a:t>Réunion du Gouverneur avec les directeurs de banque et la haute </a:t>
            </a:r>
            <a:r>
              <a:rPr lang="fr-FR" sz="1800" dirty="0" smtClean="0">
                <a:solidFill>
                  <a:schemeClr val="tx1"/>
                </a:solidFill>
              </a:rPr>
              <a:t>administration dirigeante pour </a:t>
            </a:r>
            <a:r>
              <a:rPr lang="fr-FR" sz="1800" dirty="0">
                <a:solidFill>
                  <a:schemeClr val="tx1"/>
                </a:solidFill>
              </a:rPr>
              <a:t>conseiller et émettre des mesures de </a:t>
            </a:r>
            <a:r>
              <a:rPr lang="fr-FR" sz="1800" dirty="0" smtClean="0">
                <a:solidFill>
                  <a:schemeClr val="tx1"/>
                </a:solidFill>
              </a:rPr>
              <a:t>surveillance.</a:t>
            </a:r>
          </a:p>
          <a:p>
            <a:pPr marL="285750" indent="-285750" algn="just">
              <a:buFont typeface="Wingdings" pitchFamily="2" charset="2"/>
              <a:buChar char="Ø"/>
            </a:pPr>
            <a:r>
              <a:rPr lang="fr-FR" sz="1800" dirty="0" smtClean="0">
                <a:solidFill>
                  <a:schemeClr val="tx1"/>
                </a:solidFill>
              </a:rPr>
              <a:t>Dans </a:t>
            </a:r>
            <a:r>
              <a:rPr lang="fr-FR" sz="1800" dirty="0">
                <a:solidFill>
                  <a:schemeClr val="tx1"/>
                </a:solidFill>
              </a:rPr>
              <a:t>un esprit de promotion de la </a:t>
            </a:r>
            <a:r>
              <a:rPr lang="fr-FR" sz="1800" dirty="0" smtClean="0">
                <a:solidFill>
                  <a:schemeClr val="tx1"/>
                </a:solidFill>
              </a:rPr>
              <a:t>justice, </a:t>
            </a:r>
            <a:r>
              <a:rPr lang="fr-FR" sz="1800" dirty="0">
                <a:solidFill>
                  <a:schemeClr val="tx1"/>
                </a:solidFill>
              </a:rPr>
              <a:t>le conseil d'administration de la banque a la possibilité de formuler des commentaires sur l'action de surveillance qui est engagée</a:t>
            </a:r>
            <a:r>
              <a:rPr lang="fr-FR" sz="1800" dirty="0" smtClean="0">
                <a:solidFill>
                  <a:schemeClr val="tx1"/>
                </a:solidFill>
              </a:rPr>
              <a:t>.</a:t>
            </a:r>
          </a:p>
          <a:p>
            <a:pPr marL="285750" indent="-285750" algn="just">
              <a:buFont typeface="Wingdings" pitchFamily="2" charset="2"/>
              <a:buChar char="Ø"/>
            </a:pPr>
            <a:r>
              <a:rPr lang="fr-FR" sz="1800" dirty="0" smtClean="0">
                <a:solidFill>
                  <a:schemeClr val="tx1"/>
                </a:solidFill>
              </a:rPr>
              <a:t>Une </a:t>
            </a:r>
            <a:r>
              <a:rPr lang="fr-FR" sz="1800" dirty="0">
                <a:solidFill>
                  <a:schemeClr val="tx1"/>
                </a:solidFill>
              </a:rPr>
              <a:t>lettre à l'institution bancaire avisant des contraventions notées et l'action que l'Autorité de surveillance entend prendre. La lettre doit donner un délai de préavis raisonnable (par exemple, 30 jours pour l'annulation de la licence) dans lequel faire des représentations.</a:t>
            </a:r>
            <a:endParaRPr lang="en-US" sz="1800" dirty="0" smtClean="0">
              <a:solidFill>
                <a:schemeClr val="tx1"/>
              </a:solidFill>
            </a:endParaRPr>
          </a:p>
        </p:txBody>
      </p:sp>
    </p:spTree>
    <p:extLst>
      <p:ext uri="{BB962C8B-B14F-4D97-AF65-F5344CB8AC3E}">
        <p14:creationId xmlns:p14="http://schemas.microsoft.com/office/powerpoint/2010/main" val="4081408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486400"/>
          </a:xfrm>
        </p:spPr>
        <p:txBody>
          <a:bodyPr>
            <a:normAutofit/>
          </a:bodyPr>
          <a:lstStyle/>
          <a:p>
            <a:pPr marL="109728" indent="0">
              <a:buNone/>
            </a:pPr>
            <a:r>
              <a:rPr lang="fr-FR" sz="3600" dirty="0"/>
              <a:t>Étape 4 - Mesures de surveillance</a:t>
            </a:r>
          </a:p>
          <a:p>
            <a:pPr marL="109728" indent="0">
              <a:buNone/>
            </a:pPr>
            <a:endParaRPr lang="en-ZW" sz="3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24</a:t>
            </a:fld>
            <a:endParaRPr lang="en-US"/>
          </a:p>
        </p:txBody>
      </p:sp>
      <p:sp>
        <p:nvSpPr>
          <p:cNvPr id="2" name="Title 1"/>
          <p:cNvSpPr>
            <a:spLocks noGrp="1"/>
          </p:cNvSpPr>
          <p:nvPr>
            <p:ph type="title"/>
          </p:nvPr>
        </p:nvSpPr>
        <p:spPr>
          <a:xfrm>
            <a:off x="0" y="0"/>
            <a:ext cx="9144000" cy="694531"/>
          </a:xfrm>
          <a:solidFill>
            <a:schemeClr val="bg2">
              <a:lumMod val="75000"/>
            </a:schemeClr>
          </a:solidFill>
        </p:spPr>
        <p:txBody>
          <a:bodyPr>
            <a:normAutofit/>
          </a:bodyPr>
          <a:lstStyle/>
          <a:p>
            <a:r>
              <a:rPr lang="en-CA" sz="2800" dirty="0">
                <a:latin typeface="Arial" panose="020B0604020202020204" pitchFamily="34" charset="0"/>
                <a:cs typeface="Arial" panose="020B0604020202020204" pitchFamily="34" charset="0"/>
              </a:rPr>
              <a:t>Resolution des d</a:t>
            </a:r>
            <a:r>
              <a:rPr lang="fr-FR" sz="2800" dirty="0">
                <a:solidFill>
                  <a:schemeClr val="tx1"/>
                </a:solidFill>
              </a:rPr>
              <a:t>é</a:t>
            </a:r>
            <a:r>
              <a:rPr lang="en-CA" sz="2800" dirty="0" err="1">
                <a:latin typeface="Arial" panose="020B0604020202020204" pitchFamily="34" charset="0"/>
                <a:cs typeface="Arial" panose="020B0604020202020204" pitchFamily="34" charset="0"/>
              </a:rPr>
              <a:t>faillances</a:t>
            </a:r>
            <a:r>
              <a:rPr lang="en-CA" sz="2800" dirty="0">
                <a:latin typeface="Arial" panose="020B0604020202020204" pitchFamily="34" charset="0"/>
                <a:cs typeface="Arial" panose="020B0604020202020204" pitchFamily="34" charset="0"/>
              </a:rPr>
              <a:t> des </a:t>
            </a:r>
            <a:r>
              <a:rPr lang="en-CA" sz="2800" dirty="0" err="1">
                <a:latin typeface="Arial" panose="020B0604020202020204" pitchFamily="34" charset="0"/>
                <a:cs typeface="Arial" panose="020B0604020202020204" pitchFamily="34" charset="0"/>
              </a:rPr>
              <a:t>banques</a:t>
            </a:r>
            <a:r>
              <a:rPr lang="en-CA" sz="2800" dirty="0">
                <a:latin typeface="Arial" panose="020B0604020202020204" pitchFamily="34" charset="0"/>
                <a:cs typeface="Arial" panose="020B0604020202020204" pitchFamily="34" charset="0"/>
              </a:rPr>
              <a:t> en </a:t>
            </a:r>
            <a:r>
              <a:rPr lang="en-CA" sz="2800" dirty="0" err="1">
                <a:latin typeface="Arial" panose="020B0604020202020204" pitchFamily="34" charset="0"/>
                <a:cs typeface="Arial" panose="020B0604020202020204" pitchFamily="34" charset="0"/>
              </a:rPr>
              <a:t>faillite</a:t>
            </a:r>
            <a:endParaRPr lang="en-CA" sz="2800" dirty="0">
              <a:latin typeface="Arial" panose="020B0604020202020204" pitchFamily="34" charset="0"/>
              <a:cs typeface="Arial" panose="020B0604020202020204" pitchFamily="34" charset="0"/>
            </a:endParaRPr>
          </a:p>
        </p:txBody>
      </p:sp>
      <p:sp>
        <p:nvSpPr>
          <p:cNvPr id="5" name="Oval 4"/>
          <p:cNvSpPr/>
          <p:nvPr/>
        </p:nvSpPr>
        <p:spPr>
          <a:xfrm>
            <a:off x="152400" y="1371600"/>
            <a:ext cx="8763000" cy="5257801"/>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itchFamily="2" charset="2"/>
              <a:buChar char="Ø"/>
            </a:pPr>
            <a:r>
              <a:rPr lang="fr-FR" sz="2000" dirty="0">
                <a:solidFill>
                  <a:schemeClr val="tx1"/>
                </a:solidFill>
              </a:rPr>
              <a:t>À l'expiration du délai de préavis, l'Autorité de surveillance procède à l'action envisagée ou considère autrement comme approprié</a:t>
            </a:r>
            <a:r>
              <a:rPr lang="fr-FR" sz="2000" dirty="0" smtClean="0">
                <a:solidFill>
                  <a:schemeClr val="tx1"/>
                </a:solidFill>
              </a:rPr>
              <a:t>.</a:t>
            </a:r>
          </a:p>
          <a:p>
            <a:pPr marL="342900" indent="-342900" algn="just">
              <a:buFont typeface="Wingdings" pitchFamily="2" charset="2"/>
              <a:buChar char="Ø"/>
            </a:pPr>
            <a:r>
              <a:rPr lang="fr-FR" sz="2000" dirty="0" smtClean="0">
                <a:solidFill>
                  <a:schemeClr val="tx1"/>
                </a:solidFill>
              </a:rPr>
              <a:t>L'Autorité </a:t>
            </a:r>
            <a:r>
              <a:rPr lang="fr-FR" sz="2000" dirty="0">
                <a:solidFill>
                  <a:schemeClr val="tx1"/>
                </a:solidFill>
              </a:rPr>
              <a:t>de surveillance peut également annuler la licence si la banque cède volontairement la licence, nonobstant le délai de préavis ou en cas d'appel, après que l'appel </a:t>
            </a:r>
            <a:r>
              <a:rPr lang="fr-FR" sz="2000" dirty="0" smtClean="0">
                <a:solidFill>
                  <a:schemeClr val="tx1"/>
                </a:solidFill>
              </a:rPr>
              <a:t>ait </a:t>
            </a:r>
            <a:r>
              <a:rPr lang="fr-FR" sz="2000" dirty="0">
                <a:solidFill>
                  <a:schemeClr val="tx1"/>
                </a:solidFill>
              </a:rPr>
              <a:t>été rejeté, abandonné ou retiré.</a:t>
            </a:r>
            <a:endParaRPr lang="fr-FR" sz="2000" dirty="0">
              <a:solidFill>
                <a:schemeClr val="tx1"/>
              </a:solidFill>
              <a:effectLst/>
            </a:endParaRPr>
          </a:p>
        </p:txBody>
      </p:sp>
    </p:spTree>
    <p:extLst>
      <p:ext uri="{BB962C8B-B14F-4D97-AF65-F5344CB8AC3E}">
        <p14:creationId xmlns:p14="http://schemas.microsoft.com/office/powerpoint/2010/main" val="3188793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486400"/>
          </a:xfrm>
        </p:spPr>
        <p:txBody>
          <a:bodyPr>
            <a:normAutofit/>
          </a:bodyPr>
          <a:lstStyle/>
          <a:p>
            <a:pPr marL="109728" indent="0">
              <a:buNone/>
            </a:pPr>
            <a:r>
              <a:rPr lang="fr-FR" sz="3200" dirty="0"/>
              <a:t>Étape 4 - Mesures de surveillance</a:t>
            </a:r>
          </a:p>
          <a:p>
            <a:pPr marL="109728" indent="0">
              <a:buNone/>
            </a:pPr>
            <a:endParaRPr lang="en-ZW" sz="36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25</a:t>
            </a:fld>
            <a:endParaRPr lang="en-US"/>
          </a:p>
        </p:txBody>
      </p:sp>
      <p:sp>
        <p:nvSpPr>
          <p:cNvPr id="2" name="Title 1"/>
          <p:cNvSpPr>
            <a:spLocks noGrp="1"/>
          </p:cNvSpPr>
          <p:nvPr>
            <p:ph type="title"/>
          </p:nvPr>
        </p:nvSpPr>
        <p:spPr>
          <a:xfrm>
            <a:off x="152400" y="0"/>
            <a:ext cx="9144000" cy="694531"/>
          </a:xfrm>
          <a:solidFill>
            <a:schemeClr val="bg2">
              <a:lumMod val="75000"/>
            </a:schemeClr>
          </a:solidFill>
        </p:spPr>
        <p:txBody>
          <a:bodyPr>
            <a:normAutofit/>
          </a:bodyPr>
          <a:lstStyle/>
          <a:p>
            <a:r>
              <a:rPr lang="en-CA" sz="2800" dirty="0">
                <a:latin typeface="Arial" panose="020B0604020202020204" pitchFamily="34" charset="0"/>
                <a:cs typeface="Arial" panose="020B0604020202020204" pitchFamily="34" charset="0"/>
              </a:rPr>
              <a:t>Resolution des d</a:t>
            </a:r>
            <a:r>
              <a:rPr lang="fr-FR" sz="2800" dirty="0">
                <a:solidFill>
                  <a:schemeClr val="tx1"/>
                </a:solidFill>
              </a:rPr>
              <a:t>é</a:t>
            </a:r>
            <a:r>
              <a:rPr lang="en-CA" sz="2800" dirty="0" err="1">
                <a:latin typeface="Arial" panose="020B0604020202020204" pitchFamily="34" charset="0"/>
                <a:cs typeface="Arial" panose="020B0604020202020204" pitchFamily="34" charset="0"/>
              </a:rPr>
              <a:t>faillances</a:t>
            </a:r>
            <a:r>
              <a:rPr lang="en-CA" sz="2800" dirty="0">
                <a:latin typeface="Arial" panose="020B0604020202020204" pitchFamily="34" charset="0"/>
                <a:cs typeface="Arial" panose="020B0604020202020204" pitchFamily="34" charset="0"/>
              </a:rPr>
              <a:t> des </a:t>
            </a:r>
            <a:r>
              <a:rPr lang="en-CA" sz="2800" dirty="0" err="1">
                <a:latin typeface="Arial" panose="020B0604020202020204" pitchFamily="34" charset="0"/>
                <a:cs typeface="Arial" panose="020B0604020202020204" pitchFamily="34" charset="0"/>
              </a:rPr>
              <a:t>banques</a:t>
            </a:r>
            <a:r>
              <a:rPr lang="en-CA" sz="2800" dirty="0">
                <a:latin typeface="Arial" panose="020B0604020202020204" pitchFamily="34" charset="0"/>
                <a:cs typeface="Arial" panose="020B0604020202020204" pitchFamily="34" charset="0"/>
              </a:rPr>
              <a:t> en </a:t>
            </a:r>
            <a:r>
              <a:rPr lang="en-CA" sz="2800" dirty="0" err="1">
                <a:latin typeface="Arial" panose="020B0604020202020204" pitchFamily="34" charset="0"/>
                <a:cs typeface="Arial" panose="020B0604020202020204" pitchFamily="34" charset="0"/>
              </a:rPr>
              <a:t>faillite</a:t>
            </a:r>
            <a:endParaRPr lang="en-CA" sz="2800" dirty="0">
              <a:latin typeface="Arial" panose="020B0604020202020204" pitchFamily="34" charset="0"/>
              <a:cs typeface="Arial" panose="020B0604020202020204" pitchFamily="34" charset="0"/>
            </a:endParaRPr>
          </a:p>
        </p:txBody>
      </p:sp>
      <p:sp>
        <p:nvSpPr>
          <p:cNvPr id="5" name="Oval 4"/>
          <p:cNvSpPr/>
          <p:nvPr/>
        </p:nvSpPr>
        <p:spPr>
          <a:xfrm>
            <a:off x="150962" y="1371599"/>
            <a:ext cx="8763000" cy="5257801"/>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itchFamily="2" charset="2"/>
              <a:buChar char="Ø"/>
            </a:pPr>
            <a:r>
              <a:rPr lang="fr-FR" sz="2000" dirty="0">
                <a:solidFill>
                  <a:schemeClr val="tx1"/>
                </a:solidFill>
              </a:rPr>
              <a:t>À l'expiration du délai de préavis, l'Autorité de surveillance procède à l'action envisagée ou considère autrement comme approprié</a:t>
            </a:r>
            <a:r>
              <a:rPr lang="fr-FR" sz="2000" dirty="0" smtClean="0">
                <a:solidFill>
                  <a:schemeClr val="tx1"/>
                </a:solidFill>
              </a:rPr>
              <a:t>.</a:t>
            </a:r>
          </a:p>
          <a:p>
            <a:pPr marL="342900" indent="-342900" algn="just">
              <a:buFont typeface="Wingdings" pitchFamily="2" charset="2"/>
              <a:buChar char="Ø"/>
            </a:pPr>
            <a:r>
              <a:rPr lang="fr-FR" sz="2000" dirty="0" smtClean="0">
                <a:solidFill>
                  <a:schemeClr val="tx1"/>
                </a:solidFill>
              </a:rPr>
              <a:t>L'Autorité </a:t>
            </a:r>
            <a:r>
              <a:rPr lang="fr-FR" sz="2000" dirty="0">
                <a:solidFill>
                  <a:schemeClr val="tx1"/>
                </a:solidFill>
              </a:rPr>
              <a:t>de surveillance peut également annuler la licence si la banque cède volontairement la licence, nonobstant le délai de préavis ou en cas d'appel, après que l'appel </a:t>
            </a:r>
            <a:r>
              <a:rPr lang="fr-FR" sz="2000" dirty="0" smtClean="0">
                <a:solidFill>
                  <a:schemeClr val="tx1"/>
                </a:solidFill>
              </a:rPr>
              <a:t>ait </a:t>
            </a:r>
            <a:r>
              <a:rPr lang="fr-FR" sz="2000" dirty="0">
                <a:solidFill>
                  <a:schemeClr val="tx1"/>
                </a:solidFill>
              </a:rPr>
              <a:t>été rejeté, abandonné ou retiré.</a:t>
            </a:r>
            <a:endParaRPr lang="fr-FR" sz="2000" dirty="0">
              <a:solidFill>
                <a:schemeClr val="tx1"/>
              </a:solidFill>
              <a:effectLst/>
            </a:endParaRPr>
          </a:p>
        </p:txBody>
      </p:sp>
    </p:spTree>
    <p:extLst>
      <p:ext uri="{BB962C8B-B14F-4D97-AF65-F5344CB8AC3E}">
        <p14:creationId xmlns:p14="http://schemas.microsoft.com/office/powerpoint/2010/main" val="2212164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181600"/>
          </a:xfrm>
        </p:spPr>
        <p:txBody>
          <a:bodyPr>
            <a:normAutofit fontScale="92500" lnSpcReduction="20000"/>
          </a:bodyPr>
          <a:lstStyle/>
          <a:p>
            <a:pPr algn="just">
              <a:lnSpc>
                <a:spcPct val="200000"/>
              </a:lnSpc>
              <a:buFont typeface="Wingdings" panose="05000000000000000000" pitchFamily="2" charset="2"/>
              <a:buChar char="Ø"/>
            </a:pPr>
            <a:r>
              <a:rPr lang="fr-FR" sz="2400" dirty="0"/>
              <a:t>Comme indiqué à la diapositive 7 ci-dessus, la résolution d'une banque </a:t>
            </a:r>
            <a:r>
              <a:rPr lang="fr-FR" sz="2400" dirty="0" smtClean="0"/>
              <a:t>faible est justifiée par plusieurs raisons</a:t>
            </a:r>
          </a:p>
          <a:p>
            <a:pPr algn="just">
              <a:lnSpc>
                <a:spcPct val="200000"/>
              </a:lnSpc>
              <a:buFont typeface="Wingdings" panose="05000000000000000000" pitchFamily="2" charset="2"/>
              <a:buChar char="Ø"/>
            </a:pPr>
            <a:r>
              <a:rPr lang="fr-FR" sz="2400" dirty="0" smtClean="0"/>
              <a:t>Lorsqu'une </a:t>
            </a:r>
            <a:r>
              <a:rPr lang="fr-FR" sz="2400" dirty="0"/>
              <a:t>banque est insolvable, elle quitte le marché où la licence est annulée, suivie d'une liquidation, d'une fusion ou d'une acquisition</a:t>
            </a:r>
            <a:r>
              <a:rPr lang="fr-FR" sz="2400" dirty="0" smtClean="0"/>
              <a:t>.</a:t>
            </a:r>
          </a:p>
          <a:p>
            <a:pPr algn="just">
              <a:lnSpc>
                <a:spcPct val="200000"/>
              </a:lnSpc>
              <a:buFont typeface="Wingdings" panose="05000000000000000000" pitchFamily="2" charset="2"/>
              <a:buChar char="Ø"/>
            </a:pPr>
            <a:r>
              <a:rPr lang="fr-FR" sz="2400" dirty="0" smtClean="0"/>
              <a:t>Lorsqu'une </a:t>
            </a:r>
            <a:r>
              <a:rPr lang="fr-FR" sz="2400" dirty="0"/>
              <a:t>banque est faible mais solvable et requiert une mesure d'application formelle, des mesures telles que la curatelle / mise sous séquestre sont prises.</a:t>
            </a:r>
          </a:p>
          <a:p>
            <a:pPr algn="just">
              <a:lnSpc>
                <a:spcPct val="200000"/>
              </a:lnSpc>
              <a:buFont typeface="Wingdings" panose="05000000000000000000" pitchFamily="2" charset="2"/>
              <a:buChar char="Ø"/>
            </a:pPr>
            <a:endParaRPr lang="en-CA" sz="2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26</a:t>
            </a:fld>
            <a:endParaRPr lang="en-US"/>
          </a:p>
        </p:txBody>
      </p:sp>
      <p:sp>
        <p:nvSpPr>
          <p:cNvPr id="2" name="Title 1"/>
          <p:cNvSpPr>
            <a:spLocks noGrp="1"/>
          </p:cNvSpPr>
          <p:nvPr>
            <p:ph type="title"/>
          </p:nvPr>
        </p:nvSpPr>
        <p:spPr>
          <a:xfrm>
            <a:off x="0" y="0"/>
            <a:ext cx="9144000" cy="762000"/>
          </a:xfrm>
          <a:solidFill>
            <a:schemeClr val="bg2">
              <a:lumMod val="75000"/>
            </a:schemeClr>
          </a:solidFill>
        </p:spPr>
        <p:txBody>
          <a:bodyPr>
            <a:normAutofit fontScale="90000"/>
          </a:bodyPr>
          <a:lstStyle/>
          <a:p>
            <a:r>
              <a:rPr lang="en-CA" sz="3200" dirty="0">
                <a:latin typeface="Arial" panose="020B0604020202020204" pitchFamily="34" charset="0"/>
                <a:cs typeface="Arial" panose="020B0604020202020204" pitchFamily="34" charset="0"/>
              </a:rPr>
              <a:t>Resolution des d</a:t>
            </a:r>
            <a:r>
              <a:rPr lang="fr-FR" sz="3200" dirty="0">
                <a:solidFill>
                  <a:schemeClr val="tx1"/>
                </a:solidFill>
              </a:rPr>
              <a:t>é</a:t>
            </a:r>
            <a:r>
              <a:rPr lang="en-CA" sz="3200" dirty="0" err="1">
                <a:latin typeface="Arial" panose="020B0604020202020204" pitchFamily="34" charset="0"/>
                <a:cs typeface="Arial" panose="020B0604020202020204" pitchFamily="34" charset="0"/>
              </a:rPr>
              <a:t>faillances</a:t>
            </a:r>
            <a:r>
              <a:rPr lang="en-CA" sz="3200" dirty="0">
                <a:latin typeface="Arial" panose="020B0604020202020204" pitchFamily="34" charset="0"/>
                <a:cs typeface="Arial" panose="020B0604020202020204" pitchFamily="34" charset="0"/>
              </a:rPr>
              <a:t> des </a:t>
            </a:r>
            <a:r>
              <a:rPr lang="en-CA" sz="3200" dirty="0" err="1">
                <a:latin typeface="Arial" panose="020B0604020202020204" pitchFamily="34" charset="0"/>
                <a:cs typeface="Arial" panose="020B0604020202020204" pitchFamily="34" charset="0"/>
              </a:rPr>
              <a:t>banques</a:t>
            </a:r>
            <a:r>
              <a:rPr lang="en-CA" sz="3200" dirty="0">
                <a:latin typeface="Arial" panose="020B0604020202020204" pitchFamily="34" charset="0"/>
                <a:cs typeface="Arial" panose="020B0604020202020204" pitchFamily="34" charset="0"/>
              </a:rPr>
              <a:t> en </a:t>
            </a:r>
            <a:r>
              <a:rPr lang="en-CA" sz="3200" dirty="0" err="1">
                <a:latin typeface="Arial" panose="020B0604020202020204" pitchFamily="34" charset="0"/>
                <a:cs typeface="Arial" panose="020B0604020202020204" pitchFamily="34" charset="0"/>
              </a:rPr>
              <a:t>faillite</a:t>
            </a:r>
            <a:endParaRPr lang="en-CA" sz="32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endParaRPr lang="en-US" dirty="0" smtClean="0"/>
          </a:p>
          <a:p>
            <a:pPr algn="ctr"/>
            <a:r>
              <a:rPr lang="fr-FR" sz="3600" dirty="0"/>
              <a:t>EXÉCUTION </a:t>
            </a:r>
            <a:r>
              <a:rPr lang="fr-FR" sz="3600" dirty="0" smtClean="0"/>
              <a:t>DES MESURES</a:t>
            </a:r>
            <a:endParaRPr lang="fr-FR" sz="3600" dirty="0">
              <a:effectLst/>
            </a:endParaRPr>
          </a:p>
        </p:txBody>
      </p:sp>
    </p:spTree>
    <p:extLst>
      <p:ext uri="{BB962C8B-B14F-4D97-AF65-F5344CB8AC3E}">
        <p14:creationId xmlns:p14="http://schemas.microsoft.com/office/powerpoint/2010/main" val="1287214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341144"/>
          </a:xfrm>
        </p:spPr>
        <p:txBody>
          <a:bodyPr>
            <a:normAutofit/>
          </a:bodyPr>
          <a:lstStyle/>
          <a:p>
            <a:pPr algn="just"/>
            <a:r>
              <a:rPr lang="fr-FR" sz="2800" dirty="0"/>
              <a:t>Les superviseurs sont guidés par une échelle d'intervention de </a:t>
            </a:r>
            <a:r>
              <a:rPr lang="fr-FR" sz="2800" dirty="0" smtClean="0"/>
              <a:t>contrôle lorsqu'ils ont a faire avec </a:t>
            </a:r>
            <a:r>
              <a:rPr lang="fr-FR" sz="2800" dirty="0"/>
              <a:t>des banques à </a:t>
            </a:r>
            <a:r>
              <a:rPr lang="fr-FR" sz="2800" dirty="0" smtClean="0"/>
              <a:t>problèmes. </a:t>
            </a:r>
            <a:r>
              <a:rPr lang="fr-FR" sz="2800" dirty="0"/>
              <a:t>En règle générale, les problèmes graves nécessitent une intervention de surveillance plus progressive</a:t>
            </a:r>
            <a:r>
              <a:rPr lang="fr-FR" sz="2800" dirty="0" smtClean="0"/>
              <a:t>.</a:t>
            </a:r>
          </a:p>
          <a:p>
            <a:pPr algn="just"/>
            <a:r>
              <a:rPr lang="fr-FR" sz="2800" dirty="0" smtClean="0"/>
              <a:t>Lorsque </a:t>
            </a:r>
            <a:r>
              <a:rPr lang="fr-FR" sz="2800" dirty="0"/>
              <a:t>les problèmes sont mineurs et peuvent être corrigés dans le cours normal des affaires, alors moins </a:t>
            </a:r>
            <a:r>
              <a:rPr lang="fr-FR" sz="2800" dirty="0" smtClean="0"/>
              <a:t>d'intervention </a:t>
            </a:r>
            <a:r>
              <a:rPr lang="fr-FR" sz="2800" dirty="0"/>
              <a:t>de supervision est nécessaire.</a:t>
            </a:r>
            <a:endParaRPr lang="fr-FR" sz="2800" dirty="0">
              <a:effectLst/>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28</a:t>
            </a:fld>
            <a:endParaRPr lang="en-US"/>
          </a:p>
        </p:txBody>
      </p:sp>
      <p:sp>
        <p:nvSpPr>
          <p:cNvPr id="2" name="Title 1"/>
          <p:cNvSpPr>
            <a:spLocks noGrp="1"/>
          </p:cNvSpPr>
          <p:nvPr>
            <p:ph type="title"/>
          </p:nvPr>
        </p:nvSpPr>
        <p:spPr>
          <a:xfrm>
            <a:off x="0" y="74312"/>
            <a:ext cx="9144000" cy="627363"/>
          </a:xfrm>
          <a:solidFill>
            <a:schemeClr val="bg2">
              <a:lumMod val="75000"/>
            </a:schemeClr>
          </a:solidFill>
        </p:spPr>
        <p:txBody>
          <a:bodyPr>
            <a:normAutofit fontScale="90000"/>
          </a:bodyPr>
          <a:lstStyle/>
          <a:p>
            <a:pPr algn="ctr"/>
            <a:r>
              <a:rPr lang="en-US" sz="4400" dirty="0"/>
              <a:t>Execution des </a:t>
            </a:r>
            <a:r>
              <a:rPr lang="en-US" sz="4400" dirty="0" err="1"/>
              <a:t>mesures</a:t>
            </a:r>
            <a:endParaRPr lang="fr-FR" dirty="0">
              <a:effectLst/>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84694620"/>
              </p:ext>
            </p:extLst>
          </p:nvPr>
        </p:nvGraphicFramePr>
        <p:xfrm>
          <a:off x="152400" y="350838"/>
          <a:ext cx="8458200" cy="6309360"/>
        </p:xfrm>
        <a:graphic>
          <a:graphicData uri="http://schemas.openxmlformats.org/drawingml/2006/table">
            <a:tbl>
              <a:tblPr/>
              <a:tblGrid>
                <a:gridCol w="8458200"/>
              </a:tblGrid>
              <a:tr h="6063171">
                <a:tc>
                  <a:txBody>
                    <a:bodyPr/>
                    <a:lstStyle/>
                    <a:p>
                      <a:pPr marL="0" marR="0">
                        <a:lnSpc>
                          <a:spcPct val="115000"/>
                        </a:lnSpc>
                        <a:spcBef>
                          <a:spcPts val="0"/>
                        </a:spcBef>
                        <a:spcAft>
                          <a:spcPts val="0"/>
                        </a:spcAft>
                      </a:pPr>
                      <a:endParaRPr lang="en-US" sz="1100" dirty="0">
                        <a:latin typeface="Calibri"/>
                        <a:ea typeface="Calibri"/>
                        <a:cs typeface="Times New Roman"/>
                      </a:endParaRPr>
                    </a:p>
                    <a:p>
                      <a:pPr marL="0" marR="0">
                        <a:lnSpc>
                          <a:spcPct val="115000"/>
                        </a:lnSpc>
                        <a:spcBef>
                          <a:spcPts val="0"/>
                        </a:spcBef>
                        <a:spcAft>
                          <a:spcPts val="0"/>
                        </a:spcAft>
                      </a:pPr>
                      <a:r>
                        <a:rPr lang="en-US" sz="1100" dirty="0">
                          <a:latin typeface="Calibri"/>
                          <a:cs typeface="Times New Roman"/>
                        </a:rPr>
                        <a:t/>
                      </a:r>
                      <a:br>
                        <a:rPr lang="en-US" sz="1100" dirty="0">
                          <a:latin typeface="Calibri"/>
                          <a:cs typeface="Times New Roman"/>
                        </a:rPr>
                      </a:br>
                      <a:endParaRPr lang="en-US" sz="1100" dirty="0">
                        <a:latin typeface="Calibri"/>
                        <a:ea typeface="Calibri"/>
                        <a:cs typeface="Times New Roman"/>
                      </a:endParaRPr>
                    </a:p>
                    <a:p>
                      <a:pPr marL="0" marR="0">
                        <a:lnSpc>
                          <a:spcPct val="115000"/>
                        </a:lnSpc>
                        <a:spcBef>
                          <a:spcPts val="0"/>
                        </a:spcBef>
                        <a:spcAft>
                          <a:spcPts val="0"/>
                        </a:spcAft>
                      </a:pPr>
                      <a:r>
                        <a:rPr lang="en-US" sz="2000" b="1" dirty="0" smtClean="0">
                          <a:latin typeface="Arial" pitchFamily="34" charset="0"/>
                          <a:cs typeface="Arial" pitchFamily="34" charset="0"/>
                        </a:rPr>
                        <a:t>Haut</a:t>
                      </a:r>
                      <a:r>
                        <a:rPr lang="en-US" sz="1100" dirty="0" smtClean="0">
                          <a:latin typeface="Calibri"/>
                          <a:cs typeface="Times New Roman"/>
                        </a:rPr>
                        <a:t> </a:t>
                      </a:r>
                      <a:endParaRPr lang="en-US" sz="1100" dirty="0">
                        <a:latin typeface="Calibri"/>
                        <a:ea typeface="Calibri"/>
                        <a:cs typeface="Times New Roman"/>
                      </a:endParaRPr>
                    </a:p>
                    <a:p>
                      <a:pPr marL="0" marR="0">
                        <a:lnSpc>
                          <a:spcPct val="115000"/>
                        </a:lnSpc>
                        <a:spcBef>
                          <a:spcPts val="0"/>
                        </a:spcBef>
                        <a:spcAft>
                          <a:spcPts val="0"/>
                        </a:spcAft>
                        <a:tabLst>
                          <a:tab pos="3474720" algn="l"/>
                          <a:tab pos="3566160" algn="l"/>
                          <a:tab pos="4442460" algn="r"/>
                        </a:tabLst>
                      </a:pPr>
                      <a:r>
                        <a:rPr lang="en-US" sz="1100" dirty="0">
                          <a:latin typeface="Calibri"/>
                          <a:cs typeface="Times New Roman"/>
                        </a:rPr>
                        <a:t/>
                      </a:r>
                      <a:br>
                        <a:rPr lang="en-US" sz="1100" dirty="0">
                          <a:latin typeface="Calibri"/>
                          <a:cs typeface="Times New Roman"/>
                        </a:rPr>
                      </a:br>
                      <a:endParaRPr lang="en-US" sz="1100" dirty="0" smtClean="0">
                        <a:latin typeface="Calibri"/>
                        <a:cs typeface="Times New Roman"/>
                      </a:endParaRPr>
                    </a:p>
                    <a:p>
                      <a:pPr marL="0" marR="0">
                        <a:lnSpc>
                          <a:spcPct val="115000"/>
                        </a:lnSpc>
                        <a:spcBef>
                          <a:spcPts val="0"/>
                        </a:spcBef>
                        <a:spcAft>
                          <a:spcPts val="0"/>
                        </a:spcAft>
                        <a:tabLst>
                          <a:tab pos="3474720" algn="l"/>
                          <a:tab pos="3566160" algn="l"/>
                          <a:tab pos="4442460" algn="r"/>
                        </a:tabLst>
                      </a:pPr>
                      <a:endParaRPr lang="en-US" sz="2000" dirty="0" smtClean="0">
                        <a:latin typeface="Arial" pitchFamily="34" charset="0"/>
                        <a:ea typeface="Calibri"/>
                        <a:cs typeface="Arial" pitchFamily="34" charset="0"/>
                      </a:endParaRPr>
                    </a:p>
                    <a:p>
                      <a:pPr marL="0" marR="0">
                        <a:lnSpc>
                          <a:spcPct val="115000"/>
                        </a:lnSpc>
                        <a:spcBef>
                          <a:spcPts val="0"/>
                        </a:spcBef>
                        <a:spcAft>
                          <a:spcPts val="0"/>
                        </a:spcAft>
                        <a:tabLst>
                          <a:tab pos="3474720" algn="l"/>
                          <a:tab pos="3566160" algn="l"/>
                          <a:tab pos="4442460" algn="r"/>
                        </a:tabLst>
                      </a:pPr>
                      <a:endParaRPr lang="en-US" sz="2000" dirty="0">
                        <a:latin typeface="Arial" pitchFamily="34" charset="0"/>
                        <a:ea typeface="Calibri"/>
                        <a:cs typeface="Arial" pitchFamily="34" charset="0"/>
                      </a:endParaRPr>
                    </a:p>
                    <a:p>
                      <a:pPr marL="0" marR="0">
                        <a:lnSpc>
                          <a:spcPct val="115000"/>
                        </a:lnSpc>
                        <a:spcBef>
                          <a:spcPts val="0"/>
                        </a:spcBef>
                        <a:spcAft>
                          <a:spcPts val="0"/>
                        </a:spcAft>
                        <a:tabLst>
                          <a:tab pos="3095625" algn="l"/>
                        </a:tabLst>
                      </a:pPr>
                      <a:r>
                        <a:rPr lang="en-US" sz="1100" dirty="0">
                          <a:latin typeface="Calibri"/>
                          <a:cs typeface="Times New Roman"/>
                        </a:rPr>
                        <a:t/>
                      </a:r>
                      <a:br>
                        <a:rPr lang="en-US" sz="1100" dirty="0">
                          <a:latin typeface="Calibri"/>
                          <a:cs typeface="Times New Roman"/>
                        </a:rPr>
                      </a:br>
                      <a:endParaRPr lang="en-US" sz="1100" dirty="0">
                        <a:latin typeface="Calibri"/>
                        <a:ea typeface="Calibri"/>
                        <a:cs typeface="Times New Roman"/>
                      </a:endParaRPr>
                    </a:p>
                    <a:p>
                      <a:pPr marL="0" marR="0">
                        <a:lnSpc>
                          <a:spcPct val="115000"/>
                        </a:lnSpc>
                        <a:spcBef>
                          <a:spcPts val="0"/>
                        </a:spcBef>
                        <a:spcAft>
                          <a:spcPts val="0"/>
                        </a:spcAft>
                      </a:pPr>
                      <a:r>
                        <a:rPr lang="en-US" sz="1100" dirty="0" smtClean="0">
                          <a:latin typeface="Calibri"/>
                          <a:ea typeface="Calibri"/>
                          <a:cs typeface="Times New Roman"/>
                        </a:rPr>
                        <a:t>            </a:t>
                      </a:r>
                    </a:p>
                    <a:p>
                      <a:pPr marL="0" marR="0">
                        <a:lnSpc>
                          <a:spcPct val="115000"/>
                        </a:lnSpc>
                        <a:spcBef>
                          <a:spcPts val="0"/>
                        </a:spcBef>
                        <a:spcAft>
                          <a:spcPts val="0"/>
                        </a:spcAft>
                      </a:pPr>
                      <a:r>
                        <a:rPr lang="en-US" sz="2000" b="1" baseline="0" dirty="0" smtClean="0">
                          <a:latin typeface="Arial" pitchFamily="34" charset="0"/>
                          <a:ea typeface="Calibri"/>
                          <a:cs typeface="Arial" pitchFamily="34" charset="0"/>
                        </a:rPr>
                        <a:t> </a:t>
                      </a:r>
                      <a:r>
                        <a:rPr lang="en-US" sz="2000" b="1" baseline="0" dirty="0" err="1" smtClean="0">
                          <a:latin typeface="Arial" pitchFamily="34" charset="0"/>
                          <a:ea typeface="Calibri"/>
                          <a:cs typeface="Arial" pitchFamily="34" charset="0"/>
                        </a:rPr>
                        <a:t>Gravite</a:t>
                      </a:r>
                      <a:r>
                        <a:rPr lang="en-US" sz="2000" b="1" baseline="0" dirty="0" smtClean="0">
                          <a:latin typeface="Arial" pitchFamily="34" charset="0"/>
                          <a:ea typeface="Calibri"/>
                          <a:cs typeface="Arial" pitchFamily="34" charset="0"/>
                        </a:rPr>
                        <a:t>  des </a:t>
                      </a:r>
                      <a:r>
                        <a:rPr lang="en-US" sz="2000" b="1" baseline="0" dirty="0" err="1" smtClean="0">
                          <a:latin typeface="Arial" pitchFamily="34" charset="0"/>
                          <a:ea typeface="Calibri"/>
                          <a:cs typeface="Arial" pitchFamily="34" charset="0"/>
                        </a:rPr>
                        <a:t>Problemes</a:t>
                      </a:r>
                      <a:endParaRPr lang="en-US" sz="2000" b="1" dirty="0" smtClean="0">
                        <a:latin typeface="Arial" pitchFamily="34" charset="0"/>
                        <a:ea typeface="Calibri"/>
                        <a:cs typeface="Arial" pitchFamily="34" charset="0"/>
                      </a:endParaRPr>
                    </a:p>
                    <a:p>
                      <a:pPr marL="0" marR="0">
                        <a:lnSpc>
                          <a:spcPct val="115000"/>
                        </a:lnSpc>
                        <a:spcBef>
                          <a:spcPts val="0"/>
                        </a:spcBef>
                        <a:spcAft>
                          <a:spcPts val="0"/>
                        </a:spcAft>
                      </a:pPr>
                      <a:endParaRPr lang="en-US" sz="2000" dirty="0" smtClean="0">
                        <a:latin typeface="Calibri"/>
                        <a:ea typeface="Calibri"/>
                        <a:cs typeface="Times New Roman"/>
                      </a:endParaRPr>
                    </a:p>
                    <a:p>
                      <a:pPr marL="0" marR="0">
                        <a:lnSpc>
                          <a:spcPct val="115000"/>
                        </a:lnSpc>
                        <a:spcBef>
                          <a:spcPts val="0"/>
                        </a:spcBef>
                        <a:spcAft>
                          <a:spcPts val="0"/>
                        </a:spcAft>
                      </a:pPr>
                      <a:endParaRPr lang="en-US" sz="1100" dirty="0" smtClean="0">
                        <a:latin typeface="Calibri"/>
                        <a:ea typeface="Calibri"/>
                        <a:cs typeface="Times New Roman"/>
                      </a:endParaRPr>
                    </a:p>
                    <a:p>
                      <a:pPr marL="0" marR="0">
                        <a:lnSpc>
                          <a:spcPct val="115000"/>
                        </a:lnSpc>
                        <a:spcBef>
                          <a:spcPts val="0"/>
                        </a:spcBef>
                        <a:spcAft>
                          <a:spcPts val="0"/>
                        </a:spcAft>
                      </a:pPr>
                      <a:endParaRPr lang="en-US" sz="1100" dirty="0" smtClean="0">
                        <a:latin typeface="Calibri"/>
                        <a:ea typeface="Calibri"/>
                        <a:cs typeface="Times New Roman"/>
                      </a:endParaRPr>
                    </a:p>
                    <a:p>
                      <a:pPr marL="0" marR="0">
                        <a:lnSpc>
                          <a:spcPct val="115000"/>
                        </a:lnSpc>
                        <a:spcBef>
                          <a:spcPts val="0"/>
                        </a:spcBef>
                        <a:spcAft>
                          <a:spcPts val="0"/>
                        </a:spcAft>
                      </a:pPr>
                      <a:endParaRPr lang="en-US" sz="1100" dirty="0" smtClean="0">
                        <a:latin typeface="Calibri"/>
                        <a:ea typeface="Calibri"/>
                        <a:cs typeface="Times New Roman"/>
                      </a:endParaRPr>
                    </a:p>
                    <a:p>
                      <a:pPr marL="0" marR="0">
                        <a:lnSpc>
                          <a:spcPct val="115000"/>
                        </a:lnSpc>
                        <a:spcBef>
                          <a:spcPts val="0"/>
                        </a:spcBef>
                        <a:spcAft>
                          <a:spcPts val="0"/>
                        </a:spcAft>
                      </a:pPr>
                      <a:endParaRPr lang="en-US" sz="1100" dirty="0" smtClean="0">
                        <a:latin typeface="Calibri"/>
                        <a:ea typeface="Calibri"/>
                        <a:cs typeface="Times New Roman"/>
                      </a:endParaRPr>
                    </a:p>
                    <a:p>
                      <a:pPr marL="0" marR="0">
                        <a:lnSpc>
                          <a:spcPct val="115000"/>
                        </a:lnSpc>
                        <a:spcBef>
                          <a:spcPts val="0"/>
                        </a:spcBef>
                        <a:spcAft>
                          <a:spcPts val="0"/>
                        </a:spcAft>
                      </a:pPr>
                      <a:endParaRPr lang="en-US" sz="1100" dirty="0" smtClean="0">
                        <a:latin typeface="Calibri"/>
                        <a:ea typeface="Calibri"/>
                        <a:cs typeface="Times New Roman"/>
                      </a:endParaRPr>
                    </a:p>
                    <a:p>
                      <a:pPr marL="0" marR="0">
                        <a:lnSpc>
                          <a:spcPct val="115000"/>
                        </a:lnSpc>
                        <a:spcBef>
                          <a:spcPts val="0"/>
                        </a:spcBef>
                        <a:spcAft>
                          <a:spcPts val="0"/>
                        </a:spcAft>
                      </a:pPr>
                      <a:endParaRPr lang="en-US" sz="1100" dirty="0" smtClean="0">
                        <a:latin typeface="Calibri"/>
                        <a:ea typeface="Calibri"/>
                        <a:cs typeface="Times New Roman"/>
                      </a:endParaRPr>
                    </a:p>
                    <a:p>
                      <a:pPr marL="0" marR="0">
                        <a:lnSpc>
                          <a:spcPct val="115000"/>
                        </a:lnSpc>
                        <a:spcBef>
                          <a:spcPts val="0"/>
                        </a:spcBef>
                        <a:spcAft>
                          <a:spcPts val="0"/>
                        </a:spcAft>
                      </a:pPr>
                      <a:endParaRPr lang="en-US" sz="1100" dirty="0" smtClean="0">
                        <a:latin typeface="Calibri"/>
                        <a:ea typeface="Calibri"/>
                        <a:cs typeface="Times New Roman"/>
                      </a:endParaRPr>
                    </a:p>
                    <a:p>
                      <a:pPr marL="0" marR="0">
                        <a:lnSpc>
                          <a:spcPct val="115000"/>
                        </a:lnSpc>
                        <a:spcBef>
                          <a:spcPts val="0"/>
                        </a:spcBef>
                        <a:spcAft>
                          <a:spcPts val="0"/>
                        </a:spcAft>
                      </a:pPr>
                      <a:endParaRPr lang="en-US" sz="1100" dirty="0" smtClean="0">
                        <a:latin typeface="Calibri"/>
                        <a:ea typeface="Calibri"/>
                        <a:cs typeface="Times New Roman"/>
                      </a:endParaRPr>
                    </a:p>
                    <a:p>
                      <a:pPr marL="0" marR="0">
                        <a:lnSpc>
                          <a:spcPct val="115000"/>
                        </a:lnSpc>
                        <a:spcBef>
                          <a:spcPts val="0"/>
                        </a:spcBef>
                        <a:spcAft>
                          <a:spcPts val="0"/>
                        </a:spcAft>
                      </a:pPr>
                      <a:r>
                        <a:rPr lang="en-US" sz="1100" dirty="0" smtClean="0">
                          <a:latin typeface="Calibri"/>
                          <a:ea typeface="Calibri"/>
                          <a:cs typeface="Times New Roman"/>
                        </a:rPr>
                        <a:t>   </a:t>
                      </a:r>
                    </a:p>
                    <a:p>
                      <a:pPr marL="0" marR="0">
                        <a:lnSpc>
                          <a:spcPct val="115000"/>
                        </a:lnSpc>
                        <a:spcBef>
                          <a:spcPts val="0"/>
                        </a:spcBef>
                        <a:spcAft>
                          <a:spcPts val="0"/>
                        </a:spcAft>
                      </a:pPr>
                      <a:endParaRPr lang="en-US" sz="1100" dirty="0" smtClean="0">
                        <a:latin typeface="Calibri"/>
                        <a:ea typeface="Calibri"/>
                        <a:cs typeface="Times New Roman"/>
                      </a:endParaRPr>
                    </a:p>
                    <a:p>
                      <a:pPr marL="0" marR="0">
                        <a:lnSpc>
                          <a:spcPct val="115000"/>
                        </a:lnSpc>
                        <a:spcBef>
                          <a:spcPts val="0"/>
                        </a:spcBef>
                        <a:spcAft>
                          <a:spcPts val="0"/>
                        </a:spcAft>
                      </a:pPr>
                      <a:endParaRPr lang="en-US" sz="1100" dirty="0" smtClean="0">
                        <a:latin typeface="Calibri"/>
                        <a:ea typeface="Calibri"/>
                        <a:cs typeface="Times New Roman"/>
                      </a:endParaRPr>
                    </a:p>
                    <a:p>
                      <a:pPr marL="0" marR="0">
                        <a:lnSpc>
                          <a:spcPct val="115000"/>
                        </a:lnSpc>
                        <a:spcBef>
                          <a:spcPts val="0"/>
                        </a:spcBef>
                        <a:spcAft>
                          <a:spcPts val="0"/>
                        </a:spcAft>
                      </a:pPr>
                      <a:r>
                        <a:rPr lang="en-US" sz="2000" b="1" dirty="0" smtClean="0">
                          <a:latin typeface="Arial" pitchFamily="34" charset="0"/>
                          <a:ea typeface="Calibri"/>
                          <a:cs typeface="Arial" pitchFamily="34" charset="0"/>
                        </a:rPr>
                        <a:t>Bas</a:t>
                      </a:r>
                    </a:p>
                    <a:p>
                      <a:pPr marL="0" marR="0">
                        <a:lnSpc>
                          <a:spcPct val="115000"/>
                        </a:lnSpc>
                        <a:spcBef>
                          <a:spcPts val="0"/>
                        </a:spcBef>
                        <a:spcAft>
                          <a:spcPts val="0"/>
                        </a:spcAft>
                      </a:pPr>
                      <a:r>
                        <a:rPr lang="en-US" sz="1100" dirty="0" smtClean="0">
                          <a:latin typeface="Calibri"/>
                          <a:ea typeface="Calibri"/>
                          <a:cs typeface="Times New Roman"/>
                        </a:rPr>
                        <a:t> </a:t>
                      </a:r>
                    </a:p>
                    <a:p>
                      <a:pPr marL="0" marR="0">
                        <a:lnSpc>
                          <a:spcPct val="115000"/>
                        </a:lnSpc>
                        <a:spcBef>
                          <a:spcPts val="0"/>
                        </a:spcBef>
                        <a:spcAft>
                          <a:spcPts val="0"/>
                        </a:spcAft>
                      </a:pPr>
                      <a:r>
                        <a:rPr lang="en-US" sz="1100" dirty="0" smtClean="0">
                          <a:latin typeface="Calibri"/>
                          <a:ea typeface="Calibri"/>
                          <a:cs typeface="Times New Roman"/>
                        </a:rPr>
                        <a:t>                                              </a:t>
                      </a:r>
                      <a:r>
                        <a:rPr lang="en-US" sz="2000" b="1" dirty="0" smtClean="0">
                          <a:latin typeface="Arial" pitchFamily="34" charset="0"/>
                          <a:ea typeface="Calibri"/>
                          <a:cs typeface="Arial" pitchFamily="34" charset="0"/>
                        </a:rPr>
                        <a:t>Bas                      Intervention de Surveillance         haut</a:t>
                      </a:r>
                      <a:endParaRPr lang="en-US" sz="2000" b="1" dirty="0">
                        <a:latin typeface="Arial" pitchFamily="34" charset="0"/>
                        <a:ea typeface="Calibri"/>
                        <a:cs typeface="Arial" pitchFamily="34" charset="0"/>
                      </a:endParaRPr>
                    </a:p>
                  </a:txBody>
                  <a:tcPr marL="68580" marR="68580" marT="0" marB="0">
                    <a:lnL w="57150" cap="flat" cmpd="sng" algn="ctr">
                      <a:solidFill>
                        <a:srgbClr val="4F81BD"/>
                      </a:solidFill>
                      <a:prstDash val="solid"/>
                      <a:round/>
                      <a:headEnd type="none" w="med" len="med"/>
                      <a:tailEnd type="none" w="med" len="med"/>
                    </a:lnL>
                    <a:lnR w="57150" cap="flat" cmpd="sng" algn="ctr">
                      <a:solidFill>
                        <a:srgbClr val="4F81BD"/>
                      </a:solidFill>
                      <a:prstDash val="solid"/>
                      <a:round/>
                      <a:headEnd type="none" w="med" len="med"/>
                      <a:tailEnd type="none" w="med" len="med"/>
                    </a:lnR>
                    <a:lnT w="57150" cap="flat" cmpd="sng" algn="ctr">
                      <a:solidFill>
                        <a:srgbClr val="4F81BD"/>
                      </a:solidFill>
                      <a:prstDash val="solid"/>
                      <a:round/>
                      <a:headEnd type="none" w="med" len="med"/>
                      <a:tailEnd type="none" w="med" len="med"/>
                    </a:lnT>
                    <a:lnB w="57150" cap="flat" cmpd="sng" algn="ctr">
                      <a:solidFill>
                        <a:srgbClr val="4F81BD"/>
                      </a:solidFill>
                      <a:prstDash val="solid"/>
                      <a:round/>
                      <a:headEnd type="none" w="med" len="med"/>
                      <a:tailEnd type="none" w="med" len="med"/>
                    </a:lnB>
                    <a:solidFill>
                      <a:srgbClr val="F2F2F2"/>
                    </a:solidFill>
                  </a:tcPr>
                </a:tc>
              </a:tr>
            </a:tbl>
          </a:graphicData>
        </a:graphic>
      </p:graphicFrame>
      <p:cxnSp>
        <p:nvCxnSpPr>
          <p:cNvPr id="21512" name="AutoShape 1"/>
          <p:cNvCxnSpPr>
            <a:cxnSpLocks noChangeShapeType="1"/>
          </p:cNvCxnSpPr>
          <p:nvPr/>
        </p:nvCxnSpPr>
        <p:spPr bwMode="auto">
          <a:xfrm flipV="1">
            <a:off x="1219200" y="6172200"/>
            <a:ext cx="7315200" cy="46038"/>
          </a:xfrm>
          <a:prstGeom prst="straightConnector1">
            <a:avLst/>
          </a:prstGeom>
          <a:noFill/>
          <a:ln w="50800">
            <a:solidFill>
              <a:srgbClr val="000000"/>
            </a:solidFill>
            <a:round/>
            <a:headEnd/>
            <a:tailEnd type="triangle" w="med" len="med"/>
          </a:ln>
        </p:spPr>
      </p:cxnSp>
      <p:cxnSp>
        <p:nvCxnSpPr>
          <p:cNvPr id="21513" name="AutoShape 10"/>
          <p:cNvCxnSpPr>
            <a:cxnSpLocks noChangeShapeType="1"/>
          </p:cNvCxnSpPr>
          <p:nvPr/>
        </p:nvCxnSpPr>
        <p:spPr bwMode="auto">
          <a:xfrm flipV="1">
            <a:off x="1219200" y="1143000"/>
            <a:ext cx="46038" cy="5105400"/>
          </a:xfrm>
          <a:prstGeom prst="straightConnector1">
            <a:avLst/>
          </a:prstGeom>
          <a:noFill/>
          <a:ln w="50800">
            <a:solidFill>
              <a:srgbClr val="000000"/>
            </a:solidFill>
            <a:round/>
            <a:headEnd/>
            <a:tailEnd type="triangle" w="med" len="med"/>
          </a:ln>
        </p:spPr>
      </p:cxnSp>
      <p:sp>
        <p:nvSpPr>
          <p:cNvPr id="21514" name="Rectangle 2"/>
          <p:cNvSpPr>
            <a:spLocks noChangeArrowheads="1"/>
          </p:cNvSpPr>
          <p:nvPr/>
        </p:nvSpPr>
        <p:spPr bwMode="auto">
          <a:xfrm>
            <a:off x="1371600" y="5410200"/>
            <a:ext cx="2438400" cy="533400"/>
          </a:xfrm>
          <a:prstGeom prst="rect">
            <a:avLst/>
          </a:prstGeom>
          <a:solidFill>
            <a:srgbClr val="D6E3BC"/>
          </a:solidFill>
          <a:ln w="9525">
            <a:solidFill>
              <a:srgbClr val="000000"/>
            </a:solidFill>
            <a:miter lim="800000"/>
            <a:headEnd/>
            <a:tailEnd/>
          </a:ln>
        </p:spPr>
        <p:txBody>
          <a:bodyPr/>
          <a:lstStyle/>
          <a:p>
            <a:r>
              <a:rPr lang="en-US" sz="1800" b="1" dirty="0" smtClean="0">
                <a:latin typeface="Arial" pitchFamily="34" charset="0"/>
              </a:rPr>
              <a:t>Persuasion morale</a:t>
            </a:r>
            <a:endParaRPr lang="en-US" sz="1800" b="1" dirty="0">
              <a:latin typeface="Arial" pitchFamily="34" charset="0"/>
            </a:endParaRPr>
          </a:p>
        </p:txBody>
      </p:sp>
      <p:sp>
        <p:nvSpPr>
          <p:cNvPr id="21515" name="Rectangle 3"/>
          <p:cNvSpPr>
            <a:spLocks noChangeArrowheads="1"/>
          </p:cNvSpPr>
          <p:nvPr/>
        </p:nvSpPr>
        <p:spPr bwMode="auto">
          <a:xfrm>
            <a:off x="3200400" y="3962400"/>
            <a:ext cx="3352800" cy="808038"/>
          </a:xfrm>
          <a:prstGeom prst="rect">
            <a:avLst/>
          </a:prstGeom>
          <a:solidFill>
            <a:srgbClr val="CCC0D9"/>
          </a:solidFill>
          <a:ln w="9525">
            <a:solidFill>
              <a:srgbClr val="000000"/>
            </a:solidFill>
            <a:miter lim="800000"/>
            <a:headEnd/>
            <a:tailEnd/>
          </a:ln>
        </p:spPr>
        <p:txBody>
          <a:bodyPr/>
          <a:lstStyle/>
          <a:p>
            <a:endParaRPr lang="en-US" dirty="0">
              <a:latin typeface="Arial" pitchFamily="34" charset="0"/>
            </a:endParaRPr>
          </a:p>
          <a:p>
            <a:pPr algn="ctr"/>
            <a:r>
              <a:rPr lang="en-US" sz="2400" b="1" dirty="0">
                <a:latin typeface="Arial" pitchFamily="34" charset="0"/>
              </a:rPr>
              <a:t>Memorandum </a:t>
            </a:r>
          </a:p>
        </p:txBody>
      </p:sp>
      <p:sp>
        <p:nvSpPr>
          <p:cNvPr id="21516" name="Rectangle 5"/>
          <p:cNvSpPr>
            <a:spLocks noChangeArrowheads="1"/>
          </p:cNvSpPr>
          <p:nvPr/>
        </p:nvSpPr>
        <p:spPr bwMode="auto">
          <a:xfrm>
            <a:off x="2438400" y="4800600"/>
            <a:ext cx="3352800" cy="457200"/>
          </a:xfrm>
          <a:prstGeom prst="rect">
            <a:avLst/>
          </a:prstGeom>
          <a:solidFill>
            <a:srgbClr val="E5B8B7"/>
          </a:solidFill>
          <a:ln w="9525">
            <a:solidFill>
              <a:srgbClr val="000000"/>
            </a:solidFill>
            <a:miter lim="800000"/>
            <a:headEnd/>
            <a:tailEnd/>
          </a:ln>
        </p:spPr>
        <p:txBody>
          <a:bodyPr/>
          <a:lstStyle/>
          <a:p>
            <a:r>
              <a:rPr lang="en-US" sz="2400" b="1" dirty="0" err="1" smtClean="0">
                <a:latin typeface="Arial" pitchFamily="34" charset="0"/>
              </a:rPr>
              <a:t>Lettre</a:t>
            </a:r>
            <a:r>
              <a:rPr lang="en-US" sz="2400" b="1" dirty="0" smtClean="0">
                <a:latin typeface="Arial" pitchFamily="34" charset="0"/>
              </a:rPr>
              <a:t> </a:t>
            </a:r>
            <a:r>
              <a:rPr lang="en-US" sz="2400" b="1" dirty="0" err="1" smtClean="0">
                <a:latin typeface="Arial" pitchFamily="34" charset="0"/>
              </a:rPr>
              <a:t>d’engagement</a:t>
            </a:r>
            <a:endParaRPr lang="en-US" sz="2400" b="1" dirty="0">
              <a:latin typeface="Arial" pitchFamily="34" charset="0"/>
            </a:endParaRPr>
          </a:p>
        </p:txBody>
      </p:sp>
      <p:sp>
        <p:nvSpPr>
          <p:cNvPr id="21517" name="Rectangle 6"/>
          <p:cNvSpPr>
            <a:spLocks noChangeArrowheads="1"/>
          </p:cNvSpPr>
          <p:nvPr/>
        </p:nvSpPr>
        <p:spPr bwMode="auto">
          <a:xfrm>
            <a:off x="3657600" y="3124200"/>
            <a:ext cx="3581400" cy="762000"/>
          </a:xfrm>
          <a:prstGeom prst="rect">
            <a:avLst/>
          </a:prstGeom>
          <a:solidFill>
            <a:srgbClr val="FBD4B4"/>
          </a:solidFill>
          <a:ln w="9525">
            <a:solidFill>
              <a:srgbClr val="000000"/>
            </a:solidFill>
            <a:miter lim="800000"/>
            <a:headEnd/>
            <a:tailEnd/>
          </a:ln>
        </p:spPr>
        <p:txBody>
          <a:bodyPr/>
          <a:lstStyle/>
          <a:p>
            <a:endParaRPr lang="en-US" dirty="0">
              <a:latin typeface="Arial" pitchFamily="34" charset="0"/>
            </a:endParaRPr>
          </a:p>
          <a:p>
            <a:pPr algn="ctr"/>
            <a:r>
              <a:rPr lang="en-US" sz="2400" b="1" dirty="0" err="1" smtClean="0">
                <a:latin typeface="Arial" pitchFamily="34" charset="0"/>
              </a:rPr>
              <a:t>Ordonnance</a:t>
            </a:r>
            <a:r>
              <a:rPr lang="en-US" sz="2400" b="1" dirty="0" smtClean="0">
                <a:latin typeface="Arial" pitchFamily="34" charset="0"/>
              </a:rPr>
              <a:t> Corrective </a:t>
            </a:r>
            <a:endParaRPr lang="en-US" sz="2400" b="1" dirty="0">
              <a:latin typeface="Arial" pitchFamily="34" charset="0"/>
            </a:endParaRPr>
          </a:p>
        </p:txBody>
      </p:sp>
      <p:sp>
        <p:nvSpPr>
          <p:cNvPr id="21518" name="Rectangle 8"/>
          <p:cNvSpPr>
            <a:spLocks noChangeArrowheads="1"/>
          </p:cNvSpPr>
          <p:nvPr/>
        </p:nvSpPr>
        <p:spPr bwMode="auto">
          <a:xfrm>
            <a:off x="4343400" y="2209800"/>
            <a:ext cx="3962400" cy="838200"/>
          </a:xfrm>
          <a:prstGeom prst="rect">
            <a:avLst/>
          </a:prstGeom>
          <a:solidFill>
            <a:srgbClr val="FF0000"/>
          </a:solidFill>
          <a:ln w="9525">
            <a:solidFill>
              <a:srgbClr val="000000"/>
            </a:solidFill>
            <a:miter lim="800000"/>
            <a:headEnd/>
            <a:tailEnd/>
          </a:ln>
        </p:spPr>
        <p:txBody>
          <a:bodyPr/>
          <a:lstStyle/>
          <a:p>
            <a:pPr algn="ctr">
              <a:lnSpc>
                <a:spcPct val="115000"/>
              </a:lnSpc>
              <a:spcAft>
                <a:spcPts val="1000"/>
              </a:spcAft>
            </a:pPr>
            <a:r>
              <a:rPr lang="en-US" b="1" dirty="0" smtClean="0">
                <a:latin typeface="Arial" pitchFamily="34" charset="0"/>
                <a:cs typeface="Calibri" pitchFamily="34" charset="0"/>
              </a:rPr>
              <a:t>Regime  de </a:t>
            </a:r>
            <a:r>
              <a:rPr lang="en-US" b="1" dirty="0" err="1" smtClean="0">
                <a:latin typeface="Arial" pitchFamily="34" charset="0"/>
                <a:cs typeface="Calibri" pitchFamily="34" charset="0"/>
              </a:rPr>
              <a:t>tutelle</a:t>
            </a:r>
            <a:r>
              <a:rPr lang="en-US" sz="2400" b="1" dirty="0" smtClean="0">
                <a:latin typeface="Arial" pitchFamily="34" charset="0"/>
                <a:cs typeface="Calibri" pitchFamily="34" charset="0"/>
              </a:rPr>
              <a:t>/</a:t>
            </a:r>
            <a:r>
              <a:rPr lang="en-US" sz="2400" b="1" dirty="0" err="1" smtClean="0">
                <a:latin typeface="Arial" pitchFamily="34" charset="0"/>
                <a:cs typeface="Calibri" pitchFamily="34" charset="0"/>
              </a:rPr>
              <a:t>Mise</a:t>
            </a:r>
            <a:r>
              <a:rPr lang="en-US" sz="2400" b="1" dirty="0" smtClean="0">
                <a:latin typeface="Arial" pitchFamily="34" charset="0"/>
                <a:cs typeface="Calibri" pitchFamily="34" charset="0"/>
              </a:rPr>
              <a:t> sous </a:t>
            </a:r>
            <a:r>
              <a:rPr lang="en-US" sz="2400" b="1" dirty="0" err="1" smtClean="0">
                <a:latin typeface="Arial" pitchFamily="34" charset="0"/>
                <a:cs typeface="Calibri" pitchFamily="34" charset="0"/>
              </a:rPr>
              <a:t>sequestre</a:t>
            </a:r>
            <a:endParaRPr lang="en-US" sz="2400" dirty="0">
              <a:latin typeface="Arial" pitchFamily="34" charset="0"/>
              <a:cs typeface="Calibri" pitchFamily="34" charset="0"/>
            </a:endParaRPr>
          </a:p>
        </p:txBody>
      </p:sp>
      <p:sp>
        <p:nvSpPr>
          <p:cNvPr id="21519" name="Rectangle 9"/>
          <p:cNvSpPr>
            <a:spLocks noChangeArrowheads="1"/>
          </p:cNvSpPr>
          <p:nvPr/>
        </p:nvSpPr>
        <p:spPr bwMode="auto">
          <a:xfrm>
            <a:off x="5105400" y="1066800"/>
            <a:ext cx="3200400" cy="1066800"/>
          </a:xfrm>
          <a:prstGeom prst="rect">
            <a:avLst/>
          </a:prstGeom>
          <a:solidFill>
            <a:srgbClr val="FFC000"/>
          </a:solidFill>
          <a:ln w="9525">
            <a:solidFill>
              <a:srgbClr val="000000"/>
            </a:solidFill>
            <a:miter lim="800000"/>
            <a:headEnd/>
            <a:tailEnd/>
          </a:ln>
        </p:spPr>
        <p:txBody>
          <a:bodyPr/>
          <a:lstStyle/>
          <a:p>
            <a:pPr algn="ctr">
              <a:lnSpc>
                <a:spcPct val="115000"/>
              </a:lnSpc>
              <a:spcAft>
                <a:spcPts val="1000"/>
              </a:spcAft>
            </a:pPr>
            <a:r>
              <a:rPr lang="en-US" b="1" dirty="0" err="1" smtClean="0">
                <a:latin typeface="Arial" pitchFamily="34" charset="0"/>
                <a:cs typeface="Calibri" pitchFamily="34" charset="0"/>
              </a:rPr>
              <a:t>fermeture</a:t>
            </a:r>
            <a:r>
              <a:rPr lang="en-US" sz="2400" b="1" dirty="0" smtClean="0">
                <a:latin typeface="Arial" pitchFamily="34" charset="0"/>
                <a:cs typeface="Calibri" pitchFamily="34" charset="0"/>
              </a:rPr>
              <a:t> </a:t>
            </a:r>
            <a:r>
              <a:rPr lang="en-US" sz="2400" b="1" dirty="0">
                <a:latin typeface="Arial" pitchFamily="34" charset="0"/>
                <a:cs typeface="Calibri" pitchFamily="34" charset="0"/>
              </a:rPr>
              <a:t>/ Liquidation</a:t>
            </a:r>
            <a:endParaRPr lang="en-US" sz="2400" dirty="0">
              <a:latin typeface="Arial" pitchFamily="34" charset="0"/>
              <a:cs typeface="Calibri" pitchFamily="34" charset="0"/>
            </a:endParaRPr>
          </a:p>
        </p:txBody>
      </p:sp>
      <p:sp>
        <p:nvSpPr>
          <p:cNvPr id="21520" name="Slide Number Placeholder 10"/>
          <p:cNvSpPr>
            <a:spLocks noGrp="1"/>
          </p:cNvSpPr>
          <p:nvPr>
            <p:ph type="sldNum" sz="quarter" idx="12"/>
          </p:nvPr>
        </p:nvSpPr>
        <p:spPr>
          <a:noFill/>
        </p:spPr>
        <p:txBody>
          <a:bodyPr/>
          <a:lstStyle/>
          <a:p>
            <a:fld id="{40189B3B-343E-4262-80CC-7067DA53F8AF}" type="slidenum">
              <a:rPr lang="en-US" smtClean="0">
                <a:cs typeface="Arial" pitchFamily="34" charset="0"/>
              </a:rPr>
              <a:pPr/>
              <a:t>29</a:t>
            </a:fld>
            <a:endParaRPr lang="en-US" smtClean="0">
              <a:cs typeface="Arial" pitchFamily="34" charset="0"/>
            </a:endParaRPr>
          </a:p>
        </p:txBody>
      </p:sp>
    </p:spTree>
    <p:extLst>
      <p:ext uri="{BB962C8B-B14F-4D97-AF65-F5344CB8AC3E}">
        <p14:creationId xmlns:p14="http://schemas.microsoft.com/office/powerpoint/2010/main" val="1464717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74845"/>
            <a:ext cx="9142863" cy="4832446"/>
          </a:xfrm>
        </p:spPr>
        <p:txBody>
          <a:bodyPr>
            <a:normAutofit/>
          </a:bodyPr>
          <a:lstStyle/>
          <a:p>
            <a:pPr algn="just">
              <a:lnSpc>
                <a:spcPct val="200000"/>
              </a:lnSpc>
              <a:buFont typeface="Wingdings" panose="05000000000000000000" pitchFamily="2" charset="2"/>
              <a:buChar char="Ø"/>
            </a:pPr>
            <a:r>
              <a:rPr lang="fr-FR" sz="2400" dirty="0">
                <a:latin typeface="Arial" panose="020B0604020202020204" pitchFamily="34" charset="0"/>
                <a:cs typeface="Arial" panose="020B0604020202020204" pitchFamily="34" charset="0"/>
              </a:rPr>
              <a:t>Une banque faible peut être définie comme celle dont la liquidité ou la solvabilité est ou sera réduite, à moins d'une amélioration importante de ses ressources financières, de son profil de risque, de son orientation stratégique, de ses capacités de gestion des risques et / ou de sa qualité de gestion.  </a:t>
            </a:r>
            <a:r>
              <a:rPr lang="fr-FR" sz="2400" dirty="0" smtClean="0">
                <a:latin typeface="Arial" panose="020B0604020202020204" pitchFamily="34" charset="0"/>
                <a:cs typeface="Arial" panose="020B0604020202020204" pitchFamily="34" charset="0"/>
              </a:rPr>
              <a:t>(BIS, mars 2002)</a:t>
            </a:r>
            <a:endParaRPr lang="en-US" sz="24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31845"/>
            <a:ext cx="9144000" cy="882555"/>
          </a:xfrm>
          <a:solidFill>
            <a:schemeClr val="bg2">
              <a:lumMod val="75000"/>
            </a:schemeClr>
          </a:solidFill>
        </p:spPr>
        <p:txBody>
          <a:bodyPr>
            <a:normAutofit/>
          </a:bodyPr>
          <a:lstStyle/>
          <a:p>
            <a:pPr algn="ctr"/>
            <a:r>
              <a:rPr lang="en-ZW" sz="3600" dirty="0" smtClean="0">
                <a:solidFill>
                  <a:srgbClr val="000000"/>
                </a:solidFill>
                <a:effectLst/>
                <a:latin typeface="Arial" panose="020B0604020202020204" pitchFamily="34" charset="0"/>
                <a:ea typeface="+mn-ea"/>
                <a:cs typeface="Arial" panose="020B0604020202020204" pitchFamily="34" charset="0"/>
              </a:rPr>
              <a:t>Introduction</a:t>
            </a:r>
            <a:endParaRPr lang="en-ZW"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015103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00552" y="138002"/>
            <a:ext cx="8229600" cy="852598"/>
          </a:xfrm>
          <a:solidFill>
            <a:schemeClr val="bg2">
              <a:lumMod val="50000"/>
            </a:schemeClr>
          </a:solidFill>
        </p:spPr>
        <p:txBody>
          <a:bodyPr>
            <a:normAutofit/>
          </a:bodyPr>
          <a:lstStyle/>
          <a:p>
            <a:pPr algn="ctr"/>
            <a:r>
              <a:rPr lang="en-US" sz="3600" dirty="0"/>
              <a:t>Execution des </a:t>
            </a:r>
            <a:r>
              <a:rPr lang="en-US" sz="3600" dirty="0" err="1"/>
              <a:t>mesures</a:t>
            </a:r>
            <a:endParaRPr lang="en-US" sz="3600" b="1" dirty="0" smtClean="0"/>
          </a:p>
        </p:txBody>
      </p:sp>
      <p:sp>
        <p:nvSpPr>
          <p:cNvPr id="26627" name="Content Placeholder 2"/>
          <p:cNvSpPr>
            <a:spLocks noGrp="1"/>
          </p:cNvSpPr>
          <p:nvPr>
            <p:ph idx="1"/>
          </p:nvPr>
        </p:nvSpPr>
        <p:spPr>
          <a:xfrm>
            <a:off x="457200" y="1219200"/>
            <a:ext cx="8229600" cy="5334000"/>
          </a:xfrm>
        </p:spPr>
        <p:txBody>
          <a:bodyPr/>
          <a:lstStyle/>
          <a:p>
            <a:r>
              <a:rPr lang="fr-FR" sz="2400" dirty="0"/>
              <a:t>Les mesures de supervision informelles comprennent</a:t>
            </a:r>
            <a:r>
              <a:rPr lang="fr-FR" sz="2400" dirty="0" smtClean="0"/>
              <a:t>:</a:t>
            </a:r>
            <a:endParaRPr lang="fr-FR" sz="2400" dirty="0"/>
          </a:p>
          <a:p>
            <a:r>
              <a:rPr lang="fr-FR" sz="2400" dirty="0" smtClean="0"/>
              <a:t> </a:t>
            </a:r>
            <a:r>
              <a:rPr lang="fr-FR" sz="2400" dirty="0"/>
              <a:t>Résolutions du conseil </a:t>
            </a:r>
            <a:r>
              <a:rPr lang="fr-FR" sz="2400" dirty="0" smtClean="0"/>
              <a:t>d'administration;</a:t>
            </a:r>
          </a:p>
          <a:p>
            <a:r>
              <a:rPr lang="fr-FR" sz="2400" dirty="0" smtClean="0"/>
              <a:t>Lettres d'engagement;</a:t>
            </a:r>
          </a:p>
          <a:p>
            <a:r>
              <a:rPr lang="fr-FR" sz="2400" dirty="0" smtClean="0"/>
              <a:t>Mémorandum </a:t>
            </a:r>
            <a:r>
              <a:rPr lang="fr-FR" sz="2400" dirty="0"/>
              <a:t>d'entente (</a:t>
            </a:r>
            <a:r>
              <a:rPr lang="fr-FR" sz="2400" dirty="0" err="1"/>
              <a:t>MoU</a:t>
            </a:r>
            <a:r>
              <a:rPr lang="fr-FR" sz="2400" dirty="0"/>
              <a:t>); Et persuasion </a:t>
            </a:r>
            <a:r>
              <a:rPr lang="fr-FR" sz="2400" dirty="0" smtClean="0"/>
              <a:t>morale</a:t>
            </a:r>
          </a:p>
          <a:p>
            <a:r>
              <a:rPr lang="fr-FR" sz="2400" dirty="0" smtClean="0"/>
              <a:t>La </a:t>
            </a:r>
            <a:r>
              <a:rPr lang="fr-FR" sz="2400" dirty="0"/>
              <a:t>résolution du Conseil est un plan «suggéré» de correction des carences qui précise les mesures à prendre par le conseil d'administration et la direction.</a:t>
            </a:r>
          </a:p>
          <a:p>
            <a:pPr marL="109728" indent="0" eaLnBrk="1" hangingPunct="1">
              <a:buNone/>
            </a:pPr>
            <a:endParaRPr lang="en-US" dirty="0" smtClean="0"/>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4CDAE2B9-1287-4A5C-9EA0-C2C8D3E38EF0}" type="slidenum">
              <a:rPr lang="en-US" sz="1200"/>
              <a:pPr>
                <a:spcBef>
                  <a:spcPct val="0"/>
                </a:spcBef>
                <a:buClrTx/>
                <a:buFontTx/>
                <a:buNone/>
              </a:pPr>
              <a:t>30</a:t>
            </a:fld>
            <a:endParaRPr lang="en-US" sz="1200"/>
          </a:p>
        </p:txBody>
      </p:sp>
    </p:spTree>
    <p:extLst>
      <p:ext uri="{BB962C8B-B14F-4D97-AF65-F5344CB8AC3E}">
        <p14:creationId xmlns:p14="http://schemas.microsoft.com/office/powerpoint/2010/main" val="275564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85800" y="228600"/>
            <a:ext cx="8229600" cy="944562"/>
          </a:xfrm>
          <a:solidFill>
            <a:schemeClr val="bg2">
              <a:lumMod val="50000"/>
            </a:schemeClr>
          </a:solidFill>
        </p:spPr>
        <p:txBody>
          <a:bodyPr>
            <a:normAutofit/>
          </a:bodyPr>
          <a:lstStyle/>
          <a:p>
            <a:pPr algn="ctr"/>
            <a:r>
              <a:rPr lang="en-US" sz="3600" dirty="0"/>
              <a:t>Execution des </a:t>
            </a:r>
            <a:r>
              <a:rPr lang="en-US" sz="3600" dirty="0" err="1"/>
              <a:t>mesures</a:t>
            </a:r>
            <a:endParaRPr lang="en-US" sz="3600" dirty="0" smtClean="0"/>
          </a:p>
        </p:txBody>
      </p:sp>
      <p:sp>
        <p:nvSpPr>
          <p:cNvPr id="27651" name="Content Placeholder 2"/>
          <p:cNvSpPr>
            <a:spLocks noGrp="1"/>
          </p:cNvSpPr>
          <p:nvPr>
            <p:ph idx="1"/>
          </p:nvPr>
        </p:nvSpPr>
        <p:spPr>
          <a:xfrm>
            <a:off x="457200" y="1371600"/>
            <a:ext cx="8229600" cy="5036344"/>
          </a:xfrm>
        </p:spPr>
        <p:txBody>
          <a:bodyPr>
            <a:normAutofit/>
          </a:bodyPr>
          <a:lstStyle/>
          <a:p>
            <a:r>
              <a:rPr lang="fr-FR" sz="2400" b="1" dirty="0"/>
              <a:t>La lettre d'engagement </a:t>
            </a:r>
            <a:r>
              <a:rPr lang="fr-FR" sz="2400" dirty="0"/>
              <a:t>est une lettre officielle du conseil d'administration à l'autorité de surveillance, rédigée par le superviseur, puis acceptée et signée par le conseil d'administration. Il décrit les mesures spécifiques à prendre et le calendrier de </a:t>
            </a:r>
            <a:r>
              <a:rPr lang="fr-FR" sz="2400" dirty="0" smtClean="0"/>
              <a:t>réalisation.</a:t>
            </a:r>
            <a:endParaRPr lang="fr-FR" sz="2400" dirty="0"/>
          </a:p>
          <a:p>
            <a:r>
              <a:rPr lang="fr-FR" sz="2400" b="1" dirty="0" smtClean="0"/>
              <a:t>Le </a:t>
            </a:r>
            <a:r>
              <a:rPr lang="fr-FR" sz="2400" b="1" dirty="0"/>
              <a:t>protocole d'entente </a:t>
            </a:r>
            <a:r>
              <a:rPr lang="fr-FR" sz="2400" dirty="0"/>
              <a:t>est une entente écrite signée conjointement par le conseil d'administration et les autorités de surveillance détaillant le plan d'action spécifique et les personnes responsables.</a:t>
            </a:r>
            <a:endParaRPr lang="fr-FR" sz="2400" dirty="0">
              <a:effectLst/>
            </a:endParaRPr>
          </a:p>
        </p:txBody>
      </p:sp>
      <p:sp>
        <p:nvSpPr>
          <p:cNvPr id="2765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F0919735-B96C-4386-AF9A-762CA0D48374}" type="slidenum">
              <a:rPr lang="en-US" sz="1200"/>
              <a:pPr>
                <a:spcBef>
                  <a:spcPct val="0"/>
                </a:spcBef>
                <a:buClrTx/>
                <a:buFontTx/>
                <a:buNone/>
              </a:pPr>
              <a:t>31</a:t>
            </a:fld>
            <a:endParaRPr lang="en-US" sz="1200"/>
          </a:p>
        </p:txBody>
      </p:sp>
    </p:spTree>
    <p:extLst>
      <p:ext uri="{BB962C8B-B14F-4D97-AF65-F5344CB8AC3E}">
        <p14:creationId xmlns:p14="http://schemas.microsoft.com/office/powerpoint/2010/main" val="22943940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457200" y="304800"/>
            <a:ext cx="8229600" cy="666147"/>
          </a:xfrm>
          <a:solidFill>
            <a:schemeClr val="bg2">
              <a:lumMod val="50000"/>
            </a:schemeClr>
          </a:solidFill>
        </p:spPr>
        <p:txBody>
          <a:bodyPr>
            <a:normAutofit fontScale="90000"/>
          </a:bodyPr>
          <a:lstStyle/>
          <a:p>
            <a:pPr algn="ctr"/>
            <a:r>
              <a:rPr lang="en-US" sz="3000" b="1" dirty="0" smtClean="0"/>
              <a:t/>
            </a:r>
            <a:br>
              <a:rPr lang="en-US" sz="3000" b="1" dirty="0" smtClean="0"/>
            </a:br>
            <a:r>
              <a:rPr lang="en-US" sz="4000" dirty="0"/>
              <a:t>Execution des </a:t>
            </a:r>
            <a:r>
              <a:rPr lang="en-US" sz="4000" dirty="0" err="1"/>
              <a:t>mesures</a:t>
            </a:r>
            <a:r>
              <a:rPr lang="en-US" sz="4000" b="1" dirty="0" smtClean="0"/>
              <a:t/>
            </a:r>
            <a:br>
              <a:rPr lang="en-US" sz="4000" b="1" dirty="0" smtClean="0"/>
            </a:br>
            <a:endParaRPr lang="en-US" sz="4000" dirty="0" smtClean="0"/>
          </a:p>
        </p:txBody>
      </p:sp>
      <p:sp>
        <p:nvSpPr>
          <p:cNvPr id="3" name="Content Placeholder 2"/>
          <p:cNvSpPr>
            <a:spLocks noGrp="1"/>
          </p:cNvSpPr>
          <p:nvPr>
            <p:ph idx="1"/>
          </p:nvPr>
        </p:nvSpPr>
        <p:spPr>
          <a:xfrm>
            <a:off x="457200" y="1143000"/>
            <a:ext cx="8229600" cy="5630069"/>
          </a:xfrm>
        </p:spPr>
        <p:txBody>
          <a:bodyPr>
            <a:normAutofit/>
          </a:bodyPr>
          <a:lstStyle/>
          <a:p>
            <a:r>
              <a:rPr lang="fr-FR" sz="2400" dirty="0"/>
              <a:t>Les mesures formelles de surveillance sont plus appropriées </a:t>
            </a:r>
            <a:r>
              <a:rPr lang="fr-FR" sz="2400" dirty="0" smtClean="0"/>
              <a:t>lorsque:</a:t>
            </a:r>
          </a:p>
          <a:p>
            <a:r>
              <a:rPr lang="fr-FR" sz="2400" dirty="0" smtClean="0"/>
              <a:t>Une </a:t>
            </a:r>
            <a:r>
              <a:rPr lang="fr-FR" sz="2400" dirty="0"/>
              <a:t>banque a des problèmes importants et </a:t>
            </a:r>
            <a:r>
              <a:rPr lang="fr-FR" sz="2400" dirty="0" smtClean="0"/>
              <a:t>il y a un danger pour </a:t>
            </a:r>
            <a:r>
              <a:rPr lang="fr-FR" sz="2400" dirty="0"/>
              <a:t>l'institution;</a:t>
            </a:r>
            <a:br>
              <a:rPr lang="fr-FR" sz="2400" dirty="0"/>
            </a:br>
            <a:r>
              <a:rPr lang="fr-FR" sz="2400" dirty="0"/>
              <a:t>Les mesures correctives </a:t>
            </a:r>
            <a:r>
              <a:rPr lang="fr-FR" sz="2400" dirty="0" smtClean="0"/>
              <a:t> devant venir du conseil tardent a venir ou</a:t>
            </a:r>
          </a:p>
          <a:p>
            <a:r>
              <a:rPr lang="fr-FR" sz="2400" dirty="0" smtClean="0"/>
              <a:t>Lorsque </a:t>
            </a:r>
            <a:r>
              <a:rPr lang="fr-FR" sz="2400" dirty="0"/>
              <a:t>les actions informelles sont </a:t>
            </a:r>
            <a:r>
              <a:rPr lang="fr-FR" sz="2400" dirty="0" smtClean="0"/>
              <a:t>insuffisantes.</a:t>
            </a:r>
          </a:p>
          <a:p>
            <a:r>
              <a:rPr lang="fr-FR" sz="2400" dirty="0" smtClean="0"/>
              <a:t>Les </a:t>
            </a:r>
            <a:r>
              <a:rPr lang="fr-FR" sz="2400" dirty="0"/>
              <a:t>actions formelles sont autorisées par la loi et sont </a:t>
            </a:r>
            <a:r>
              <a:rPr lang="fr-FR" sz="2400" dirty="0" smtClean="0"/>
              <a:t>exécutoires.</a:t>
            </a:r>
          </a:p>
          <a:p>
            <a:r>
              <a:rPr lang="fr-FR" sz="2400" dirty="0" smtClean="0"/>
              <a:t>Les </a:t>
            </a:r>
            <a:r>
              <a:rPr lang="fr-FR" sz="2400" dirty="0"/>
              <a:t>actions formelles comprennent: les ordres correctifs; Ordonnances </a:t>
            </a:r>
            <a:r>
              <a:rPr lang="fr-FR" sz="2400" dirty="0" smtClean="0"/>
              <a:t>de </a:t>
            </a:r>
            <a:r>
              <a:rPr lang="fr-FR" sz="2400" dirty="0"/>
              <a:t>cessation d’activités</a:t>
            </a:r>
            <a:r>
              <a:rPr lang="fr-FR" sz="2400" dirty="0" smtClean="0"/>
              <a:t>; </a:t>
            </a:r>
            <a:r>
              <a:rPr lang="fr-FR" sz="2400" dirty="0"/>
              <a:t>Et </a:t>
            </a:r>
            <a:r>
              <a:rPr lang="fr-FR" sz="2400" dirty="0" smtClean="0"/>
              <a:t>curatelle.</a:t>
            </a:r>
            <a:endParaRPr lang="fr-FR" sz="2400" dirty="0">
              <a:effectLst/>
            </a:endParaRPr>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36B7CC02-CDA4-4288-A502-609974DBC2E3}" type="slidenum">
              <a:rPr lang="en-US" sz="1200"/>
              <a:pPr>
                <a:spcBef>
                  <a:spcPct val="0"/>
                </a:spcBef>
                <a:buClrTx/>
                <a:buFontTx/>
                <a:buNone/>
              </a:pPr>
              <a:t>32</a:t>
            </a:fld>
            <a:endParaRPr lang="en-US" sz="1200"/>
          </a:p>
        </p:txBody>
      </p:sp>
    </p:spTree>
    <p:extLst>
      <p:ext uri="{BB962C8B-B14F-4D97-AF65-F5344CB8AC3E}">
        <p14:creationId xmlns:p14="http://schemas.microsoft.com/office/powerpoint/2010/main" val="2733266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274639"/>
            <a:ext cx="8229600" cy="715962"/>
          </a:xfrm>
          <a:solidFill>
            <a:schemeClr val="bg2">
              <a:lumMod val="50000"/>
            </a:schemeClr>
          </a:solidFill>
        </p:spPr>
        <p:txBody>
          <a:bodyPr>
            <a:normAutofit fontScale="90000"/>
          </a:bodyPr>
          <a:lstStyle/>
          <a:p>
            <a:pPr algn="ctr"/>
            <a:r>
              <a:rPr lang="en-US" sz="4400" dirty="0"/>
              <a:t>Execution des </a:t>
            </a:r>
            <a:r>
              <a:rPr lang="en-US" sz="4400" dirty="0" err="1"/>
              <a:t>mesures</a:t>
            </a:r>
            <a:endParaRPr lang="en-US" dirty="0" smtClean="0"/>
          </a:p>
        </p:txBody>
      </p:sp>
      <p:sp>
        <p:nvSpPr>
          <p:cNvPr id="29699" name="Content Placeholder 2"/>
          <p:cNvSpPr>
            <a:spLocks noGrp="1"/>
          </p:cNvSpPr>
          <p:nvPr>
            <p:ph idx="1"/>
          </p:nvPr>
        </p:nvSpPr>
        <p:spPr>
          <a:xfrm>
            <a:off x="457200" y="1143000"/>
            <a:ext cx="8229600" cy="5264944"/>
          </a:xfrm>
        </p:spPr>
        <p:txBody>
          <a:bodyPr>
            <a:normAutofit/>
          </a:bodyPr>
          <a:lstStyle/>
          <a:p>
            <a:r>
              <a:rPr lang="fr-FR" sz="2400" dirty="0"/>
              <a:t>Une ordonnance corrective est un plan "imposé" pour corriger les lacunes qui spécifie les actions, les personnes responsables et un calendrier et les niveaux cibles pour la </a:t>
            </a:r>
            <a:r>
              <a:rPr lang="fr-FR" sz="2400" dirty="0" smtClean="0"/>
              <a:t>réalisation.</a:t>
            </a:r>
          </a:p>
          <a:p>
            <a:r>
              <a:rPr lang="fr-FR" sz="2400" dirty="0" smtClean="0"/>
              <a:t>Il </a:t>
            </a:r>
            <a:r>
              <a:rPr lang="fr-FR" sz="2400" dirty="0"/>
              <a:t>est formel dans son format et dans sa langue afin de se préparer si nécessaire à d'autres sanctions </a:t>
            </a:r>
            <a:r>
              <a:rPr lang="fr-FR" sz="2400" dirty="0" smtClean="0"/>
              <a:t>réglementaires.</a:t>
            </a:r>
          </a:p>
          <a:p>
            <a:r>
              <a:rPr lang="fr-FR" sz="2400" dirty="0" smtClean="0"/>
              <a:t>Émise </a:t>
            </a:r>
            <a:r>
              <a:rPr lang="fr-FR" sz="2400" dirty="0"/>
              <a:t>lors d'une réunion officielle du </a:t>
            </a:r>
            <a:r>
              <a:rPr lang="fr-FR" sz="2400" dirty="0" smtClean="0"/>
              <a:t>conseil.</a:t>
            </a:r>
          </a:p>
          <a:p>
            <a:r>
              <a:rPr lang="fr-FR" sz="2400" dirty="0" smtClean="0"/>
              <a:t>L’ordonnance </a:t>
            </a:r>
            <a:r>
              <a:rPr lang="fr-FR" sz="2400" dirty="0"/>
              <a:t>corrective récite les pratiques dangereuses et non conformes et / ou la condition qui a nécessité l'ordonnance.</a:t>
            </a:r>
          </a:p>
          <a:p>
            <a:pPr algn="just" eaLnBrk="1" hangingPunct="1">
              <a:buFont typeface="Wingdings" panose="05000000000000000000" pitchFamily="2" charset="2"/>
              <a:buNone/>
            </a:pPr>
            <a:endParaRPr lang="en-US" sz="2400" dirty="0" smtClean="0"/>
          </a:p>
        </p:txBody>
      </p:sp>
      <p:sp>
        <p:nvSpPr>
          <p:cNvPr id="2970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D15F75C0-4DAE-41D3-9A02-26D3D08597BE}" type="slidenum">
              <a:rPr lang="en-US" sz="1200"/>
              <a:pPr>
                <a:spcBef>
                  <a:spcPct val="0"/>
                </a:spcBef>
                <a:buClrTx/>
                <a:buFontTx/>
                <a:buNone/>
              </a:pPr>
              <a:t>33</a:t>
            </a:fld>
            <a:endParaRPr lang="en-US" sz="1200"/>
          </a:p>
        </p:txBody>
      </p:sp>
    </p:spTree>
    <p:extLst>
      <p:ext uri="{BB962C8B-B14F-4D97-AF65-F5344CB8AC3E}">
        <p14:creationId xmlns:p14="http://schemas.microsoft.com/office/powerpoint/2010/main" val="3494416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639762"/>
          </a:xfrm>
          <a:solidFill>
            <a:schemeClr val="bg2">
              <a:lumMod val="50000"/>
            </a:schemeClr>
          </a:solidFill>
        </p:spPr>
        <p:txBody>
          <a:bodyPr>
            <a:normAutofit fontScale="90000"/>
          </a:bodyPr>
          <a:lstStyle/>
          <a:p>
            <a:pPr algn="ctr"/>
            <a:r>
              <a:rPr lang="en-US" sz="4400" dirty="0"/>
              <a:t>Execution des </a:t>
            </a:r>
            <a:r>
              <a:rPr lang="en-US" sz="4400" dirty="0" err="1"/>
              <a:t>mesures</a:t>
            </a:r>
            <a:endParaRPr lang="en-US" dirty="0" smtClean="0">
              <a:solidFill>
                <a:schemeClr val="tx1"/>
              </a:solidFill>
            </a:endParaRPr>
          </a:p>
        </p:txBody>
      </p:sp>
      <p:sp>
        <p:nvSpPr>
          <p:cNvPr id="31747" name="Content Placeholder 2"/>
          <p:cNvSpPr>
            <a:spLocks noGrp="1"/>
          </p:cNvSpPr>
          <p:nvPr>
            <p:ph idx="1"/>
          </p:nvPr>
        </p:nvSpPr>
        <p:spPr>
          <a:xfrm>
            <a:off x="457200" y="1143000"/>
            <a:ext cx="8229600" cy="5410200"/>
          </a:xfrm>
        </p:spPr>
        <p:txBody>
          <a:bodyPr>
            <a:normAutofit/>
          </a:bodyPr>
          <a:lstStyle/>
          <a:p>
            <a:r>
              <a:rPr lang="fr-FR" sz="2400" dirty="0"/>
              <a:t>La curatelle est appliquée lorsque la banque est dans une situation financière peu sûre et instable, avec possibilité de </a:t>
            </a:r>
            <a:r>
              <a:rPr lang="fr-FR" sz="2400" dirty="0" smtClean="0"/>
              <a:t>réhabilitation;</a:t>
            </a:r>
          </a:p>
          <a:p>
            <a:r>
              <a:rPr lang="fr-FR" sz="2400" dirty="0" smtClean="0"/>
              <a:t>La </a:t>
            </a:r>
            <a:r>
              <a:rPr lang="fr-FR" sz="2400" dirty="0"/>
              <a:t>Banque est placée sous la tutelle pour une période </a:t>
            </a:r>
            <a:r>
              <a:rPr lang="fr-FR" sz="2400" dirty="0" smtClean="0"/>
              <a:t>déterminée</a:t>
            </a:r>
          </a:p>
          <a:p>
            <a:r>
              <a:rPr lang="fr-FR" sz="2400" dirty="0" smtClean="0"/>
              <a:t>L'autorité </a:t>
            </a:r>
            <a:r>
              <a:rPr lang="fr-FR" sz="2400" dirty="0"/>
              <a:t>de surveillance nomme un </a:t>
            </a:r>
            <a:r>
              <a:rPr lang="fr-FR" sz="2400" dirty="0" smtClean="0"/>
              <a:t>Administrateur pour </a:t>
            </a:r>
            <a:r>
              <a:rPr lang="fr-FR" sz="2400" dirty="0"/>
              <a:t>gérer la banque faible</a:t>
            </a:r>
          </a:p>
          <a:p>
            <a:pPr marL="393192" lvl="1" indent="0">
              <a:buNone/>
            </a:pPr>
            <a:endParaRPr lang="en-US" dirty="0" smtClean="0"/>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2ED0C09B-43DD-4D01-BD78-FD74BD0A967B}" type="slidenum">
              <a:rPr lang="en-US" sz="1200"/>
              <a:pPr>
                <a:spcBef>
                  <a:spcPct val="0"/>
                </a:spcBef>
                <a:buClrTx/>
                <a:buFontTx/>
                <a:buNone/>
              </a:pPr>
              <a:t>34</a:t>
            </a:fld>
            <a:endParaRPr lang="en-US" sz="1200"/>
          </a:p>
        </p:txBody>
      </p:sp>
    </p:spTree>
    <p:extLst>
      <p:ext uri="{BB962C8B-B14F-4D97-AF65-F5344CB8AC3E}">
        <p14:creationId xmlns:p14="http://schemas.microsoft.com/office/powerpoint/2010/main" val="7509117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4638"/>
            <a:ext cx="8229600" cy="806037"/>
          </a:xfrm>
          <a:solidFill>
            <a:schemeClr val="bg2">
              <a:lumMod val="50000"/>
            </a:schemeClr>
          </a:solidFill>
        </p:spPr>
        <p:txBody>
          <a:bodyPr/>
          <a:lstStyle/>
          <a:p>
            <a:pPr algn="ctr"/>
            <a:r>
              <a:rPr lang="en-US" sz="4400" dirty="0"/>
              <a:t>Execution des </a:t>
            </a:r>
            <a:r>
              <a:rPr lang="en-US" sz="4400" dirty="0" err="1"/>
              <a:t>mesures</a:t>
            </a:r>
            <a:endParaRPr lang="en-US" dirty="0" smtClean="0"/>
          </a:p>
        </p:txBody>
      </p:sp>
      <p:sp>
        <p:nvSpPr>
          <p:cNvPr id="32771" name="Content Placeholder 2"/>
          <p:cNvSpPr>
            <a:spLocks noGrp="1"/>
          </p:cNvSpPr>
          <p:nvPr>
            <p:ph idx="1"/>
          </p:nvPr>
        </p:nvSpPr>
        <p:spPr>
          <a:xfrm>
            <a:off x="457200" y="1219200"/>
            <a:ext cx="8229600" cy="5410200"/>
          </a:xfrm>
        </p:spPr>
        <p:txBody>
          <a:bodyPr>
            <a:normAutofit/>
          </a:bodyPr>
          <a:lstStyle/>
          <a:p>
            <a:r>
              <a:rPr lang="fr-FR" sz="2400" dirty="0"/>
              <a:t>La curatelle a l'effet </a:t>
            </a:r>
            <a:r>
              <a:rPr lang="fr-FR" sz="2400" dirty="0" smtClean="0"/>
              <a:t>suivant:</a:t>
            </a:r>
          </a:p>
          <a:p>
            <a:r>
              <a:rPr lang="fr-FR" sz="2400" dirty="0" smtClean="0"/>
              <a:t>Suspension </a:t>
            </a:r>
            <a:r>
              <a:rPr lang="fr-FR" sz="2400" dirty="0"/>
              <a:t>des pouvoirs de tout administrateur, dirigeant et actionnaire de l'établissement </a:t>
            </a:r>
            <a:r>
              <a:rPr lang="fr-FR" sz="2400" dirty="0" smtClean="0"/>
              <a:t>bancaire;</a:t>
            </a:r>
          </a:p>
          <a:p>
            <a:r>
              <a:rPr lang="fr-FR" sz="2400" dirty="0" smtClean="0"/>
              <a:t>La </a:t>
            </a:r>
            <a:r>
              <a:rPr lang="fr-FR" sz="2400" dirty="0"/>
              <a:t>suspension des procédures judiciaires et l'exécution de </a:t>
            </a:r>
            <a:r>
              <a:rPr lang="fr-FR" sz="2400" dirty="0" smtClean="0"/>
              <a:t>toutes les </a:t>
            </a:r>
            <a:r>
              <a:rPr lang="fr-FR" sz="2400" dirty="0"/>
              <a:t>assignations et autres procédures judiciaires sont </a:t>
            </a:r>
            <a:r>
              <a:rPr lang="fr-FR" sz="2400" dirty="0" smtClean="0"/>
              <a:t>suspendus;</a:t>
            </a:r>
          </a:p>
          <a:p>
            <a:r>
              <a:rPr lang="fr-FR" sz="2400" dirty="0" smtClean="0"/>
              <a:t>Suspension </a:t>
            </a:r>
            <a:r>
              <a:rPr lang="fr-FR" sz="2400" dirty="0"/>
              <a:t>de la compensation pour tout montant dû par un </a:t>
            </a:r>
            <a:r>
              <a:rPr lang="fr-FR" sz="2400" dirty="0" smtClean="0"/>
              <a:t>créancier.</a:t>
            </a:r>
          </a:p>
          <a:p>
            <a:r>
              <a:rPr lang="fr-FR" sz="2400" dirty="0" smtClean="0"/>
              <a:t>Les </a:t>
            </a:r>
            <a:r>
              <a:rPr lang="fr-FR" sz="2400" dirty="0"/>
              <a:t>dépôts sont temporairement gelés.</a:t>
            </a:r>
          </a:p>
          <a:p>
            <a:pPr eaLnBrk="1" hangingPunct="1"/>
            <a:endParaRPr lang="en-US" dirty="0" smtClean="0"/>
          </a:p>
        </p:txBody>
      </p:sp>
      <p:sp>
        <p:nvSpPr>
          <p:cNvPr id="327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BEA5C1E0-DD08-4C41-9493-81B2B0ED7860}" type="slidenum">
              <a:rPr lang="en-US" sz="1200"/>
              <a:pPr>
                <a:spcBef>
                  <a:spcPct val="0"/>
                </a:spcBef>
                <a:buClrTx/>
                <a:buFontTx/>
                <a:buNone/>
              </a:pPr>
              <a:t>35</a:t>
            </a:fld>
            <a:endParaRPr lang="en-US" sz="1200"/>
          </a:p>
        </p:txBody>
      </p:sp>
    </p:spTree>
    <p:extLst>
      <p:ext uri="{BB962C8B-B14F-4D97-AF65-F5344CB8AC3E}">
        <p14:creationId xmlns:p14="http://schemas.microsoft.com/office/powerpoint/2010/main" val="2884241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76200"/>
            <a:ext cx="8229600" cy="914400"/>
          </a:xfrm>
          <a:solidFill>
            <a:schemeClr val="bg2">
              <a:lumMod val="50000"/>
            </a:schemeClr>
          </a:solidFill>
        </p:spPr>
        <p:txBody>
          <a:bodyPr>
            <a:normAutofit fontScale="90000"/>
          </a:bodyPr>
          <a:lstStyle/>
          <a:p>
            <a:pPr algn="ctr"/>
            <a:r>
              <a:rPr lang="en-US" sz="4400" dirty="0"/>
              <a:t>Execution des </a:t>
            </a:r>
            <a:r>
              <a:rPr lang="en-US" sz="4400" dirty="0" err="1"/>
              <a:t>mesures</a:t>
            </a:r>
            <a:r>
              <a:rPr lang="en-US" sz="4400" dirty="0" smtClean="0">
                <a:solidFill>
                  <a:schemeClr val="tx1"/>
                </a:solidFill>
              </a:rPr>
              <a:t/>
            </a:r>
            <a:br>
              <a:rPr lang="en-US" sz="4400" dirty="0" smtClean="0">
                <a:solidFill>
                  <a:schemeClr val="tx1"/>
                </a:solidFill>
              </a:rPr>
            </a:br>
            <a:r>
              <a:rPr lang="en-US" sz="2700" dirty="0" smtClean="0">
                <a:solidFill>
                  <a:schemeClr val="tx1"/>
                </a:solidFill>
              </a:rPr>
              <a:t>(</a:t>
            </a:r>
            <a:r>
              <a:rPr lang="fr-FR" sz="2400" dirty="0">
                <a:effectLst/>
              </a:rPr>
              <a:t>Régime </a:t>
            </a:r>
            <a:r>
              <a:rPr lang="fr-FR" sz="2400" dirty="0" smtClean="0">
                <a:effectLst/>
              </a:rPr>
              <a:t>d'arrangement)</a:t>
            </a:r>
            <a:endParaRPr lang="en-US" sz="2700" dirty="0" smtClean="0">
              <a:solidFill>
                <a:schemeClr val="tx1"/>
              </a:solidFill>
            </a:endParaRPr>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2ED0C09B-43DD-4D01-BD78-FD74BD0A967B}" type="slidenum">
              <a:rPr lang="en-US" sz="1200"/>
              <a:pPr>
                <a:spcBef>
                  <a:spcPct val="0"/>
                </a:spcBef>
                <a:buClrTx/>
                <a:buFontTx/>
                <a:buNone/>
              </a:pPr>
              <a:t>36</a:t>
            </a:fld>
            <a:endParaRPr lang="en-US" sz="1200"/>
          </a:p>
        </p:txBody>
      </p:sp>
      <p:graphicFrame>
        <p:nvGraphicFramePr>
          <p:cNvPr id="5" name="Content Placeholder 5"/>
          <p:cNvGraphicFramePr>
            <a:graphicFrameLocks noGrp="1"/>
          </p:cNvGraphicFramePr>
          <p:nvPr>
            <p:ph idx="1"/>
            <p:extLst>
              <p:ext uri="{D42A27DB-BD31-4B8C-83A1-F6EECF244321}">
                <p14:modId xmlns:p14="http://schemas.microsoft.com/office/powerpoint/2010/main" val="2810902733"/>
              </p:ext>
            </p:extLst>
          </p:nvPr>
        </p:nvGraphicFramePr>
        <p:xfrm>
          <a:off x="457200" y="1143000"/>
          <a:ext cx="8229600" cy="5265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71686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274638"/>
            <a:ext cx="8229600" cy="639762"/>
          </a:xfrm>
          <a:solidFill>
            <a:schemeClr val="bg2">
              <a:lumMod val="50000"/>
            </a:schemeClr>
          </a:solidFill>
        </p:spPr>
        <p:txBody>
          <a:bodyPr>
            <a:normAutofit fontScale="90000"/>
          </a:bodyPr>
          <a:lstStyle/>
          <a:p>
            <a:pPr algn="ctr"/>
            <a:r>
              <a:rPr lang="en-US" sz="4400" dirty="0"/>
              <a:t>Execution des </a:t>
            </a:r>
            <a:r>
              <a:rPr lang="en-US" sz="4400" dirty="0" err="1"/>
              <a:t>mesures</a:t>
            </a:r>
            <a:endParaRPr lang="en-US" dirty="0" smtClean="0">
              <a:solidFill>
                <a:schemeClr val="tx1"/>
              </a:solidFill>
            </a:endParaRPr>
          </a:p>
        </p:txBody>
      </p:sp>
      <p:sp>
        <p:nvSpPr>
          <p:cNvPr id="31747" name="Content Placeholder 2"/>
          <p:cNvSpPr>
            <a:spLocks noGrp="1"/>
          </p:cNvSpPr>
          <p:nvPr>
            <p:ph idx="1"/>
          </p:nvPr>
        </p:nvSpPr>
        <p:spPr>
          <a:xfrm>
            <a:off x="457200" y="1143000"/>
            <a:ext cx="8229600" cy="5264944"/>
          </a:xfrm>
        </p:spPr>
        <p:txBody>
          <a:bodyPr>
            <a:normAutofit/>
          </a:bodyPr>
          <a:lstStyle/>
          <a:p>
            <a:r>
              <a:rPr lang="fr-FR" sz="2400" dirty="0"/>
              <a:t>Ordonnance de gestion judiciaire rendue en vertu de la </a:t>
            </a:r>
            <a:r>
              <a:rPr lang="fr-FR" sz="2400" dirty="0" smtClean="0"/>
              <a:t>loi</a:t>
            </a:r>
          </a:p>
          <a:p>
            <a:r>
              <a:rPr lang="fr-FR" sz="2400" dirty="0" smtClean="0"/>
              <a:t>La </a:t>
            </a:r>
            <a:r>
              <a:rPr lang="fr-FR" sz="2400" dirty="0"/>
              <a:t>Haute Cour nomme un directeur judiciaire</a:t>
            </a:r>
            <a:r>
              <a:rPr lang="fr-FR" sz="2400" dirty="0" smtClean="0"/>
              <a:t>.</a:t>
            </a:r>
          </a:p>
          <a:p>
            <a:r>
              <a:rPr lang="fr-FR" sz="2400" dirty="0" smtClean="0"/>
              <a:t>But </a:t>
            </a:r>
            <a:r>
              <a:rPr lang="fr-FR" sz="2400" dirty="0"/>
              <a:t>- pour </a:t>
            </a:r>
            <a:r>
              <a:rPr lang="fr-FR" sz="2400" dirty="0" smtClean="0"/>
              <a:t>réhabiliter l'entreprise.</a:t>
            </a:r>
          </a:p>
          <a:p>
            <a:r>
              <a:rPr lang="fr-FR" sz="2400" dirty="0" smtClean="0"/>
              <a:t>Si </a:t>
            </a:r>
            <a:r>
              <a:rPr lang="fr-FR" sz="2400" dirty="0"/>
              <a:t>le processus échoue, le gestionnaire judiciaire recommande la </a:t>
            </a:r>
            <a:r>
              <a:rPr lang="fr-FR" sz="2400" dirty="0" smtClean="0"/>
              <a:t>liquidation.</a:t>
            </a:r>
          </a:p>
          <a:p>
            <a:r>
              <a:rPr lang="fr-FR" sz="2400" dirty="0" smtClean="0"/>
              <a:t>L'Autorité </a:t>
            </a:r>
            <a:r>
              <a:rPr lang="fr-FR" sz="2400" dirty="0"/>
              <a:t>de surveillance a un contrôle minimal sur le processus.</a:t>
            </a:r>
          </a:p>
          <a:p>
            <a:pPr eaLnBrk="1" hangingPunct="1"/>
            <a:endParaRPr lang="en-US" dirty="0" smtClean="0"/>
          </a:p>
        </p:txBody>
      </p:sp>
      <p:sp>
        <p:nvSpPr>
          <p:cNvPr id="3174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2ED0C09B-43DD-4D01-BD78-FD74BD0A967B}" type="slidenum">
              <a:rPr lang="en-US" sz="1200"/>
              <a:pPr>
                <a:spcBef>
                  <a:spcPct val="0"/>
                </a:spcBef>
                <a:buClrTx/>
                <a:buFontTx/>
                <a:buNone/>
              </a:pPr>
              <a:t>37</a:t>
            </a:fld>
            <a:endParaRPr lang="en-US" sz="1200"/>
          </a:p>
        </p:txBody>
      </p:sp>
    </p:spTree>
    <p:extLst>
      <p:ext uri="{BB962C8B-B14F-4D97-AF65-F5344CB8AC3E}">
        <p14:creationId xmlns:p14="http://schemas.microsoft.com/office/powerpoint/2010/main" val="16370759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74638"/>
            <a:ext cx="8229600" cy="648493"/>
          </a:xfrm>
          <a:solidFill>
            <a:schemeClr val="bg2">
              <a:lumMod val="50000"/>
            </a:schemeClr>
          </a:solidFill>
        </p:spPr>
        <p:txBody>
          <a:bodyPr>
            <a:normAutofit fontScale="90000"/>
          </a:bodyPr>
          <a:lstStyle/>
          <a:p>
            <a:pPr algn="ctr"/>
            <a:r>
              <a:rPr lang="en-US" sz="4400" dirty="0"/>
              <a:t>Execution des </a:t>
            </a:r>
            <a:r>
              <a:rPr lang="en-US" sz="4400" dirty="0" err="1"/>
              <a:t>mesures</a:t>
            </a:r>
            <a:endParaRPr lang="en-US" b="1" dirty="0" smtClean="0"/>
          </a:p>
        </p:txBody>
      </p:sp>
      <p:sp>
        <p:nvSpPr>
          <p:cNvPr id="41987" name="Content Placeholder 2"/>
          <p:cNvSpPr>
            <a:spLocks noGrp="1"/>
          </p:cNvSpPr>
          <p:nvPr>
            <p:ph idx="1"/>
          </p:nvPr>
        </p:nvSpPr>
        <p:spPr>
          <a:xfrm>
            <a:off x="457200" y="1142999"/>
            <a:ext cx="8229600" cy="5630069"/>
          </a:xfrm>
        </p:spPr>
        <p:txBody>
          <a:bodyPr>
            <a:normAutofit/>
          </a:bodyPr>
          <a:lstStyle/>
          <a:p>
            <a:r>
              <a:rPr lang="fr-FR" sz="2400" b="1" dirty="0" smtClean="0"/>
              <a:t>Fusions</a:t>
            </a:r>
          </a:p>
          <a:p>
            <a:r>
              <a:rPr lang="fr-FR" sz="2400" dirty="0" smtClean="0"/>
              <a:t>Souvent utilisées </a:t>
            </a:r>
            <a:r>
              <a:rPr lang="fr-FR" sz="2400" dirty="0"/>
              <a:t>pour éviter la reconnaissance publique d'un échec de la banque en utilisant une banque plus forte pour </a:t>
            </a:r>
            <a:r>
              <a:rPr lang="fr-FR" sz="2400" dirty="0" smtClean="0"/>
              <a:t>acheter la </a:t>
            </a:r>
            <a:r>
              <a:rPr lang="fr-FR" sz="2400" dirty="0"/>
              <a:t>banque </a:t>
            </a:r>
            <a:r>
              <a:rPr lang="fr-FR" sz="2400" dirty="0" smtClean="0"/>
              <a:t>faible.</a:t>
            </a:r>
          </a:p>
          <a:p>
            <a:r>
              <a:rPr lang="fr-FR" sz="2400" dirty="0" smtClean="0"/>
              <a:t>Il y a </a:t>
            </a:r>
            <a:r>
              <a:rPr lang="fr-FR" sz="2400" dirty="0"/>
              <a:t>un risque de </a:t>
            </a:r>
            <a:r>
              <a:rPr lang="fr-FR" sz="2400" dirty="0" smtClean="0"/>
              <a:t>faire plonger la </a:t>
            </a:r>
            <a:r>
              <a:rPr lang="fr-FR" sz="2400" dirty="0"/>
              <a:t>banque plus forte, surtout si la banque plus forte n'est pas beaucoup plus grande que la banque défaillante.</a:t>
            </a:r>
            <a:br>
              <a:rPr lang="fr-FR" sz="2400" dirty="0"/>
            </a:br>
            <a:r>
              <a:rPr lang="fr-FR" sz="2400" b="1" dirty="0"/>
              <a:t>Achat &amp; </a:t>
            </a:r>
            <a:r>
              <a:rPr lang="fr-FR" sz="2400" b="1" dirty="0" smtClean="0"/>
              <a:t>Assomption</a:t>
            </a:r>
          </a:p>
          <a:p>
            <a:r>
              <a:rPr lang="fr-FR" sz="2400" dirty="0" smtClean="0"/>
              <a:t>Une </a:t>
            </a:r>
            <a:r>
              <a:rPr lang="fr-FR" sz="2400" dirty="0"/>
              <a:t>banque saine achète </a:t>
            </a:r>
            <a:r>
              <a:rPr lang="fr-FR" sz="2400" dirty="0" smtClean="0"/>
              <a:t>en partie </a:t>
            </a:r>
            <a:r>
              <a:rPr lang="fr-FR" sz="2400" dirty="0"/>
              <a:t>des actifs d'une banque en faillite et paie le prix d'achat en assumant les passifs de la banque en faillite.</a:t>
            </a:r>
          </a:p>
          <a:p>
            <a:pPr algn="just" eaLnBrk="1" hangingPunct="1"/>
            <a:endParaRPr lang="en-CA" sz="2400" dirty="0" smtClean="0"/>
          </a:p>
          <a:p>
            <a:pPr marL="109728" indent="0" algn="just" eaLnBrk="1" hangingPunct="1">
              <a:buNone/>
            </a:pPr>
            <a:endParaRPr lang="en-CA" sz="2400" dirty="0" smtClean="0"/>
          </a:p>
          <a:p>
            <a:pPr eaLnBrk="1" hangingPunct="1"/>
            <a:endParaRPr lang="en-US" dirty="0" smtClean="0"/>
          </a:p>
        </p:txBody>
      </p:sp>
      <p:sp>
        <p:nvSpPr>
          <p:cNvPr id="419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177B3D0F-DDF7-4A7D-AF45-04ABF984F89B}" type="slidenum">
              <a:rPr lang="en-US" sz="1200"/>
              <a:pPr>
                <a:spcBef>
                  <a:spcPct val="0"/>
                </a:spcBef>
                <a:buClrTx/>
                <a:buFontTx/>
                <a:buNone/>
              </a:pPr>
              <a:t>38</a:t>
            </a:fld>
            <a:endParaRPr lang="en-US" sz="1200"/>
          </a:p>
        </p:txBody>
      </p:sp>
    </p:spTree>
    <p:extLst>
      <p:ext uri="{BB962C8B-B14F-4D97-AF65-F5344CB8AC3E}">
        <p14:creationId xmlns:p14="http://schemas.microsoft.com/office/powerpoint/2010/main" val="87788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381000" y="304800"/>
            <a:ext cx="8229600" cy="620109"/>
          </a:xfrm>
          <a:solidFill>
            <a:schemeClr val="bg2">
              <a:lumMod val="50000"/>
            </a:schemeClr>
          </a:solidFill>
        </p:spPr>
        <p:txBody>
          <a:bodyPr>
            <a:normAutofit fontScale="90000"/>
          </a:bodyPr>
          <a:lstStyle/>
          <a:p>
            <a:pPr algn="ctr"/>
            <a:r>
              <a:rPr lang="en-US" sz="4000" dirty="0"/>
              <a:t>Execution des </a:t>
            </a:r>
            <a:r>
              <a:rPr lang="en-US" sz="4000" dirty="0" err="1"/>
              <a:t>mesures</a:t>
            </a:r>
            <a:endParaRPr lang="en-US" dirty="0" smtClean="0"/>
          </a:p>
        </p:txBody>
      </p:sp>
      <p:sp>
        <p:nvSpPr>
          <p:cNvPr id="46083" name="Content Placeholder 2"/>
          <p:cNvSpPr>
            <a:spLocks noGrp="1"/>
          </p:cNvSpPr>
          <p:nvPr>
            <p:ph idx="1"/>
          </p:nvPr>
        </p:nvSpPr>
        <p:spPr>
          <a:xfrm>
            <a:off x="457200" y="990600"/>
            <a:ext cx="8229600" cy="5638800"/>
          </a:xfrm>
        </p:spPr>
        <p:txBody>
          <a:bodyPr>
            <a:normAutofit fontScale="92500" lnSpcReduction="20000"/>
          </a:bodyPr>
          <a:lstStyle/>
          <a:p>
            <a:r>
              <a:rPr lang="fr-FR" sz="2400" dirty="0"/>
              <a:t>Banque de pont</a:t>
            </a:r>
            <a:br>
              <a:rPr lang="fr-FR" sz="2400" dirty="0"/>
            </a:br>
            <a:r>
              <a:rPr lang="fr-FR" sz="2400" dirty="0"/>
              <a:t>Une banque de ponts assume tous les actifs et les passifs d'une banque en faillite et opère dans les mêmes locaux mais avec un nom </a:t>
            </a:r>
            <a:r>
              <a:rPr lang="fr-FR" sz="2400" dirty="0" smtClean="0"/>
              <a:t>différent.</a:t>
            </a:r>
          </a:p>
          <a:p>
            <a:r>
              <a:rPr lang="fr-FR" sz="2400" dirty="0" smtClean="0"/>
              <a:t>Généralement établie </a:t>
            </a:r>
            <a:r>
              <a:rPr lang="fr-FR" sz="2400" dirty="0"/>
              <a:t>par les autorités de surveillance / </a:t>
            </a:r>
            <a:r>
              <a:rPr lang="fr-FR" sz="2400" dirty="0" smtClean="0"/>
              <a:t>l'assureur-dépôts.</a:t>
            </a:r>
          </a:p>
          <a:p>
            <a:r>
              <a:rPr lang="fr-FR" sz="2400" dirty="0" smtClean="0"/>
              <a:t>Permet </a:t>
            </a:r>
            <a:r>
              <a:rPr lang="fr-FR" sz="2400" dirty="0"/>
              <a:t>aux clients de continuer à accéder aux services bancaires et protège entièrement les </a:t>
            </a:r>
            <a:r>
              <a:rPr lang="fr-FR" sz="2400" dirty="0" smtClean="0"/>
              <a:t>épargnants </a:t>
            </a:r>
            <a:r>
              <a:rPr lang="fr-FR" sz="2400" dirty="0"/>
              <a:t>et les </a:t>
            </a:r>
            <a:r>
              <a:rPr lang="fr-FR" sz="2400" dirty="0" smtClean="0"/>
              <a:t>créanciers.</a:t>
            </a:r>
          </a:p>
          <a:p>
            <a:r>
              <a:rPr lang="fr-FR" sz="2400" dirty="0" smtClean="0"/>
              <a:t>Il </a:t>
            </a:r>
            <a:r>
              <a:rPr lang="fr-FR" sz="2400" dirty="0"/>
              <a:t>s'agit d 'un accord d' arrêt pendant lequel les acheteurs éventuels auraient le temps de mener des enquêtes de diligence raisonnable et de faire des offres raisonnables pour les actifs de la banque en </a:t>
            </a:r>
            <a:r>
              <a:rPr lang="fr-FR" sz="2400" dirty="0" smtClean="0"/>
              <a:t>faillite.</a:t>
            </a:r>
          </a:p>
          <a:p>
            <a:r>
              <a:rPr lang="fr-FR" sz="2400" dirty="0" smtClean="0"/>
              <a:t>Parmi </a:t>
            </a:r>
            <a:r>
              <a:rPr lang="fr-FR" sz="2400" dirty="0"/>
              <a:t>les avantages d'une banque de pont </a:t>
            </a:r>
            <a:r>
              <a:rPr lang="fr-FR" sz="2400" dirty="0" smtClean="0"/>
              <a:t>il y a celui d’une méthode organisée </a:t>
            </a:r>
            <a:r>
              <a:rPr lang="fr-FR" sz="2400" dirty="0"/>
              <a:t>de vente d'une banque en faillite à un </a:t>
            </a:r>
            <a:r>
              <a:rPr lang="fr-FR" sz="2400" dirty="0" smtClean="0"/>
              <a:t>prix raisonnable selon </a:t>
            </a:r>
            <a:r>
              <a:rPr lang="fr-FR" sz="2400" dirty="0"/>
              <a:t>le marché. </a:t>
            </a:r>
            <a:r>
              <a:rPr lang="fr-FR" sz="2400" dirty="0" smtClean="0"/>
              <a:t>Ceci est </a:t>
            </a:r>
            <a:r>
              <a:rPr lang="fr-FR" sz="2400" dirty="0"/>
              <a:t>moins perturbateur pour les services bancaires que la liquidation pure et simple.</a:t>
            </a:r>
          </a:p>
          <a:p>
            <a:pPr algn="just">
              <a:lnSpc>
                <a:spcPct val="90000"/>
              </a:lnSpc>
            </a:pPr>
            <a:endParaRPr lang="en-US" sz="2400" dirty="0"/>
          </a:p>
          <a:p>
            <a:pPr algn="just" eaLnBrk="1" hangingPunct="1"/>
            <a:endParaRPr lang="en-US" sz="2400" b="1" dirty="0" smtClean="0"/>
          </a:p>
          <a:p>
            <a:pPr eaLnBrk="1" hangingPunct="1"/>
            <a:endParaRPr lang="en-US" dirty="0" smtClean="0"/>
          </a:p>
        </p:txBody>
      </p:sp>
      <p:sp>
        <p:nvSpPr>
          <p:cNvPr id="460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8EF2F4E5-5E0A-4AF6-94DD-4793DF37BEA2}" type="slidenum">
              <a:rPr lang="en-US" sz="1200"/>
              <a:pPr>
                <a:spcBef>
                  <a:spcPct val="0"/>
                </a:spcBef>
                <a:buClrTx/>
                <a:buFontTx/>
                <a:buNone/>
              </a:pPr>
              <a:t>39</a:t>
            </a:fld>
            <a:endParaRPr lang="en-US" sz="1200"/>
          </a:p>
        </p:txBody>
      </p:sp>
    </p:spTree>
    <p:extLst>
      <p:ext uri="{BB962C8B-B14F-4D97-AF65-F5344CB8AC3E}">
        <p14:creationId xmlns:p14="http://schemas.microsoft.com/office/powerpoint/2010/main" val="4087530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2863" cy="5562599"/>
          </a:xfrm>
        </p:spPr>
        <p:txBody>
          <a:bodyPr>
            <a:normAutofit/>
          </a:bodyPr>
          <a:lstStyle/>
          <a:p>
            <a:pPr lvl="1" algn="just">
              <a:lnSpc>
                <a:spcPct val="150000"/>
              </a:lnSpc>
              <a:buFont typeface="Wingdings" panose="05000000000000000000" pitchFamily="2" charset="2"/>
              <a:buChar char="Ø"/>
            </a:pPr>
            <a:r>
              <a:rPr lang="fr-FR" sz="2000" dirty="0"/>
              <a:t>Au lendemain de la crise financière mondiale, les gouvernements, les régulateurs et d'autres acteurs clés du secteur des services financiers ont souligné la nécessité pour les institutions financières de se préparer adéquatement aux situations de crise.</a:t>
            </a:r>
            <a:br>
              <a:rPr lang="fr-FR" sz="2000" dirty="0"/>
            </a:br>
            <a:r>
              <a:rPr lang="fr-FR" sz="2000" dirty="0"/>
              <a:t>Il a été noté que dans la plupart des cas, les institutions bancaires et financières, bien qu'ayant élaboré des plans d'urgence pour divers risques, </a:t>
            </a:r>
            <a:r>
              <a:rPr lang="fr-FR" sz="2000" dirty="0" smtClean="0"/>
              <a:t>ces documents n'étaient </a:t>
            </a:r>
            <a:r>
              <a:rPr lang="fr-FR" sz="2000" dirty="0"/>
              <a:t>pas réalisables ou manquaient de fournir aux gestionnaires, aux conseils et aux superviseurs les informations ou les outils nécessaires pour se remettre efficacement des crises.</a:t>
            </a:r>
          </a:p>
          <a:p>
            <a:pPr lvl="1" algn="just">
              <a:lnSpc>
                <a:spcPct val="150000"/>
              </a:lnSpc>
              <a:buFont typeface="Wingdings" panose="05000000000000000000" pitchFamily="2" charset="2"/>
              <a:buChar char="Ø"/>
            </a:pPr>
            <a:endParaRPr lang="en-US" sz="2000" dirty="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31845"/>
            <a:ext cx="9144000" cy="882555"/>
          </a:xfrm>
          <a:solidFill>
            <a:schemeClr val="bg2">
              <a:lumMod val="75000"/>
            </a:schemeClr>
          </a:solidFill>
        </p:spPr>
        <p:txBody>
          <a:bodyPr>
            <a:normAutofit/>
          </a:bodyPr>
          <a:lstStyle/>
          <a:p>
            <a:pPr algn="ctr"/>
            <a:r>
              <a:rPr lang="en-ZW" sz="3600" dirty="0" smtClean="0">
                <a:solidFill>
                  <a:srgbClr val="000000"/>
                </a:solidFill>
                <a:effectLst/>
                <a:latin typeface="Arial" panose="020B0604020202020204" pitchFamily="34" charset="0"/>
                <a:ea typeface="+mn-ea"/>
                <a:cs typeface="Arial" panose="020B0604020202020204" pitchFamily="34" charset="0"/>
              </a:rPr>
              <a:t>Introduction</a:t>
            </a:r>
            <a:endParaRPr lang="en-ZW"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05569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74639"/>
            <a:ext cx="8229600" cy="563561"/>
          </a:xfrm>
          <a:solidFill>
            <a:schemeClr val="bg2">
              <a:lumMod val="50000"/>
            </a:schemeClr>
          </a:solidFill>
        </p:spPr>
        <p:txBody>
          <a:bodyPr>
            <a:normAutofit fontScale="90000"/>
          </a:bodyPr>
          <a:lstStyle/>
          <a:p>
            <a:pPr algn="ctr"/>
            <a:r>
              <a:rPr lang="en-US" sz="4000" dirty="0"/>
              <a:t>Execution des </a:t>
            </a:r>
            <a:r>
              <a:rPr lang="en-US" sz="4000" dirty="0" err="1"/>
              <a:t>mesures</a:t>
            </a:r>
            <a:endParaRPr lang="en-US" dirty="0" smtClean="0"/>
          </a:p>
        </p:txBody>
      </p:sp>
      <p:sp>
        <p:nvSpPr>
          <p:cNvPr id="47107" name="Content Placeholder 2"/>
          <p:cNvSpPr>
            <a:spLocks noGrp="1"/>
          </p:cNvSpPr>
          <p:nvPr>
            <p:ph idx="1"/>
          </p:nvPr>
        </p:nvSpPr>
        <p:spPr>
          <a:xfrm>
            <a:off x="457200" y="838200"/>
            <a:ext cx="8555832" cy="6019800"/>
          </a:xfrm>
        </p:spPr>
        <p:txBody>
          <a:bodyPr>
            <a:normAutofit/>
          </a:bodyPr>
          <a:lstStyle/>
          <a:p>
            <a:r>
              <a:rPr lang="fr-FR" sz="2400" dirty="0" smtClean="0"/>
              <a:t>Système de sauvetage « life Boat Support »</a:t>
            </a:r>
            <a:r>
              <a:rPr lang="fr-FR" sz="2400" dirty="0"/>
              <a:t/>
            </a:r>
            <a:br>
              <a:rPr lang="fr-FR" sz="2400" dirty="0"/>
            </a:br>
            <a:r>
              <a:rPr lang="fr-FR" sz="2400" dirty="0" smtClean="0"/>
              <a:t>Ce système de sauvetage implique </a:t>
            </a:r>
            <a:r>
              <a:rPr lang="fr-FR" sz="2400" dirty="0"/>
              <a:t>la banque centrale encourageant les banques </a:t>
            </a:r>
            <a:r>
              <a:rPr lang="fr-FR" sz="2400" dirty="0" smtClean="0"/>
              <a:t>saines à </a:t>
            </a:r>
            <a:r>
              <a:rPr lang="fr-FR" sz="2400" dirty="0"/>
              <a:t>prêter à des banques faibles, ces prêts étant garantis par la banque </a:t>
            </a:r>
            <a:r>
              <a:rPr lang="fr-FR" sz="2400" dirty="0" smtClean="0"/>
              <a:t>centrale.</a:t>
            </a:r>
          </a:p>
          <a:p>
            <a:r>
              <a:rPr lang="fr-FR" sz="2400" dirty="0" smtClean="0"/>
              <a:t>Ces </a:t>
            </a:r>
            <a:r>
              <a:rPr lang="fr-FR" sz="2400" dirty="0"/>
              <a:t>facilités peuvent être justifiées s'il existe une incertitude sur le marché interbancaire quant à la solvabilité de la banque faible en question.</a:t>
            </a:r>
          </a:p>
          <a:p>
            <a:pPr marL="109728" indent="0" algn="just" eaLnBrk="1" hangingPunct="1">
              <a:lnSpc>
                <a:spcPct val="90000"/>
              </a:lnSpc>
              <a:buNone/>
            </a:pPr>
            <a:endParaRPr lang="en-US" sz="2400" dirty="0" smtClean="0"/>
          </a:p>
          <a:p>
            <a:pPr marL="109728" indent="0" eaLnBrk="1" hangingPunct="1">
              <a:buNone/>
            </a:pPr>
            <a:endParaRPr lang="en-US" dirty="0" smtClean="0"/>
          </a:p>
        </p:txBody>
      </p:sp>
      <p:sp>
        <p:nvSpPr>
          <p:cNvPr id="471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77398082-4005-4612-A72C-882CADECE0DD}" type="slidenum">
              <a:rPr lang="en-US" sz="1200"/>
              <a:pPr>
                <a:spcBef>
                  <a:spcPct val="0"/>
                </a:spcBef>
                <a:buClrTx/>
                <a:buFontTx/>
                <a:buNone/>
              </a:pPr>
              <a:t>40</a:t>
            </a:fld>
            <a:endParaRPr lang="en-US" sz="1200"/>
          </a:p>
        </p:txBody>
      </p:sp>
    </p:spTree>
    <p:extLst>
      <p:ext uri="{BB962C8B-B14F-4D97-AF65-F5344CB8AC3E}">
        <p14:creationId xmlns:p14="http://schemas.microsoft.com/office/powerpoint/2010/main" val="1755561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274639"/>
            <a:ext cx="8229600" cy="563561"/>
          </a:xfrm>
          <a:solidFill>
            <a:schemeClr val="bg2">
              <a:lumMod val="50000"/>
            </a:schemeClr>
          </a:solidFill>
        </p:spPr>
        <p:txBody>
          <a:bodyPr>
            <a:normAutofit fontScale="90000"/>
          </a:bodyPr>
          <a:lstStyle/>
          <a:p>
            <a:pPr algn="ctr"/>
            <a:r>
              <a:rPr lang="en-US" sz="4000" dirty="0"/>
              <a:t>Execution des </a:t>
            </a:r>
            <a:r>
              <a:rPr lang="en-US" sz="4000" dirty="0" err="1"/>
              <a:t>mesures</a:t>
            </a:r>
            <a:endParaRPr lang="en-US" dirty="0" smtClean="0"/>
          </a:p>
        </p:txBody>
      </p:sp>
      <p:sp>
        <p:nvSpPr>
          <p:cNvPr id="47107" name="Content Placeholder 2"/>
          <p:cNvSpPr>
            <a:spLocks noGrp="1"/>
          </p:cNvSpPr>
          <p:nvPr>
            <p:ph idx="1"/>
          </p:nvPr>
        </p:nvSpPr>
        <p:spPr>
          <a:xfrm>
            <a:off x="457200" y="838200"/>
            <a:ext cx="8555832" cy="6019800"/>
          </a:xfrm>
        </p:spPr>
        <p:txBody>
          <a:bodyPr>
            <a:normAutofit/>
          </a:bodyPr>
          <a:lstStyle/>
          <a:p>
            <a:pPr>
              <a:lnSpc>
                <a:spcPct val="90000"/>
              </a:lnSpc>
              <a:buFont typeface="Wingdings" pitchFamily="2" charset="2"/>
              <a:buChar char="Ø"/>
            </a:pPr>
            <a:r>
              <a:rPr lang="fr-FR" sz="2400" b="1" dirty="0"/>
              <a:t>Bail-out du </a:t>
            </a:r>
            <a:r>
              <a:rPr lang="fr-FR" sz="2400" b="1" dirty="0" smtClean="0"/>
              <a:t>gouvernement</a:t>
            </a:r>
            <a:endParaRPr lang="fr-FR" sz="2400" dirty="0"/>
          </a:p>
          <a:p>
            <a:pPr>
              <a:lnSpc>
                <a:spcPct val="90000"/>
              </a:lnSpc>
              <a:buFont typeface="Wingdings" pitchFamily="2" charset="2"/>
              <a:buChar char="Ø"/>
            </a:pPr>
            <a:r>
              <a:rPr lang="fr-FR" sz="2400" dirty="0" smtClean="0"/>
              <a:t>Fournit prêts pour soutenir la banque en </a:t>
            </a:r>
            <a:r>
              <a:rPr lang="fr-FR" sz="2400" dirty="0" err="1" smtClean="0"/>
              <a:t>difficulte</a:t>
            </a:r>
            <a:endParaRPr lang="fr-FR" sz="2400" dirty="0"/>
          </a:p>
          <a:p>
            <a:pPr>
              <a:lnSpc>
                <a:spcPct val="90000"/>
              </a:lnSpc>
              <a:buFont typeface="Wingdings" pitchFamily="2" charset="2"/>
              <a:buChar char="Ø"/>
            </a:pPr>
            <a:r>
              <a:rPr lang="fr-FR" sz="2400" dirty="0" smtClean="0"/>
              <a:t>Achat d'actifs</a:t>
            </a:r>
          </a:p>
          <a:p>
            <a:pPr>
              <a:lnSpc>
                <a:spcPct val="90000"/>
              </a:lnSpc>
              <a:buFont typeface="Wingdings" pitchFamily="2" charset="2"/>
              <a:buChar char="Ø"/>
            </a:pPr>
            <a:r>
              <a:rPr lang="fr-FR" sz="2400" dirty="0" smtClean="0"/>
              <a:t>Placer </a:t>
            </a:r>
            <a:r>
              <a:rPr lang="fr-FR" sz="2400" dirty="0"/>
              <a:t>des dépôts dans des banques </a:t>
            </a:r>
            <a:r>
              <a:rPr lang="fr-FR" sz="2400" dirty="0" smtClean="0"/>
              <a:t>faibles</a:t>
            </a:r>
            <a:endParaRPr lang="fr-FR" sz="2400" dirty="0"/>
          </a:p>
          <a:p>
            <a:pPr>
              <a:lnSpc>
                <a:spcPct val="90000"/>
              </a:lnSpc>
              <a:buFont typeface="Wingdings" pitchFamily="2" charset="2"/>
              <a:buChar char="Ø"/>
            </a:pPr>
            <a:r>
              <a:rPr lang="fr-FR" sz="2400" dirty="0" smtClean="0"/>
              <a:t>Accords </a:t>
            </a:r>
            <a:r>
              <a:rPr lang="fr-FR" sz="2400" dirty="0"/>
              <a:t>spécifiques conclus avec les actionnaires avec </a:t>
            </a:r>
            <a:r>
              <a:rPr lang="fr-FR" sz="2400" dirty="0" smtClean="0"/>
              <a:t>restrictions par rapport:</a:t>
            </a:r>
            <a:endParaRPr lang="fr-FR" sz="2400" dirty="0"/>
          </a:p>
          <a:p>
            <a:pPr>
              <a:lnSpc>
                <a:spcPct val="90000"/>
              </a:lnSpc>
              <a:buFont typeface="Wingdings" pitchFamily="2" charset="2"/>
              <a:buChar char="Ø"/>
            </a:pPr>
            <a:r>
              <a:rPr lang="fr-FR" sz="2400" dirty="0" smtClean="0"/>
              <a:t>aux dividendes versées </a:t>
            </a:r>
            <a:r>
              <a:rPr lang="fr-FR" sz="2400" dirty="0"/>
              <a:t>aux </a:t>
            </a:r>
            <a:r>
              <a:rPr lang="fr-FR" sz="2400" dirty="0" smtClean="0"/>
              <a:t>actionnaires</a:t>
            </a:r>
          </a:p>
          <a:p>
            <a:pPr>
              <a:lnSpc>
                <a:spcPct val="90000"/>
              </a:lnSpc>
              <a:buFont typeface="Wingdings" pitchFamily="2" charset="2"/>
              <a:buChar char="Ø"/>
            </a:pPr>
            <a:r>
              <a:rPr lang="fr-FR" sz="2400" dirty="0" smtClean="0"/>
              <a:t>Actionnariat </a:t>
            </a:r>
            <a:r>
              <a:rPr lang="fr-FR" sz="2400" dirty="0"/>
              <a:t>cédé en </a:t>
            </a:r>
            <a:r>
              <a:rPr lang="fr-FR" sz="2400" dirty="0" smtClean="0"/>
              <a:t>garantie</a:t>
            </a:r>
          </a:p>
          <a:p>
            <a:pPr>
              <a:lnSpc>
                <a:spcPct val="90000"/>
              </a:lnSpc>
              <a:buFont typeface="Wingdings" pitchFamily="2" charset="2"/>
              <a:buChar char="Ø"/>
            </a:pPr>
            <a:r>
              <a:rPr lang="fr-FR" sz="2400" dirty="0" smtClean="0"/>
              <a:t>Suspension de dépenses de capitaux investis</a:t>
            </a:r>
            <a:endParaRPr lang="fr-FR" sz="2400" dirty="0"/>
          </a:p>
          <a:p>
            <a:pPr>
              <a:lnSpc>
                <a:spcPct val="90000"/>
              </a:lnSpc>
              <a:buFont typeface="Wingdings" pitchFamily="2" charset="2"/>
              <a:buChar char="Ø"/>
            </a:pPr>
            <a:r>
              <a:rPr lang="fr-FR" sz="2400" dirty="0" smtClean="0"/>
              <a:t>Changement </a:t>
            </a:r>
            <a:r>
              <a:rPr lang="fr-FR" sz="2400" dirty="0"/>
              <a:t>de direction ou de </a:t>
            </a:r>
            <a:r>
              <a:rPr lang="fr-FR" sz="2400" dirty="0" smtClean="0"/>
              <a:t>conseil</a:t>
            </a:r>
          </a:p>
          <a:p>
            <a:pPr>
              <a:lnSpc>
                <a:spcPct val="90000"/>
              </a:lnSpc>
              <a:buFont typeface="Wingdings" pitchFamily="2" charset="2"/>
              <a:buChar char="Ø"/>
            </a:pPr>
            <a:r>
              <a:rPr lang="fr-FR" sz="2400" dirty="0" smtClean="0"/>
              <a:t>Limites </a:t>
            </a:r>
            <a:r>
              <a:rPr lang="fr-FR" sz="2400" dirty="0"/>
              <a:t>de la </a:t>
            </a:r>
            <a:r>
              <a:rPr lang="fr-FR" sz="2400" dirty="0" smtClean="0"/>
              <a:t>rémunération</a:t>
            </a:r>
          </a:p>
          <a:p>
            <a:pPr>
              <a:lnSpc>
                <a:spcPct val="90000"/>
              </a:lnSpc>
              <a:buFont typeface="Wingdings" pitchFamily="2" charset="2"/>
              <a:buChar char="Ø"/>
            </a:pPr>
            <a:r>
              <a:rPr lang="fr-FR" sz="2400" dirty="0" smtClean="0"/>
              <a:t>Les </a:t>
            </a:r>
            <a:r>
              <a:rPr lang="fr-FR" sz="2400" dirty="0"/>
              <a:t>remboursements à l'Autorité de surveillance sont prioritaires</a:t>
            </a:r>
          </a:p>
          <a:p>
            <a:pPr marL="109728" indent="0" eaLnBrk="1" hangingPunct="1">
              <a:lnSpc>
                <a:spcPct val="90000"/>
              </a:lnSpc>
              <a:buNone/>
            </a:pPr>
            <a:endParaRPr lang="en-US" sz="2400" dirty="0" smtClean="0"/>
          </a:p>
          <a:p>
            <a:pPr marL="109728" indent="0" eaLnBrk="1" hangingPunct="1">
              <a:buNone/>
            </a:pPr>
            <a:endParaRPr lang="en-US" dirty="0" smtClean="0"/>
          </a:p>
        </p:txBody>
      </p:sp>
      <p:sp>
        <p:nvSpPr>
          <p:cNvPr id="471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77398082-4005-4612-A72C-882CADECE0DD}" type="slidenum">
              <a:rPr lang="en-US" sz="1200"/>
              <a:pPr>
                <a:spcBef>
                  <a:spcPct val="0"/>
                </a:spcBef>
                <a:buClrTx/>
                <a:buFontTx/>
                <a:buNone/>
              </a:pPr>
              <a:t>41</a:t>
            </a:fld>
            <a:endParaRPr lang="en-US" sz="1200"/>
          </a:p>
        </p:txBody>
      </p:sp>
    </p:spTree>
    <p:extLst>
      <p:ext uri="{BB962C8B-B14F-4D97-AF65-F5344CB8AC3E}">
        <p14:creationId xmlns:p14="http://schemas.microsoft.com/office/powerpoint/2010/main" val="3967525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457200" y="1"/>
            <a:ext cx="8555832" cy="838199"/>
          </a:xfrm>
          <a:solidFill>
            <a:schemeClr val="bg2">
              <a:lumMod val="50000"/>
            </a:schemeClr>
          </a:solidFill>
        </p:spPr>
        <p:txBody>
          <a:bodyPr>
            <a:normAutofit fontScale="90000"/>
          </a:bodyPr>
          <a:lstStyle/>
          <a:p>
            <a:pPr algn="ctr"/>
            <a:r>
              <a:rPr lang="en-US" sz="4000" dirty="0"/>
              <a:t> </a:t>
            </a:r>
            <a:r>
              <a:rPr lang="en-US" sz="4000" dirty="0" smtClean="0"/>
              <a:t>Execution des </a:t>
            </a:r>
            <a:r>
              <a:rPr lang="en-US" sz="4000" dirty="0" err="1" smtClean="0"/>
              <a:t>mesures</a:t>
            </a:r>
            <a:r>
              <a:rPr lang="en-US" sz="4000" dirty="0" smtClean="0"/>
              <a:t/>
            </a:r>
            <a:br>
              <a:rPr lang="en-US" sz="4000" dirty="0" smtClean="0"/>
            </a:br>
            <a:r>
              <a:rPr lang="en-US" sz="2700" dirty="0" smtClean="0"/>
              <a:t>(Liquidation)</a:t>
            </a:r>
          </a:p>
        </p:txBody>
      </p:sp>
      <p:sp>
        <p:nvSpPr>
          <p:cNvPr id="47107" name="Content Placeholder 2"/>
          <p:cNvSpPr>
            <a:spLocks noGrp="1"/>
          </p:cNvSpPr>
          <p:nvPr>
            <p:ph idx="1"/>
          </p:nvPr>
        </p:nvSpPr>
        <p:spPr>
          <a:xfrm>
            <a:off x="457200" y="838200"/>
            <a:ext cx="8555832" cy="6019800"/>
          </a:xfrm>
        </p:spPr>
        <p:txBody>
          <a:bodyPr>
            <a:normAutofit/>
          </a:bodyPr>
          <a:lstStyle/>
          <a:p>
            <a:pPr marL="109728" indent="0" algn="just" eaLnBrk="1" hangingPunct="1">
              <a:lnSpc>
                <a:spcPct val="90000"/>
              </a:lnSpc>
              <a:buNone/>
            </a:pPr>
            <a:endParaRPr lang="en-US" sz="2400" dirty="0" smtClean="0"/>
          </a:p>
          <a:p>
            <a:pPr marL="109728" indent="0" eaLnBrk="1" hangingPunct="1">
              <a:buNone/>
            </a:pPr>
            <a:endParaRPr lang="en-US" dirty="0" smtClean="0"/>
          </a:p>
        </p:txBody>
      </p:sp>
      <p:sp>
        <p:nvSpPr>
          <p:cNvPr id="471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77398082-4005-4612-A72C-882CADECE0DD}" type="slidenum">
              <a:rPr lang="en-US" sz="1200"/>
              <a:pPr>
                <a:spcBef>
                  <a:spcPct val="0"/>
                </a:spcBef>
                <a:buClrTx/>
                <a:buFontTx/>
                <a:buNone/>
              </a:pPr>
              <a:t>42</a:t>
            </a:fld>
            <a:endParaRPr lang="en-US" sz="1200"/>
          </a:p>
        </p:txBody>
      </p:sp>
      <p:graphicFrame>
        <p:nvGraphicFramePr>
          <p:cNvPr id="6" name="Content Placeholder 4"/>
          <p:cNvGraphicFramePr>
            <a:graphicFrameLocks/>
          </p:cNvGraphicFramePr>
          <p:nvPr>
            <p:extLst>
              <p:ext uri="{D42A27DB-BD31-4B8C-83A1-F6EECF244321}">
                <p14:modId xmlns:p14="http://schemas.microsoft.com/office/powerpoint/2010/main" val="2578656530"/>
              </p:ext>
            </p:extLst>
          </p:nvPr>
        </p:nvGraphicFramePr>
        <p:xfrm>
          <a:off x="76200" y="838199"/>
          <a:ext cx="8936832" cy="59348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47470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endParaRPr lang="en-US" dirty="0" smtClean="0"/>
          </a:p>
          <a:p>
            <a:pPr marL="109728" indent="0" algn="ctr">
              <a:buNone/>
            </a:pPr>
            <a:r>
              <a:rPr lang="en-US" sz="3200" b="1" dirty="0" smtClean="0"/>
              <a:t>PROCEDURES  DE FERMETURE D’UNE BANQUE </a:t>
            </a:r>
            <a:endParaRPr lang="en-US" sz="3200" b="1" dirty="0"/>
          </a:p>
        </p:txBody>
      </p:sp>
    </p:spTree>
    <p:extLst>
      <p:ext uri="{BB962C8B-B14F-4D97-AF65-F5344CB8AC3E}">
        <p14:creationId xmlns:p14="http://schemas.microsoft.com/office/powerpoint/2010/main" val="4906420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381000"/>
            <a:ext cx="8229600" cy="639762"/>
          </a:xfrm>
          <a:solidFill>
            <a:schemeClr val="bg2">
              <a:lumMod val="50000"/>
            </a:schemeClr>
          </a:solidFill>
        </p:spPr>
        <p:txBody>
          <a:bodyPr>
            <a:normAutofit fontScale="90000"/>
          </a:bodyPr>
          <a:lstStyle/>
          <a:p>
            <a:r>
              <a:rPr lang="en-US" sz="3100" dirty="0" smtClean="0"/>
              <a:t/>
            </a:r>
            <a:br>
              <a:rPr lang="en-US" sz="3100" dirty="0" smtClean="0"/>
            </a:br>
            <a:r>
              <a:rPr lang="en-US" sz="3100" dirty="0"/>
              <a:t/>
            </a:r>
            <a:br>
              <a:rPr lang="en-US" sz="3100" dirty="0"/>
            </a:br>
            <a:r>
              <a:rPr lang="en-US" sz="3100" dirty="0" smtClean="0"/>
              <a:t>PROCEDURES  </a:t>
            </a:r>
            <a:r>
              <a:rPr lang="en-US" sz="3100" dirty="0"/>
              <a:t>DE FERMETURE D’UNE BANQUE </a:t>
            </a:r>
            <a:r>
              <a:rPr lang="en-US" sz="4400" dirty="0"/>
              <a:t/>
            </a:r>
            <a:br>
              <a:rPr lang="en-US" sz="4400" dirty="0"/>
            </a:br>
            <a:endParaRPr lang="en-US" b="1" dirty="0" smtClean="0"/>
          </a:p>
        </p:txBody>
      </p:sp>
      <p:sp>
        <p:nvSpPr>
          <p:cNvPr id="48131" name="Content Placeholder 2"/>
          <p:cNvSpPr>
            <a:spLocks noGrp="1"/>
          </p:cNvSpPr>
          <p:nvPr>
            <p:ph idx="1"/>
          </p:nvPr>
        </p:nvSpPr>
        <p:spPr>
          <a:xfrm>
            <a:off x="457200" y="1143000"/>
            <a:ext cx="8382000" cy="5410200"/>
          </a:xfrm>
        </p:spPr>
        <p:txBody>
          <a:bodyPr>
            <a:normAutofit fontScale="92500" lnSpcReduction="10000"/>
          </a:bodyPr>
          <a:lstStyle/>
          <a:p>
            <a:r>
              <a:rPr lang="fr-FR" sz="2400" dirty="0"/>
              <a:t>À la fermeture de la Banque</a:t>
            </a:r>
            <a:br>
              <a:rPr lang="fr-FR" sz="2400" dirty="0"/>
            </a:br>
            <a:r>
              <a:rPr lang="fr-FR" sz="2400" dirty="0"/>
              <a:t>Assemblez une équipe dirigée par un directeur de clôture, pour le siège et les succursales, pour travailler avec le personnel clé de la banque </a:t>
            </a:r>
            <a:r>
              <a:rPr lang="fr-FR" sz="2400" dirty="0" smtClean="0"/>
              <a:t>fermée.</a:t>
            </a:r>
          </a:p>
          <a:p>
            <a:r>
              <a:rPr lang="fr-FR" sz="2400" dirty="0" smtClean="0"/>
              <a:t>Envoyer une </a:t>
            </a:r>
            <a:r>
              <a:rPr lang="fr-FR" sz="2400" dirty="0"/>
              <a:t>lettre à toutes les autres banques </a:t>
            </a:r>
            <a:r>
              <a:rPr lang="fr-FR" sz="2400" dirty="0" smtClean="0"/>
              <a:t>pour les informer de </a:t>
            </a:r>
            <a:r>
              <a:rPr lang="fr-FR" sz="2400" dirty="0"/>
              <a:t>la fermeture de la </a:t>
            </a:r>
            <a:r>
              <a:rPr lang="fr-FR" sz="2400" dirty="0" smtClean="0"/>
              <a:t>banque.</a:t>
            </a:r>
          </a:p>
          <a:p>
            <a:r>
              <a:rPr lang="fr-FR" sz="2400" dirty="0" smtClean="0"/>
              <a:t>Publier </a:t>
            </a:r>
            <a:r>
              <a:rPr lang="fr-FR" sz="2400" dirty="0"/>
              <a:t>un communiqué de presse concernant la </a:t>
            </a:r>
            <a:r>
              <a:rPr lang="fr-FR" sz="2400" dirty="0" smtClean="0"/>
              <a:t>fermeture.</a:t>
            </a:r>
          </a:p>
          <a:p>
            <a:r>
              <a:rPr lang="fr-FR" sz="2400" dirty="0" smtClean="0"/>
              <a:t>Placez </a:t>
            </a:r>
            <a:r>
              <a:rPr lang="fr-FR" sz="2400" dirty="0"/>
              <a:t>un avis de fermeture sur les portes du siège de la banque et des </a:t>
            </a:r>
            <a:r>
              <a:rPr lang="fr-FR" sz="2400" dirty="0" smtClean="0"/>
              <a:t>succursales.</a:t>
            </a:r>
          </a:p>
          <a:p>
            <a:r>
              <a:rPr lang="fr-FR" sz="2400" dirty="0" smtClean="0"/>
              <a:t>Produire </a:t>
            </a:r>
            <a:r>
              <a:rPr lang="fr-FR" sz="2400" dirty="0"/>
              <a:t>un bilan qui reflète un état financier raisonnablement précis de la banque à la date de clôture. Ce rapport sert d'entrée d'ouverture s'il existe une institution </a:t>
            </a:r>
            <a:r>
              <a:rPr lang="fr-FR" sz="2400" dirty="0" smtClean="0"/>
              <a:t>en mesure de faire une proposition</a:t>
            </a:r>
            <a:endParaRPr lang="fr-FR" sz="2400" dirty="0"/>
          </a:p>
          <a:p>
            <a:r>
              <a:rPr lang="fr-FR" sz="2400" dirty="0" smtClean="0"/>
              <a:t>Vérifiez </a:t>
            </a:r>
            <a:r>
              <a:rPr lang="fr-FR" sz="2400" dirty="0"/>
              <a:t>les espèces disponibles (caisses et </a:t>
            </a:r>
            <a:r>
              <a:rPr lang="fr-FR" sz="2400" dirty="0" err="1"/>
              <a:t>coffres-forts</a:t>
            </a:r>
            <a:r>
              <a:rPr lang="fr-FR" sz="2400" dirty="0"/>
              <a:t>) et sécurisez toutes les </a:t>
            </a:r>
            <a:r>
              <a:rPr lang="fr-FR" sz="2400" dirty="0" smtClean="0"/>
              <a:t>caisses.</a:t>
            </a:r>
            <a:endParaRPr lang="fr-FR" sz="2400" dirty="0"/>
          </a:p>
          <a:p>
            <a:endParaRPr lang="en-US" dirty="0" smtClean="0"/>
          </a:p>
        </p:txBody>
      </p:sp>
      <p:sp>
        <p:nvSpPr>
          <p:cNvPr id="481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1DF7D632-13DD-4527-9A05-B65BB8D07D6B}" type="slidenum">
              <a:rPr lang="en-US" sz="1200"/>
              <a:pPr>
                <a:spcBef>
                  <a:spcPct val="0"/>
                </a:spcBef>
                <a:buClrTx/>
                <a:buFontTx/>
                <a:buNone/>
              </a:pPr>
              <a:t>44</a:t>
            </a:fld>
            <a:endParaRPr lang="en-US" sz="1200"/>
          </a:p>
        </p:txBody>
      </p:sp>
    </p:spTree>
    <p:extLst>
      <p:ext uri="{BB962C8B-B14F-4D97-AF65-F5344CB8AC3E}">
        <p14:creationId xmlns:p14="http://schemas.microsoft.com/office/powerpoint/2010/main" val="2198462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274638"/>
            <a:ext cx="8229600" cy="639762"/>
          </a:xfrm>
          <a:solidFill>
            <a:schemeClr val="bg2">
              <a:lumMod val="50000"/>
            </a:schemeClr>
          </a:solidFill>
        </p:spPr>
        <p:txBody>
          <a:bodyPr>
            <a:normAutofit/>
          </a:bodyPr>
          <a:lstStyle/>
          <a:p>
            <a:r>
              <a:rPr lang="en-US" sz="2800" dirty="0"/>
              <a:t>PROCEDURES  DE FERMETURE D’UNE BANQUE</a:t>
            </a:r>
            <a:endParaRPr lang="en-US" sz="2800" b="1" dirty="0" smtClean="0"/>
          </a:p>
        </p:txBody>
      </p:sp>
      <p:sp>
        <p:nvSpPr>
          <p:cNvPr id="48131" name="Content Placeholder 2"/>
          <p:cNvSpPr>
            <a:spLocks noGrp="1"/>
          </p:cNvSpPr>
          <p:nvPr>
            <p:ph idx="1"/>
          </p:nvPr>
        </p:nvSpPr>
        <p:spPr>
          <a:xfrm>
            <a:off x="457200" y="1143000"/>
            <a:ext cx="8382000" cy="5410200"/>
          </a:xfrm>
        </p:spPr>
        <p:txBody>
          <a:bodyPr>
            <a:normAutofit lnSpcReduction="10000"/>
          </a:bodyPr>
          <a:lstStyle/>
          <a:p>
            <a:r>
              <a:rPr lang="fr-FR" sz="2000" dirty="0"/>
              <a:t>A </a:t>
            </a:r>
            <a:r>
              <a:rPr lang="fr-FR" sz="2000" dirty="0" smtClean="0"/>
              <a:t>la fermeture de la </a:t>
            </a:r>
            <a:r>
              <a:rPr lang="fr-FR" sz="2000" dirty="0"/>
              <a:t>Banque </a:t>
            </a:r>
            <a:r>
              <a:rPr lang="fr-FR" sz="2000" dirty="0" smtClean="0"/>
              <a:t>...</a:t>
            </a:r>
            <a:endParaRPr lang="fr-FR" sz="2000" dirty="0"/>
          </a:p>
          <a:p>
            <a:r>
              <a:rPr lang="fr-FR" sz="2000" dirty="0" smtClean="0"/>
              <a:t>Sécuriser les Actifs </a:t>
            </a:r>
            <a:r>
              <a:rPr lang="fr-FR" sz="2000" dirty="0"/>
              <a:t>bancaires </a:t>
            </a:r>
            <a:r>
              <a:rPr lang="fr-FR" sz="2000" dirty="0" smtClean="0"/>
              <a:t>et les données enregistrées:</a:t>
            </a:r>
            <a:r>
              <a:rPr lang="fr-FR" sz="2000" dirty="0"/>
              <a:t/>
            </a:r>
            <a:br>
              <a:rPr lang="fr-FR" sz="2000" dirty="0"/>
            </a:br>
            <a:r>
              <a:rPr lang="fr-FR" sz="2000" dirty="0"/>
              <a:t>Obtenir les clés de toutes les portes extérieures et des zones de contrôle </a:t>
            </a:r>
            <a:r>
              <a:rPr lang="fr-FR" sz="2000" dirty="0" smtClean="0"/>
              <a:t>important telles </a:t>
            </a:r>
            <a:r>
              <a:rPr lang="fr-FR" sz="2000" dirty="0"/>
              <a:t>que la salle de télex, les voûtes et la salle informatique et les véhicules </a:t>
            </a:r>
            <a:r>
              <a:rPr lang="fr-FR" sz="2000" dirty="0" smtClean="0"/>
              <a:t>bancaires.</a:t>
            </a:r>
          </a:p>
          <a:p>
            <a:r>
              <a:rPr lang="fr-FR" sz="2000" dirty="0" smtClean="0"/>
              <a:t>Changer </a:t>
            </a:r>
            <a:r>
              <a:rPr lang="fr-FR" sz="2000" dirty="0"/>
              <a:t>les serrures à combinaison sur toutes les voûtes et portes </a:t>
            </a:r>
            <a:r>
              <a:rPr lang="fr-FR" sz="2000" dirty="0" smtClean="0"/>
              <a:t>combinées.</a:t>
            </a:r>
          </a:p>
          <a:p>
            <a:r>
              <a:rPr lang="fr-FR" sz="2000" dirty="0" smtClean="0"/>
              <a:t>Tous </a:t>
            </a:r>
            <a:r>
              <a:rPr lang="fr-FR" sz="2000" dirty="0"/>
              <a:t>les nouveaux numéros de combinaison aux coffres doivent être enregistrés </a:t>
            </a:r>
            <a:r>
              <a:rPr lang="fr-FR" sz="2000" dirty="0" smtClean="0"/>
              <a:t>secrètement.</a:t>
            </a:r>
          </a:p>
          <a:p>
            <a:r>
              <a:rPr lang="fr-FR" sz="2000" dirty="0" smtClean="0"/>
              <a:t>Énumérez </a:t>
            </a:r>
            <a:r>
              <a:rPr lang="fr-FR" sz="2000" dirty="0"/>
              <a:t>toutes les </a:t>
            </a:r>
            <a:r>
              <a:rPr lang="fr-FR" sz="2000" dirty="0" smtClean="0"/>
              <a:t>actifs immobiliers </a:t>
            </a:r>
            <a:r>
              <a:rPr lang="fr-FR" sz="2000" dirty="0"/>
              <a:t>et effectuez </a:t>
            </a:r>
            <a:r>
              <a:rPr lang="fr-FR" sz="2000" dirty="0" smtClean="0"/>
              <a:t> leur vérification physique.</a:t>
            </a:r>
            <a:endParaRPr lang="fr-FR" sz="2000" dirty="0"/>
          </a:p>
          <a:p>
            <a:r>
              <a:rPr lang="fr-FR" sz="2000" dirty="0" smtClean="0"/>
              <a:t>Technologies </a:t>
            </a:r>
            <a:r>
              <a:rPr lang="fr-FR" sz="2000" dirty="0"/>
              <a:t>de l'information: obtenir des manuels, des </a:t>
            </a:r>
            <a:r>
              <a:rPr lang="fr-FR" sz="2000" dirty="0" smtClean="0"/>
              <a:t>logiciels</a:t>
            </a:r>
            <a:r>
              <a:rPr lang="fr-FR" sz="2000" dirty="0"/>
              <a:t>, des exemples de rapports standard et des bandes de </a:t>
            </a:r>
            <a:r>
              <a:rPr lang="fr-FR" sz="2000" dirty="0" smtClean="0"/>
              <a:t>sauvegarde des données.</a:t>
            </a:r>
            <a:endParaRPr lang="fr-FR" sz="2000" dirty="0"/>
          </a:p>
          <a:p>
            <a:r>
              <a:rPr lang="fr-FR" sz="2000" dirty="0" smtClean="0"/>
              <a:t>Communication</a:t>
            </a:r>
            <a:r>
              <a:rPr lang="fr-FR" sz="2000" dirty="0"/>
              <a:t>: </a:t>
            </a:r>
            <a:r>
              <a:rPr lang="fr-FR" sz="2000" dirty="0" smtClean="0"/>
              <a:t>mise </a:t>
            </a:r>
            <a:r>
              <a:rPr lang="fr-FR" sz="2000" dirty="0"/>
              <a:t>en place et </a:t>
            </a:r>
            <a:r>
              <a:rPr lang="fr-FR" sz="2000" dirty="0" smtClean="0"/>
              <a:t>mise </a:t>
            </a:r>
            <a:r>
              <a:rPr lang="fr-FR" sz="2000" dirty="0"/>
              <a:t>à jour de sites Web externes et internes.</a:t>
            </a:r>
          </a:p>
          <a:p>
            <a:pPr marL="109728" indent="0">
              <a:buNone/>
            </a:pPr>
            <a:r>
              <a:rPr lang="en-ZA" dirty="0" smtClean="0"/>
              <a:t> </a:t>
            </a:r>
            <a:endParaRPr lang="en-ZA" dirty="0"/>
          </a:p>
          <a:p>
            <a:pPr marL="109728" indent="0">
              <a:buNone/>
            </a:pPr>
            <a:endParaRPr lang="en-US" dirty="0" smtClean="0"/>
          </a:p>
        </p:txBody>
      </p:sp>
      <p:sp>
        <p:nvSpPr>
          <p:cNvPr id="481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1DF7D632-13DD-4527-9A05-B65BB8D07D6B}" type="slidenum">
              <a:rPr lang="en-US" sz="1200"/>
              <a:pPr>
                <a:spcBef>
                  <a:spcPct val="0"/>
                </a:spcBef>
                <a:buClrTx/>
                <a:buFontTx/>
                <a:buNone/>
              </a:pPr>
              <a:t>45</a:t>
            </a:fld>
            <a:endParaRPr lang="en-US" sz="1200"/>
          </a:p>
        </p:txBody>
      </p:sp>
    </p:spTree>
    <p:extLst>
      <p:ext uri="{BB962C8B-B14F-4D97-AF65-F5344CB8AC3E}">
        <p14:creationId xmlns:p14="http://schemas.microsoft.com/office/powerpoint/2010/main" val="40108641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274638"/>
            <a:ext cx="8229600" cy="639762"/>
          </a:xfrm>
          <a:solidFill>
            <a:schemeClr val="bg2">
              <a:lumMod val="50000"/>
            </a:schemeClr>
          </a:solidFill>
        </p:spPr>
        <p:txBody>
          <a:bodyPr>
            <a:normAutofit/>
          </a:bodyPr>
          <a:lstStyle/>
          <a:p>
            <a:r>
              <a:rPr lang="en-US" sz="2800" dirty="0"/>
              <a:t>PROCEDURES  DE FERMETURE D’UNE BANQUE</a:t>
            </a:r>
            <a:endParaRPr lang="en-US" sz="2800" b="1" dirty="0" smtClean="0"/>
          </a:p>
        </p:txBody>
      </p:sp>
      <p:sp>
        <p:nvSpPr>
          <p:cNvPr id="48131" name="Content Placeholder 2"/>
          <p:cNvSpPr>
            <a:spLocks noGrp="1"/>
          </p:cNvSpPr>
          <p:nvPr>
            <p:ph idx="1"/>
          </p:nvPr>
        </p:nvSpPr>
        <p:spPr>
          <a:xfrm>
            <a:off x="457200" y="1143000"/>
            <a:ext cx="8382000" cy="5410200"/>
          </a:xfrm>
        </p:spPr>
        <p:txBody>
          <a:bodyPr>
            <a:normAutofit/>
          </a:bodyPr>
          <a:lstStyle/>
          <a:p>
            <a:r>
              <a:rPr lang="fr-FR" sz="2400" dirty="0"/>
              <a:t>Gestion de la fermeture</a:t>
            </a:r>
            <a:br>
              <a:rPr lang="fr-FR" sz="2400" dirty="0"/>
            </a:br>
            <a:r>
              <a:rPr lang="fr-FR" sz="2400" dirty="0"/>
              <a:t>Établir un processus de prise de décisions, y compris des délégations de pouvoirs pour déterminer le niveau de </a:t>
            </a:r>
            <a:r>
              <a:rPr lang="fr-FR" sz="2400" dirty="0" smtClean="0"/>
              <a:t>décision </a:t>
            </a:r>
            <a:r>
              <a:rPr lang="fr-FR" sz="2400" dirty="0"/>
              <a:t>nécessaire à différents </a:t>
            </a:r>
            <a:r>
              <a:rPr lang="fr-FR" sz="2400" dirty="0" smtClean="0"/>
              <a:t>niveaux.</a:t>
            </a:r>
          </a:p>
          <a:p>
            <a:r>
              <a:rPr lang="fr-FR" sz="2400" dirty="0" smtClean="0"/>
              <a:t>Préparer </a:t>
            </a:r>
            <a:r>
              <a:rPr lang="fr-FR" sz="2400" dirty="0"/>
              <a:t>des rapports / mises à jour réguliers sur la progression de la </a:t>
            </a:r>
            <a:r>
              <a:rPr lang="fr-FR" sz="2400" dirty="0" smtClean="0"/>
              <a:t>résolution.</a:t>
            </a:r>
          </a:p>
          <a:p>
            <a:r>
              <a:rPr lang="fr-FR" sz="2400" dirty="0" smtClean="0"/>
              <a:t>Nommer </a:t>
            </a:r>
            <a:r>
              <a:rPr lang="fr-FR" sz="2400" dirty="0"/>
              <a:t>un liquidateur pour gérer le processus de réclamation, entre autres activités.</a:t>
            </a:r>
          </a:p>
          <a:p>
            <a:endParaRPr lang="en-ZA" dirty="0" smtClean="0"/>
          </a:p>
          <a:p>
            <a:pPr marL="109728" indent="0" algn="just">
              <a:lnSpc>
                <a:spcPct val="150000"/>
              </a:lnSpc>
              <a:buNone/>
            </a:pPr>
            <a:endParaRPr lang="en-US" dirty="0" smtClean="0"/>
          </a:p>
        </p:txBody>
      </p:sp>
      <p:sp>
        <p:nvSpPr>
          <p:cNvPr id="481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1DF7D632-13DD-4527-9A05-B65BB8D07D6B}" type="slidenum">
              <a:rPr lang="en-US" sz="1200"/>
              <a:pPr>
                <a:spcBef>
                  <a:spcPct val="0"/>
                </a:spcBef>
                <a:buClrTx/>
                <a:buFontTx/>
                <a:buNone/>
              </a:pPr>
              <a:t>46</a:t>
            </a:fld>
            <a:endParaRPr lang="en-US" sz="1200"/>
          </a:p>
        </p:txBody>
      </p:sp>
    </p:spTree>
    <p:extLst>
      <p:ext uri="{BB962C8B-B14F-4D97-AF65-F5344CB8AC3E}">
        <p14:creationId xmlns:p14="http://schemas.microsoft.com/office/powerpoint/2010/main" val="18979507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274638"/>
            <a:ext cx="8229600" cy="639762"/>
          </a:xfrm>
          <a:solidFill>
            <a:schemeClr val="bg2">
              <a:lumMod val="50000"/>
            </a:schemeClr>
          </a:solidFill>
        </p:spPr>
        <p:txBody>
          <a:bodyPr>
            <a:normAutofit/>
          </a:bodyPr>
          <a:lstStyle/>
          <a:p>
            <a:r>
              <a:rPr lang="en-US" sz="2800" dirty="0"/>
              <a:t>PROCEDURES  DE FERMETURE D’UNE BANQUE</a:t>
            </a:r>
            <a:endParaRPr lang="en-US" sz="2800" b="1" dirty="0" smtClean="0"/>
          </a:p>
        </p:txBody>
      </p:sp>
      <p:sp>
        <p:nvSpPr>
          <p:cNvPr id="48131" name="Content Placeholder 2"/>
          <p:cNvSpPr>
            <a:spLocks noGrp="1"/>
          </p:cNvSpPr>
          <p:nvPr>
            <p:ph idx="1"/>
          </p:nvPr>
        </p:nvSpPr>
        <p:spPr>
          <a:xfrm>
            <a:off x="457200" y="1143000"/>
            <a:ext cx="8382000" cy="5410200"/>
          </a:xfrm>
        </p:spPr>
        <p:txBody>
          <a:bodyPr>
            <a:normAutofit/>
          </a:bodyPr>
          <a:lstStyle/>
          <a:p>
            <a:r>
              <a:rPr lang="fr-FR" sz="2400" dirty="0"/>
              <a:t>Plan de vente </a:t>
            </a:r>
            <a:r>
              <a:rPr lang="fr-FR" sz="2400" dirty="0" smtClean="0"/>
              <a:t>d'actifs</a:t>
            </a:r>
          </a:p>
          <a:p>
            <a:r>
              <a:rPr lang="fr-FR" sz="2400" dirty="0" smtClean="0"/>
              <a:t>Si </a:t>
            </a:r>
            <a:r>
              <a:rPr lang="fr-FR" sz="2400" dirty="0"/>
              <a:t>l'intervention </a:t>
            </a:r>
            <a:r>
              <a:rPr lang="fr-FR" sz="2400" dirty="0" smtClean="0"/>
              <a:t>exige que </a:t>
            </a:r>
            <a:r>
              <a:rPr lang="fr-FR" sz="2400" dirty="0"/>
              <a:t>l'autorité de résolution de </a:t>
            </a:r>
            <a:r>
              <a:rPr lang="fr-FR" sz="2400" dirty="0" smtClean="0"/>
              <a:t>gère les actifs et </a:t>
            </a:r>
            <a:r>
              <a:rPr lang="fr-FR" sz="2400" dirty="0"/>
              <a:t>/ ou </a:t>
            </a:r>
            <a:r>
              <a:rPr lang="fr-FR" sz="2400" dirty="0" smtClean="0"/>
              <a:t>les vende</a:t>
            </a:r>
            <a:r>
              <a:rPr lang="fr-FR" sz="2400" dirty="0"/>
              <a:t>, </a:t>
            </a:r>
            <a:r>
              <a:rPr lang="fr-FR" sz="2400" dirty="0" smtClean="0"/>
              <a:t>la </a:t>
            </a:r>
            <a:r>
              <a:rPr lang="fr-FR" sz="2400" dirty="0"/>
              <a:t>façon dont cela sera accompli devrait être en </a:t>
            </a:r>
            <a:r>
              <a:rPr lang="fr-FR" sz="2400" dirty="0" smtClean="0"/>
              <a:t>place.</a:t>
            </a:r>
          </a:p>
          <a:p>
            <a:r>
              <a:rPr lang="fr-FR" sz="2400" dirty="0" smtClean="0"/>
              <a:t>Déterminer </a:t>
            </a:r>
            <a:r>
              <a:rPr lang="fr-FR" sz="2400" dirty="0"/>
              <a:t>les prix des actifs et le moment de la vente.</a:t>
            </a:r>
            <a:endParaRPr lang="fr-FR" sz="2400" dirty="0">
              <a:effectLst/>
            </a:endParaRPr>
          </a:p>
        </p:txBody>
      </p:sp>
      <p:sp>
        <p:nvSpPr>
          <p:cNvPr id="481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o"/>
              <a:defRPr sz="30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Verdana" panose="020B0604030504040204" pitchFamily="34" charset="0"/>
                <a:cs typeface="Arial" panose="020B0604020202020204"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spcBef>
                <a:spcPct val="0"/>
              </a:spcBef>
              <a:buClrTx/>
              <a:buFontTx/>
              <a:buNone/>
            </a:pPr>
            <a:fld id="{1DF7D632-13DD-4527-9A05-B65BB8D07D6B}" type="slidenum">
              <a:rPr lang="en-US" sz="1200"/>
              <a:pPr>
                <a:spcBef>
                  <a:spcPct val="0"/>
                </a:spcBef>
                <a:buClrTx/>
                <a:buFontTx/>
                <a:buNone/>
              </a:pPr>
              <a:t>47</a:t>
            </a:fld>
            <a:endParaRPr lang="en-US" sz="1200"/>
          </a:p>
        </p:txBody>
      </p:sp>
    </p:spTree>
    <p:extLst>
      <p:ext uri="{BB962C8B-B14F-4D97-AF65-F5344CB8AC3E}">
        <p14:creationId xmlns:p14="http://schemas.microsoft.com/office/powerpoint/2010/main" val="16820873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endParaRPr lang="en-US" dirty="0" smtClean="0"/>
          </a:p>
          <a:p>
            <a:pPr marL="109728" indent="0" algn="ctr">
              <a:buNone/>
            </a:pPr>
            <a:endParaRPr lang="en-US" dirty="0"/>
          </a:p>
          <a:p>
            <a:r>
              <a:rPr lang="fr-FR" sz="3600" dirty="0"/>
              <a:t>SÉCURITÉ FINANCIÈRE</a:t>
            </a:r>
            <a:endParaRPr lang="fr-FR" sz="3600" dirty="0">
              <a:effectLst/>
            </a:endParaRPr>
          </a:p>
        </p:txBody>
      </p:sp>
    </p:spTree>
    <p:extLst>
      <p:ext uri="{BB962C8B-B14F-4D97-AF65-F5344CB8AC3E}">
        <p14:creationId xmlns:p14="http://schemas.microsoft.com/office/powerpoint/2010/main" val="10779717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p:cNvSpPr>
            <a:spLocks noGrp="1"/>
          </p:cNvSpPr>
          <p:nvPr>
            <p:ph type="title"/>
          </p:nvPr>
        </p:nvSpPr>
        <p:spPr>
          <a:xfrm>
            <a:off x="0" y="0"/>
            <a:ext cx="9144000" cy="993585"/>
          </a:xfrm>
          <a:solidFill>
            <a:schemeClr val="bg2">
              <a:lumMod val="75000"/>
            </a:schemeClr>
          </a:solidFill>
        </p:spPr>
        <p:txBody>
          <a:bodyPr>
            <a:normAutofit fontScale="90000"/>
          </a:bodyPr>
          <a:lstStyle/>
          <a:p>
            <a:pPr algn="ctr"/>
            <a:r>
              <a:rPr lang="fr-FR" sz="3600" dirty="0" smtClean="0">
                <a:effectLst/>
              </a:rPr>
              <a:t/>
            </a:r>
            <a:br>
              <a:rPr lang="fr-FR" sz="3600" dirty="0" smtClean="0">
                <a:effectLst/>
              </a:rPr>
            </a:br>
            <a:r>
              <a:rPr lang="fr-FR" sz="3600" dirty="0" smtClean="0">
                <a:effectLst/>
              </a:rPr>
              <a:t>SÉCURITÉ </a:t>
            </a:r>
            <a:r>
              <a:rPr lang="fr-FR" sz="3600" dirty="0">
                <a:effectLst/>
              </a:rPr>
              <a:t>FINANCIÈRE</a:t>
            </a:r>
            <a:br>
              <a:rPr lang="fr-FR" sz="3600" dirty="0">
                <a:effectLst/>
              </a:rPr>
            </a:br>
            <a:endParaRPr lang="pt-PT" altLang="en-US" sz="3600" dirty="0" smtClean="0">
              <a:latin typeface="Arial" panose="020B0604020202020204" pitchFamily="34"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1599329497"/>
              </p:ext>
            </p:extLst>
          </p:nvPr>
        </p:nvGraphicFramePr>
        <p:xfrm>
          <a:off x="228600" y="1143000"/>
          <a:ext cx="8686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40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74844"/>
            <a:ext cx="9142863" cy="5378355"/>
          </a:xfrm>
        </p:spPr>
        <p:txBody>
          <a:bodyPr>
            <a:normAutofit fontScale="92500" lnSpcReduction="10000"/>
          </a:bodyPr>
          <a:lstStyle/>
          <a:p>
            <a:pPr lvl="1" algn="just">
              <a:lnSpc>
                <a:spcPct val="150000"/>
              </a:lnSpc>
              <a:buFont typeface="Wingdings" panose="05000000000000000000" pitchFamily="2" charset="2"/>
              <a:buChar char="Ø"/>
            </a:pPr>
            <a:r>
              <a:rPr lang="fr-FR" sz="2400" dirty="0"/>
              <a:t>Selon le Financial </a:t>
            </a:r>
            <a:r>
              <a:rPr lang="fr-FR" sz="2400" dirty="0" err="1"/>
              <a:t>Stability</a:t>
            </a:r>
            <a:r>
              <a:rPr lang="fr-FR" sz="2400" dirty="0"/>
              <a:t> </a:t>
            </a:r>
            <a:r>
              <a:rPr lang="fr-FR" sz="2400" dirty="0" err="1"/>
              <a:t>Board</a:t>
            </a:r>
            <a:r>
              <a:rPr lang="fr-FR" sz="2400" dirty="0"/>
              <a:t>, les principaux objectifs d'un régime de résolution efficace sont de minimiser le coût de la résolution des crises pour le contribuable, de réduire le risque moral dans le système financier et de protéger la stabilité financière.</a:t>
            </a:r>
            <a:br>
              <a:rPr lang="fr-FR" sz="2400" dirty="0"/>
            </a:br>
            <a:r>
              <a:rPr lang="fr-FR" sz="2400" dirty="0"/>
              <a:t>Pour atteindre ces objectifs, il est nécessaire de mettre en place des processus et des arrangements clés qui permettront le rétablissement efficace des institutions financières. Dans la mesure du possible, cela devrait se faire sans intervention, soutien financier ou garanties de la Banque centrale ou du gouvernement.</a:t>
            </a:r>
          </a:p>
          <a:p>
            <a:pPr lvl="1" algn="just">
              <a:lnSpc>
                <a:spcPct val="150000"/>
              </a:lnSpc>
              <a:buFont typeface="Wingdings" panose="05000000000000000000" pitchFamily="2" charset="2"/>
              <a:buChar char="Ø"/>
            </a:pPr>
            <a:endParaRPr lang="en-ZW" sz="24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31845"/>
            <a:ext cx="9144000" cy="882555"/>
          </a:xfrm>
          <a:solidFill>
            <a:schemeClr val="bg2">
              <a:lumMod val="75000"/>
            </a:schemeClr>
          </a:solidFill>
        </p:spPr>
        <p:txBody>
          <a:bodyPr>
            <a:normAutofit/>
          </a:bodyPr>
          <a:lstStyle/>
          <a:p>
            <a:pPr algn="ctr"/>
            <a:r>
              <a:rPr lang="en-ZW" sz="3600" dirty="0" smtClean="0">
                <a:solidFill>
                  <a:srgbClr val="000000"/>
                </a:solidFill>
                <a:effectLst/>
                <a:latin typeface="Arial" panose="020B0604020202020204" pitchFamily="34" charset="0"/>
                <a:ea typeface="+mn-ea"/>
                <a:cs typeface="Arial" panose="020B0604020202020204" pitchFamily="34" charset="0"/>
              </a:rPr>
              <a:t>Introduction</a:t>
            </a:r>
            <a:endParaRPr lang="en-ZW"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802742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1" name="Rectangle 3"/>
          <p:cNvSpPr>
            <a:spLocks noGrp="1" noChangeArrowheads="1"/>
          </p:cNvSpPr>
          <p:nvPr>
            <p:ph idx="1"/>
          </p:nvPr>
        </p:nvSpPr>
        <p:spPr>
          <a:xfrm>
            <a:off x="0" y="914400"/>
            <a:ext cx="9144000" cy="5410200"/>
          </a:xfrm>
        </p:spPr>
        <p:txBody>
          <a:bodyPr>
            <a:normAutofit/>
          </a:bodyPr>
          <a:lstStyle/>
          <a:p>
            <a:r>
              <a:rPr lang="fr-FR" sz="2400" dirty="0"/>
              <a:t>Les objectifs sont les </a:t>
            </a:r>
            <a:r>
              <a:rPr lang="fr-FR" sz="2400" dirty="0" smtClean="0"/>
              <a:t>suivants:</a:t>
            </a:r>
          </a:p>
          <a:p>
            <a:r>
              <a:rPr lang="fr-FR" sz="2400" dirty="0" smtClean="0"/>
              <a:t>Protection </a:t>
            </a:r>
            <a:r>
              <a:rPr lang="fr-FR" sz="2400" dirty="0"/>
              <a:t>des consommateurs </a:t>
            </a:r>
            <a:r>
              <a:rPr lang="fr-FR" sz="2400" dirty="0" smtClean="0"/>
              <a:t>(les </a:t>
            </a:r>
            <a:r>
              <a:rPr lang="fr-FR" sz="2400" dirty="0"/>
              <a:t>petits </a:t>
            </a:r>
            <a:r>
              <a:rPr lang="fr-FR" sz="2400" dirty="0" smtClean="0"/>
              <a:t>déposants).</a:t>
            </a:r>
            <a:endParaRPr lang="fr-FR" sz="2400" dirty="0"/>
          </a:p>
          <a:p>
            <a:r>
              <a:rPr lang="fr-FR" sz="2400" dirty="0" smtClean="0"/>
              <a:t>Renforcer </a:t>
            </a:r>
            <a:r>
              <a:rPr lang="fr-FR" sz="2400" dirty="0"/>
              <a:t>la confiance du public dans le secteur </a:t>
            </a:r>
            <a:r>
              <a:rPr lang="fr-FR" sz="2400" dirty="0" smtClean="0"/>
              <a:t>bancaire.</a:t>
            </a:r>
          </a:p>
          <a:p>
            <a:r>
              <a:rPr lang="fr-FR" sz="2400" dirty="0" smtClean="0"/>
              <a:t>Promouvoir </a:t>
            </a:r>
            <a:r>
              <a:rPr lang="fr-FR" sz="2400" dirty="0"/>
              <a:t>la stabilité </a:t>
            </a:r>
            <a:r>
              <a:rPr lang="fr-FR" sz="2400" dirty="0" smtClean="0"/>
              <a:t>financière.</a:t>
            </a:r>
          </a:p>
          <a:p>
            <a:r>
              <a:rPr lang="fr-FR" sz="2400" dirty="0" smtClean="0"/>
              <a:t>L'assurance-dépôts </a:t>
            </a:r>
            <a:r>
              <a:rPr lang="fr-FR" sz="2400" dirty="0"/>
              <a:t>peut faciliter les résolutions rapides et </a:t>
            </a:r>
            <a:r>
              <a:rPr lang="fr-FR" sz="2400" dirty="0" err="1" smtClean="0"/>
              <a:t>pertube</a:t>
            </a:r>
            <a:r>
              <a:rPr lang="fr-FR" sz="2400" dirty="0" smtClean="0"/>
              <a:t> très peu les banques </a:t>
            </a:r>
            <a:r>
              <a:rPr lang="fr-FR" sz="2400" dirty="0"/>
              <a:t>à problèmes.</a:t>
            </a:r>
            <a:br>
              <a:rPr lang="fr-FR" sz="2400" dirty="0"/>
            </a:br>
            <a:r>
              <a:rPr lang="fr-FR" sz="2400" dirty="0"/>
              <a:t>L'assureur-dépôts devrait avoir le pouvoir légal explicite de satisfaire les demandes d'assurance-dépôts par des moyens autres que le paiement des déposants.</a:t>
            </a:r>
          </a:p>
          <a:p>
            <a:endParaRPr lang="en-C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5BE15EE4-6E51-4CE3-8B36-CB5843721B64}" type="slidenum">
              <a:rPr lang="en-US" smtClean="0"/>
              <a:pPr/>
              <a:t>50</a:t>
            </a:fld>
            <a:endParaRPr lang="en-US"/>
          </a:p>
        </p:txBody>
      </p:sp>
      <p:sp>
        <p:nvSpPr>
          <p:cNvPr id="396290" name="Rectangle 2"/>
          <p:cNvSpPr>
            <a:spLocks noGrp="1" noChangeArrowheads="1"/>
          </p:cNvSpPr>
          <p:nvPr>
            <p:ph type="title"/>
          </p:nvPr>
        </p:nvSpPr>
        <p:spPr>
          <a:xfrm>
            <a:off x="0" y="0"/>
            <a:ext cx="9144000" cy="831056"/>
          </a:xfrm>
          <a:solidFill>
            <a:schemeClr val="bg2">
              <a:lumMod val="75000"/>
            </a:schemeClr>
          </a:solidFill>
        </p:spPr>
        <p:txBody>
          <a:bodyPr/>
          <a:lstStyle/>
          <a:p>
            <a:pPr algn="ctr"/>
            <a:r>
              <a:rPr lang="fr-FR" sz="4000" dirty="0">
                <a:effectLst/>
              </a:rPr>
              <a:t>Assurance-dépôts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71978"/>
            <a:ext cx="9144000" cy="5533622"/>
          </a:xfrm>
        </p:spPr>
        <p:txBody>
          <a:bodyPr>
            <a:normAutofit/>
          </a:bodyPr>
          <a:lstStyle/>
          <a:p>
            <a:r>
              <a:rPr lang="fr-FR" sz="2400" dirty="0"/>
              <a:t>Les mandats d'assurance-dépôts varient selon la </a:t>
            </a:r>
            <a:r>
              <a:rPr lang="fr-FR" sz="2400" dirty="0" smtClean="0"/>
              <a:t>juridiction:</a:t>
            </a:r>
          </a:p>
          <a:p>
            <a:r>
              <a:rPr lang="fr-FR" sz="2400" dirty="0" smtClean="0"/>
              <a:t>Système </a:t>
            </a:r>
            <a:r>
              <a:rPr lang="fr-FR" sz="2400" dirty="0" err="1"/>
              <a:t>Paybox</a:t>
            </a:r>
            <a:r>
              <a:rPr lang="fr-FR" sz="2400" dirty="0"/>
              <a:t> - mandat restreint. Rembourse uniquement </a:t>
            </a:r>
            <a:r>
              <a:rPr lang="fr-FR" sz="2400" dirty="0" smtClean="0"/>
              <a:t>l'assuré.</a:t>
            </a:r>
          </a:p>
          <a:p>
            <a:r>
              <a:rPr lang="fr-FR" sz="2400" dirty="0" err="1" smtClean="0"/>
              <a:t>Paybox</a:t>
            </a:r>
            <a:r>
              <a:rPr lang="fr-FR" sz="2400" dirty="0" smtClean="0"/>
              <a:t> </a:t>
            </a:r>
            <a:r>
              <a:rPr lang="fr-FR" sz="2400" dirty="0"/>
              <a:t>plus - Responsabilité limitée pour certaines fonctions de résolution </a:t>
            </a:r>
            <a:r>
              <a:rPr lang="fr-FR" sz="2400" dirty="0" smtClean="0"/>
              <a:t>spécifiques.</a:t>
            </a:r>
          </a:p>
          <a:p>
            <a:r>
              <a:rPr lang="fr-FR" sz="2400" dirty="0" err="1" smtClean="0"/>
              <a:t>Minimiseur</a:t>
            </a:r>
            <a:r>
              <a:rPr lang="fr-FR" sz="2400" dirty="0" smtClean="0"/>
              <a:t> </a:t>
            </a:r>
            <a:r>
              <a:rPr lang="fr-FR" sz="2400" dirty="0"/>
              <a:t>de pertes - Participe activement à la sélection ainsi qu'au financement de stratégies de </a:t>
            </a:r>
            <a:r>
              <a:rPr lang="fr-FR" sz="2400" dirty="0" smtClean="0"/>
              <a:t>résolution.</a:t>
            </a:r>
          </a:p>
          <a:p>
            <a:r>
              <a:rPr lang="fr-FR" sz="2400" dirty="0" smtClean="0"/>
              <a:t> </a:t>
            </a:r>
            <a:r>
              <a:rPr lang="fr-FR" sz="2400" dirty="0" err="1" smtClean="0"/>
              <a:t>Minimiseur</a:t>
            </a:r>
            <a:r>
              <a:rPr lang="fr-FR" sz="2400" dirty="0" smtClean="0"/>
              <a:t> de risques- </a:t>
            </a:r>
            <a:r>
              <a:rPr lang="fr-FR" sz="2400" dirty="0"/>
              <a:t>Un ensemble complet de pouvoirs de résolution et de surveillance prudentielle.</a:t>
            </a:r>
            <a:endParaRPr lang="fr-FR" sz="2400" dirty="0">
              <a:effectLst/>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51</a:t>
            </a:fld>
            <a:endParaRPr lang="en-US"/>
          </a:p>
        </p:txBody>
      </p:sp>
      <p:sp>
        <p:nvSpPr>
          <p:cNvPr id="2" name="Title 1"/>
          <p:cNvSpPr>
            <a:spLocks noGrp="1"/>
          </p:cNvSpPr>
          <p:nvPr>
            <p:ph type="title"/>
          </p:nvPr>
        </p:nvSpPr>
        <p:spPr>
          <a:xfrm>
            <a:off x="0" y="28978"/>
            <a:ext cx="9144000" cy="1143000"/>
          </a:xfrm>
          <a:solidFill>
            <a:schemeClr val="bg2">
              <a:lumMod val="75000"/>
            </a:schemeClr>
          </a:solidFill>
        </p:spPr>
        <p:txBody>
          <a:bodyPr/>
          <a:lstStyle/>
          <a:p>
            <a:pPr algn="ctr"/>
            <a:r>
              <a:rPr lang="fr-FR" sz="4000" dirty="0">
                <a:effectLst/>
              </a:rPr>
              <a:t>Assurance-dépôts</a:t>
            </a:r>
          </a:p>
        </p:txBody>
      </p:sp>
    </p:spTree>
    <p:extLst>
      <p:ext uri="{BB962C8B-B14F-4D97-AF65-F5344CB8AC3E}">
        <p14:creationId xmlns:p14="http://schemas.microsoft.com/office/powerpoint/2010/main" val="1745839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410200"/>
          </a:xfrm>
        </p:spPr>
        <p:txBody>
          <a:bodyPr>
            <a:normAutofit/>
          </a:bodyPr>
          <a:lstStyle/>
          <a:p>
            <a:r>
              <a:rPr lang="fr-FR" sz="2400" b="1" dirty="0"/>
              <a:t>Systèmes d'assurance-dépôts </a:t>
            </a:r>
            <a:r>
              <a:rPr lang="fr-FR" sz="2400" b="1" dirty="0" smtClean="0"/>
              <a:t>explicites</a:t>
            </a:r>
          </a:p>
          <a:p>
            <a:r>
              <a:rPr lang="fr-FR" sz="2400" dirty="0" smtClean="0"/>
              <a:t>Assurez-vous </a:t>
            </a:r>
            <a:r>
              <a:rPr lang="fr-FR" sz="2400" dirty="0"/>
              <a:t>généralement des dépôts jusqu'à une limite de couverture </a:t>
            </a:r>
            <a:r>
              <a:rPr lang="fr-FR" sz="2400" dirty="0" smtClean="0"/>
              <a:t>légale.</a:t>
            </a:r>
          </a:p>
          <a:p>
            <a:r>
              <a:rPr lang="fr-FR" sz="2400" dirty="0" smtClean="0"/>
              <a:t>Pendant </a:t>
            </a:r>
            <a:r>
              <a:rPr lang="fr-FR" sz="2400" dirty="0"/>
              <a:t>les crises bancaires, les pays émettent souvent des garanties au-dessus des limites </a:t>
            </a:r>
            <a:r>
              <a:rPr lang="fr-FR" sz="2400" dirty="0" smtClean="0"/>
              <a:t>pré-annoncées.</a:t>
            </a:r>
          </a:p>
          <a:p>
            <a:r>
              <a:rPr lang="fr-FR" sz="2400" b="1" dirty="0" smtClean="0"/>
              <a:t>Systèmes </a:t>
            </a:r>
            <a:r>
              <a:rPr lang="fr-FR" sz="2400" b="1" dirty="0"/>
              <a:t>d'assurance-dépôts </a:t>
            </a:r>
            <a:r>
              <a:rPr lang="fr-FR" sz="2400" b="1" dirty="0" smtClean="0"/>
              <a:t>implicites</a:t>
            </a:r>
            <a:endParaRPr lang="fr-FR" sz="2400" dirty="0"/>
          </a:p>
          <a:p>
            <a:r>
              <a:rPr lang="fr-FR" sz="2400" dirty="0" smtClean="0"/>
              <a:t>Les </a:t>
            </a:r>
            <a:r>
              <a:rPr lang="fr-FR" sz="2400" dirty="0"/>
              <a:t>pays peuvent avoir un régime d'assurance-dépôts explicite sans préciser une institution ou un fonds pour exercer les pouvoirs prévus dans les statuts ou les règlements, mais la délivrance de garanties globales temporaires par le gouvernement.</a:t>
            </a:r>
            <a:endParaRPr lang="fr-FR" sz="2400" dirty="0">
              <a:effectLst/>
            </a:endParaRPr>
          </a:p>
        </p:txBody>
      </p:sp>
      <p:sp>
        <p:nvSpPr>
          <p:cNvPr id="3" name="Title 2"/>
          <p:cNvSpPr>
            <a:spLocks noGrp="1"/>
          </p:cNvSpPr>
          <p:nvPr>
            <p:ph type="title"/>
          </p:nvPr>
        </p:nvSpPr>
        <p:spPr>
          <a:xfrm>
            <a:off x="0" y="31845"/>
            <a:ext cx="9144000" cy="958755"/>
          </a:xfrm>
          <a:solidFill>
            <a:schemeClr val="bg2">
              <a:lumMod val="75000"/>
            </a:schemeClr>
          </a:solidFill>
        </p:spPr>
        <p:txBody>
          <a:bodyPr/>
          <a:lstStyle/>
          <a:p>
            <a:r>
              <a:rPr lang="fr-FR" sz="4000" dirty="0">
                <a:effectLst/>
              </a:rPr>
              <a:t>Assurance-dépôts</a:t>
            </a:r>
          </a:p>
        </p:txBody>
      </p:sp>
    </p:spTree>
    <p:extLst>
      <p:ext uri="{BB962C8B-B14F-4D97-AF65-F5344CB8AC3E}">
        <p14:creationId xmlns:p14="http://schemas.microsoft.com/office/powerpoint/2010/main" val="29342133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029367"/>
              </p:ext>
            </p:extLst>
          </p:nvPr>
        </p:nvGraphicFramePr>
        <p:xfrm>
          <a:off x="0" y="1143000"/>
          <a:ext cx="9144000" cy="5253335"/>
        </p:xfrm>
        <a:graphic>
          <a:graphicData uri="http://schemas.openxmlformats.org/drawingml/2006/table">
            <a:tbl>
              <a:tblPr firstRow="1" bandRow="1">
                <a:tableStyleId>{5C22544A-7EE6-4342-B048-85BDC9FD1C3A}</a:tableStyleId>
              </a:tblPr>
              <a:tblGrid>
                <a:gridCol w="4572000"/>
                <a:gridCol w="4572000"/>
              </a:tblGrid>
              <a:tr h="685408">
                <a:tc>
                  <a:txBody>
                    <a:bodyPr/>
                    <a:lstStyle/>
                    <a:p>
                      <a:pPr rtl="0"/>
                      <a:r>
                        <a:rPr lang="fr-FR" dirty="0" smtClean="0">
                          <a:effectLst/>
                        </a:rPr>
                        <a:t>Pays avec des systèmes d'assurance-dépôts explicites</a:t>
                      </a:r>
                      <a:endParaRPr lang="fr-FR" dirty="0">
                        <a:effectLst/>
                      </a:endParaRPr>
                    </a:p>
                  </a:txBody>
                  <a:tcPr/>
                </a:tc>
                <a:tc>
                  <a:txBody>
                    <a:bodyPr/>
                    <a:lstStyle/>
                    <a:p>
                      <a:pPr rtl="0"/>
                      <a:r>
                        <a:rPr lang="fr-FR" dirty="0" smtClean="0">
                          <a:effectLst/>
                        </a:rPr>
                        <a:t>Pays n'ayant pas de système explicite d'assurance-dépôts</a:t>
                      </a:r>
                      <a:endParaRPr lang="fr-FR" dirty="0">
                        <a:effectLst/>
                      </a:endParaRPr>
                    </a:p>
                  </a:txBody>
                  <a:tcPr/>
                </a:tc>
              </a:tr>
              <a:tr h="4567927">
                <a:tc>
                  <a:txBody>
                    <a:bodyPr/>
                    <a:lstStyle/>
                    <a:p>
                      <a:pPr rtl="0"/>
                      <a:r>
                        <a:rPr lang="fr-FR" sz="2400" dirty="0" smtClean="0">
                          <a:effectLst/>
                        </a:rPr>
                        <a:t>Cameroun, République centrafricaine, République démocratique du Congo, Guinée équatoriale, Gabon, Kenya, Nigéria, Tanzanie, Ouganda, Zimbabwe</a:t>
                      </a:r>
                      <a:endParaRPr lang="fr-FR" sz="2400" dirty="0">
                        <a:effectLst/>
                      </a:endParaRPr>
                    </a:p>
                  </a:txBody>
                  <a:tcPr/>
                </a:tc>
                <a:tc>
                  <a:txBody>
                    <a:bodyPr/>
                    <a:lstStyle/>
                    <a:p>
                      <a:pPr rtl="0"/>
                      <a:r>
                        <a:rPr lang="fr-FR" sz="2400" dirty="0" smtClean="0">
                          <a:effectLst/>
                        </a:rPr>
                        <a:t>Bénin, Burkina Faso, Burkina Faso, Lesotho, Burundi, Libéria, Sierra Leone, Cap-Vert, Madagascar, Somalie, Comores, Malawi, Afrique du Sud , République démocratique du Congo, Mali, Swaziland, Côte d'Ivoire, Maurice, Togo, Érythrée, Mozambique, Zambie, Éthiopie, Namibie, Gambie, Niger</a:t>
                      </a:r>
                      <a:endParaRPr lang="fr-FR" sz="2400" dirty="0">
                        <a:effectLst/>
                      </a:endParaRPr>
                    </a:p>
                  </a:txBody>
                  <a:tcPr/>
                </a:tc>
              </a:tr>
            </a:tbl>
          </a:graphicData>
        </a:graphic>
      </p:graphicFrame>
      <p:sp>
        <p:nvSpPr>
          <p:cNvPr id="3" name="Title 2"/>
          <p:cNvSpPr>
            <a:spLocks noGrp="1"/>
          </p:cNvSpPr>
          <p:nvPr>
            <p:ph type="title"/>
          </p:nvPr>
        </p:nvSpPr>
        <p:spPr>
          <a:xfrm>
            <a:off x="0" y="0"/>
            <a:ext cx="9144000" cy="1143000"/>
          </a:xfrm>
          <a:solidFill>
            <a:schemeClr val="bg2">
              <a:lumMod val="75000"/>
            </a:schemeClr>
          </a:solidFill>
        </p:spPr>
        <p:txBody>
          <a:bodyPr/>
          <a:lstStyle/>
          <a:p>
            <a:r>
              <a:rPr lang="fr-FR" sz="4000" dirty="0">
                <a:effectLst/>
              </a:rPr>
              <a:t>Assurance-dépôts</a:t>
            </a:r>
          </a:p>
        </p:txBody>
      </p:sp>
      <p:sp>
        <p:nvSpPr>
          <p:cNvPr id="2" name="TextBox 1"/>
          <p:cNvSpPr txBox="1"/>
          <p:nvPr/>
        </p:nvSpPr>
        <p:spPr>
          <a:xfrm>
            <a:off x="4419600" y="6396335"/>
            <a:ext cx="4254691" cy="461665"/>
          </a:xfrm>
          <a:prstGeom prst="rect">
            <a:avLst/>
          </a:prstGeom>
          <a:noFill/>
        </p:spPr>
        <p:txBody>
          <a:bodyPr wrap="none" rtlCol="0">
            <a:spAutoFit/>
          </a:bodyPr>
          <a:lstStyle/>
          <a:p>
            <a:r>
              <a:rPr lang="fr-FR" sz="2000" dirty="0"/>
              <a:t>Source: Banque mondiale (juillet 2014</a:t>
            </a:r>
            <a:r>
              <a:rPr lang="fr-FR" dirty="0"/>
              <a:t>)</a:t>
            </a:r>
            <a:endParaRPr lang="fr-FR" dirty="0">
              <a:effectLst/>
            </a:endParaRPr>
          </a:p>
        </p:txBody>
      </p:sp>
    </p:spTree>
    <p:extLst>
      <p:ext uri="{BB962C8B-B14F-4D97-AF65-F5344CB8AC3E}">
        <p14:creationId xmlns:p14="http://schemas.microsoft.com/office/powerpoint/2010/main" val="42879415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792162"/>
            <a:ext cx="9144000" cy="6065838"/>
          </a:xfrm>
        </p:spPr>
        <p:txBody>
          <a:bodyPr>
            <a:normAutofit fontScale="92500" lnSpcReduction="10000"/>
          </a:bodyPr>
          <a:lstStyle/>
          <a:p>
            <a:r>
              <a:rPr lang="fr-FR" dirty="0"/>
              <a:t>Développements régionaux</a:t>
            </a:r>
            <a:br>
              <a:rPr lang="fr-FR" dirty="0"/>
            </a:br>
            <a:r>
              <a:rPr lang="fr-FR" dirty="0"/>
              <a:t>En 2009, le Cameroun, la République centrafricaine, le Tchad, le Congo (</a:t>
            </a:r>
            <a:r>
              <a:rPr lang="fr-FR" dirty="0" err="1"/>
              <a:t>Rep</a:t>
            </a:r>
            <a:r>
              <a:rPr lang="fr-FR" dirty="0"/>
              <a:t>), la Guinée équatoriale et le Gabon, qui partagent une banque centrale régionale, ont créé le Fonds de garantie des dépôts en Afrique Centrale (FOGADAC) Est devenu opérationnel en 2011</a:t>
            </a:r>
            <a:r>
              <a:rPr lang="fr-FR" dirty="0" smtClean="0"/>
              <a:t>.</a:t>
            </a:r>
          </a:p>
          <a:p>
            <a:r>
              <a:rPr lang="fr-FR" dirty="0" smtClean="0"/>
              <a:t>FOGADAC </a:t>
            </a:r>
            <a:r>
              <a:rPr lang="fr-FR" dirty="0"/>
              <a:t>est né à la suite de la crise bancaire qui a secoué les pays de la zone économique et monétaire de l'Afrique centrale (CEMAC) au début des années 1990, poussant </a:t>
            </a:r>
            <a:r>
              <a:rPr lang="fr-FR" dirty="0" smtClean="0"/>
              <a:t>plusieurs banques </a:t>
            </a:r>
            <a:r>
              <a:rPr lang="fr-FR" dirty="0"/>
              <a:t>à la </a:t>
            </a:r>
            <a:r>
              <a:rPr lang="fr-FR" dirty="0" smtClean="0"/>
              <a:t>faillite; </a:t>
            </a:r>
            <a:r>
              <a:rPr lang="fr-FR" dirty="0"/>
              <a:t>au </a:t>
            </a:r>
            <a:r>
              <a:rPr lang="fr-FR" dirty="0" smtClean="0"/>
              <a:t>grand désarroi </a:t>
            </a:r>
            <a:r>
              <a:rPr lang="fr-FR" dirty="0"/>
              <a:t>de milliers d'épargnants, dont beaucoup n'ont jamais pu Récupérer tous leurs actifs, </a:t>
            </a:r>
            <a:r>
              <a:rPr lang="fr-FR" dirty="0" smtClean="0"/>
              <a:t>jusqu’ </a:t>
            </a:r>
            <a:r>
              <a:rPr lang="fr-FR" dirty="0"/>
              <a:t>à ce jour.</a:t>
            </a:r>
            <a:br>
              <a:rPr lang="fr-FR" dirty="0"/>
            </a:br>
            <a:r>
              <a:rPr lang="fr-FR" dirty="0"/>
              <a:t>FOGADAC rembourse les dépôts des épargnants et autres actifs placés auprès des banques de la CEMAC, jusqu'à </a:t>
            </a:r>
            <a:r>
              <a:rPr lang="fr-FR" dirty="0" smtClean="0"/>
              <a:t>la hauteur de </a:t>
            </a:r>
            <a:r>
              <a:rPr lang="fr-FR" dirty="0"/>
              <a:t>5 millions FCFA maximum, en cas de difficultés pour les institutions financières membres.</a:t>
            </a:r>
            <a:endParaRPr lang="fr-FR" dirty="0">
              <a:effectLst/>
            </a:endParaRPr>
          </a:p>
        </p:txBody>
      </p:sp>
      <p:sp>
        <p:nvSpPr>
          <p:cNvPr id="3" name="Title 2"/>
          <p:cNvSpPr>
            <a:spLocks noGrp="1"/>
          </p:cNvSpPr>
          <p:nvPr>
            <p:ph type="title"/>
          </p:nvPr>
        </p:nvSpPr>
        <p:spPr>
          <a:xfrm>
            <a:off x="0" y="0"/>
            <a:ext cx="9144000" cy="792162"/>
          </a:xfrm>
          <a:solidFill>
            <a:schemeClr val="bg2">
              <a:lumMod val="75000"/>
            </a:schemeClr>
          </a:solidFill>
        </p:spPr>
        <p:txBody>
          <a:bodyPr/>
          <a:lstStyle/>
          <a:p>
            <a:r>
              <a:rPr lang="fr-FR" sz="4000" dirty="0">
                <a:effectLst/>
              </a:rPr>
              <a:t>Assurance-dépôts</a:t>
            </a:r>
          </a:p>
        </p:txBody>
      </p:sp>
    </p:spTree>
    <p:extLst>
      <p:ext uri="{BB962C8B-B14F-4D97-AF65-F5344CB8AC3E}">
        <p14:creationId xmlns:p14="http://schemas.microsoft.com/office/powerpoint/2010/main" val="39050214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81138"/>
            <a:ext cx="8229600" cy="4525962"/>
          </a:xfrm>
        </p:spPr>
        <p:txBody>
          <a:bodyPr/>
          <a:lstStyle/>
          <a:p>
            <a:pPr>
              <a:buNone/>
            </a:pPr>
            <a:endParaRPr lang="en-ZW" dirty="0" smtClean="0"/>
          </a:p>
          <a:p>
            <a:pPr>
              <a:buNone/>
            </a:pPr>
            <a:endParaRPr lang="en-ZW" dirty="0" smtClean="0"/>
          </a:p>
          <a:p>
            <a:pPr algn="ctr"/>
            <a:r>
              <a:rPr lang="fr-FR" sz="3200" dirty="0" smtClean="0"/>
              <a:t>L’EXPERIENCE du ZIMBABWE – RÉSOLUTION de BANQUES </a:t>
            </a:r>
            <a:r>
              <a:rPr lang="fr-FR" sz="3200" dirty="0"/>
              <a:t>à </a:t>
            </a:r>
          </a:p>
          <a:p>
            <a:pPr algn="ctr"/>
            <a:r>
              <a:rPr lang="fr-FR" sz="3200" dirty="0" smtClean="0"/>
              <a:t> PROBLÈMES</a:t>
            </a:r>
            <a:endParaRPr lang="fr-FR" sz="3200" dirty="0">
              <a:effectLst/>
            </a:endParaRPr>
          </a:p>
        </p:txBody>
      </p:sp>
    </p:spTree>
    <p:extLst>
      <p:ext uri="{BB962C8B-B14F-4D97-AF65-F5344CB8AC3E}">
        <p14:creationId xmlns:p14="http://schemas.microsoft.com/office/powerpoint/2010/main" val="22520730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0" y="1143000"/>
            <a:ext cx="8991600" cy="5257800"/>
          </a:xfrm>
        </p:spPr>
        <p:txBody>
          <a:bodyPr>
            <a:normAutofit/>
          </a:bodyPr>
          <a:lstStyle/>
          <a:p>
            <a:r>
              <a:rPr lang="fr-FR" sz="2800" dirty="0"/>
              <a:t>Les principales faillites bancaires au Zimbabwe peuvent être classées en deux périodes notables, à </a:t>
            </a:r>
            <a:r>
              <a:rPr lang="fr-FR" sz="2800" dirty="0" smtClean="0"/>
              <a:t>savoir</a:t>
            </a:r>
          </a:p>
          <a:p>
            <a:r>
              <a:rPr lang="fr-FR" sz="2800" dirty="0" smtClean="0"/>
              <a:t>Époque </a:t>
            </a:r>
            <a:r>
              <a:rPr lang="fr-FR" sz="2800" dirty="0"/>
              <a:t>du dollar zimbabwéen (</a:t>
            </a:r>
            <a:r>
              <a:rPr lang="fr-FR" sz="2800" dirty="0" smtClean="0"/>
              <a:t>2003-2008)</a:t>
            </a:r>
          </a:p>
          <a:p>
            <a:r>
              <a:rPr lang="fr-FR" sz="2800" dirty="0" smtClean="0"/>
              <a:t>Régime </a:t>
            </a:r>
            <a:r>
              <a:rPr lang="fr-FR" sz="2800" dirty="0"/>
              <a:t>à plusieurs monnaies (2009-2015)</a:t>
            </a:r>
            <a:endParaRPr lang="fr-FR" sz="2800" dirty="0">
              <a:effectLst/>
            </a:endParaRPr>
          </a:p>
        </p:txBody>
      </p:sp>
      <p:sp>
        <p:nvSpPr>
          <p:cNvPr id="4" name="Slide Number Placeholder 3"/>
          <p:cNvSpPr>
            <a:spLocks noGrp="1"/>
          </p:cNvSpPr>
          <p:nvPr>
            <p:ph type="sldNum" sz="quarter" idx="12"/>
          </p:nvPr>
        </p:nvSpPr>
        <p:spPr/>
        <p:txBody>
          <a:bodyPr>
            <a:normAutofit/>
          </a:bodyPr>
          <a:lstStyle/>
          <a:p>
            <a:pPr>
              <a:defRPr/>
            </a:pPr>
            <a:fld id="{2874E319-0231-4566-90C9-CB5932AA294D}" type="slidenum">
              <a:rPr lang="en-US"/>
              <a:pPr>
                <a:defRPr/>
              </a:pPr>
              <a:t>56</a:t>
            </a:fld>
            <a:endParaRPr lang="en-US"/>
          </a:p>
        </p:txBody>
      </p:sp>
      <p:sp>
        <p:nvSpPr>
          <p:cNvPr id="6146" name="Title 1"/>
          <p:cNvSpPr>
            <a:spLocks noGrp="1"/>
          </p:cNvSpPr>
          <p:nvPr>
            <p:ph type="title"/>
          </p:nvPr>
        </p:nvSpPr>
        <p:spPr>
          <a:xfrm>
            <a:off x="533400" y="152400"/>
            <a:ext cx="8229600" cy="1219200"/>
          </a:xfrm>
        </p:spPr>
        <p:txBody>
          <a:bodyPr>
            <a:normAutofit/>
          </a:bodyPr>
          <a:lstStyle/>
          <a:p>
            <a:pPr algn="ctr" eaLnBrk="1" hangingPunct="1"/>
            <a:r>
              <a:rPr lang="en-US" sz="3200" dirty="0">
                <a:latin typeface="Arial" pitchFamily="34" charset="0"/>
                <a:cs typeface="Arial" pitchFamily="34" charset="0"/>
              </a:rPr>
              <a:t> </a:t>
            </a:r>
            <a:r>
              <a:rPr lang="en-US" sz="2800" dirty="0" smtClean="0">
                <a:latin typeface="Arial" pitchFamily="34" charset="0"/>
                <a:cs typeface="Arial" pitchFamily="34" charset="0"/>
              </a:rPr>
              <a:t>FAILLITES BANCAIRES AU </a:t>
            </a:r>
            <a:r>
              <a:rPr lang="en-US" sz="2800" b="1" dirty="0" smtClean="0">
                <a:latin typeface="Arial" pitchFamily="34" charset="0"/>
                <a:cs typeface="Arial" pitchFamily="34" charset="0"/>
              </a:rPr>
              <a:t>ZIMBABWE</a:t>
            </a:r>
            <a:r>
              <a:rPr lang="en-US" sz="3200" b="1" dirty="0" smtClean="0">
                <a:latin typeface="Arial" pitchFamily="34" charset="0"/>
                <a:cs typeface="Arial" pitchFamily="34" charset="0"/>
              </a:rPr>
              <a:t>…</a:t>
            </a:r>
            <a:endParaRPr lang="en-US" sz="3200" dirty="0" smtClean="0">
              <a:latin typeface="Arial" pitchFamily="34" charset="0"/>
              <a:cs typeface="Arial" pitchFamily="34" charset="0"/>
            </a:endParaRPr>
          </a:p>
        </p:txBody>
      </p:sp>
    </p:spTree>
    <p:extLst>
      <p:ext uri="{BB962C8B-B14F-4D97-AF65-F5344CB8AC3E}">
        <p14:creationId xmlns:p14="http://schemas.microsoft.com/office/powerpoint/2010/main" val="287566643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781496467"/>
              </p:ext>
            </p:extLst>
          </p:nvPr>
        </p:nvGraphicFramePr>
        <p:xfrm>
          <a:off x="0" y="533400"/>
          <a:ext cx="9144000" cy="58539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57108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81"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ZW"/>
          </a:p>
        </p:txBody>
      </p:sp>
      <p:grpSp>
        <p:nvGrpSpPr>
          <p:cNvPr id="15363" name="Group 3"/>
          <p:cNvGrpSpPr>
            <a:grpSpLocks/>
          </p:cNvGrpSpPr>
          <p:nvPr/>
        </p:nvGrpSpPr>
        <p:grpSpPr bwMode="auto">
          <a:xfrm>
            <a:off x="-285722" y="31444"/>
            <a:ext cx="9410700" cy="6911975"/>
            <a:chOff x="1232" y="270"/>
            <a:chExt cx="15411" cy="11184"/>
          </a:xfrm>
        </p:grpSpPr>
        <p:sp>
          <p:nvSpPr>
            <p:cNvPr id="15380" name="AutoShape 20"/>
            <p:cNvSpPr>
              <a:spLocks noChangeArrowheads="1"/>
            </p:cNvSpPr>
            <p:nvPr/>
          </p:nvSpPr>
          <p:spPr bwMode="auto">
            <a:xfrm>
              <a:off x="1291" y="3012"/>
              <a:ext cx="4403" cy="193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79" name="AutoShape 19"/>
            <p:cNvSpPr>
              <a:spLocks noChangeArrowheads="1"/>
            </p:cNvSpPr>
            <p:nvPr/>
          </p:nvSpPr>
          <p:spPr bwMode="auto">
            <a:xfrm>
              <a:off x="1622" y="8864"/>
              <a:ext cx="3890" cy="2251"/>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78" name="AutoShape 18"/>
            <p:cNvSpPr>
              <a:spLocks noChangeArrowheads="1"/>
            </p:cNvSpPr>
            <p:nvPr/>
          </p:nvSpPr>
          <p:spPr bwMode="auto">
            <a:xfrm>
              <a:off x="1232" y="5446"/>
              <a:ext cx="4462" cy="3028"/>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77" name="AutoShape 17"/>
            <p:cNvSpPr>
              <a:spLocks noChangeArrowheads="1"/>
            </p:cNvSpPr>
            <p:nvPr/>
          </p:nvSpPr>
          <p:spPr bwMode="auto">
            <a:xfrm>
              <a:off x="6579" y="314"/>
              <a:ext cx="3162" cy="2251"/>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76" name="AutoShape 16"/>
            <p:cNvSpPr>
              <a:spLocks noChangeArrowheads="1"/>
            </p:cNvSpPr>
            <p:nvPr/>
          </p:nvSpPr>
          <p:spPr bwMode="auto">
            <a:xfrm>
              <a:off x="6232" y="8715"/>
              <a:ext cx="3931" cy="259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75" name="AutoShape 15"/>
            <p:cNvSpPr>
              <a:spLocks noChangeArrowheads="1"/>
            </p:cNvSpPr>
            <p:nvPr/>
          </p:nvSpPr>
          <p:spPr bwMode="auto">
            <a:xfrm>
              <a:off x="6091" y="3360"/>
              <a:ext cx="4982" cy="497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74" name="AutoShape 14"/>
            <p:cNvSpPr>
              <a:spLocks noChangeArrowheads="1"/>
            </p:cNvSpPr>
            <p:nvPr/>
          </p:nvSpPr>
          <p:spPr bwMode="auto">
            <a:xfrm>
              <a:off x="10842" y="8566"/>
              <a:ext cx="4130" cy="2888"/>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73" name="AutoShape 13"/>
            <p:cNvSpPr>
              <a:spLocks noChangeArrowheads="1"/>
            </p:cNvSpPr>
            <p:nvPr/>
          </p:nvSpPr>
          <p:spPr bwMode="auto">
            <a:xfrm>
              <a:off x="12091" y="4776"/>
              <a:ext cx="4552" cy="343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72" name="AutoShape 12"/>
            <p:cNvSpPr>
              <a:spLocks noChangeArrowheads="1"/>
            </p:cNvSpPr>
            <p:nvPr/>
          </p:nvSpPr>
          <p:spPr bwMode="auto">
            <a:xfrm>
              <a:off x="12306" y="696"/>
              <a:ext cx="4229" cy="367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71" name="AutoShape 11"/>
            <p:cNvSpPr>
              <a:spLocks noChangeShapeType="1"/>
            </p:cNvSpPr>
            <p:nvPr/>
          </p:nvSpPr>
          <p:spPr bwMode="auto">
            <a:xfrm>
              <a:off x="14433" y="4370"/>
              <a:ext cx="0" cy="40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ZW"/>
            </a:p>
          </p:txBody>
        </p:sp>
        <p:sp>
          <p:nvSpPr>
            <p:cNvPr id="15370" name="AutoShape 10"/>
            <p:cNvSpPr>
              <a:spLocks noChangeShapeType="1"/>
            </p:cNvSpPr>
            <p:nvPr/>
          </p:nvSpPr>
          <p:spPr bwMode="auto">
            <a:xfrm flipH="1">
              <a:off x="10163" y="10047"/>
              <a:ext cx="679"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ZW"/>
            </a:p>
          </p:txBody>
        </p:sp>
        <p:sp>
          <p:nvSpPr>
            <p:cNvPr id="15369" name="AutoShape 9"/>
            <p:cNvSpPr>
              <a:spLocks noChangeShapeType="1"/>
            </p:cNvSpPr>
            <p:nvPr/>
          </p:nvSpPr>
          <p:spPr bwMode="auto">
            <a:xfrm flipH="1">
              <a:off x="5512" y="10212"/>
              <a:ext cx="72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ZW"/>
            </a:p>
          </p:txBody>
        </p:sp>
        <p:sp>
          <p:nvSpPr>
            <p:cNvPr id="15368" name="AutoShape 8"/>
            <p:cNvSpPr>
              <a:spLocks noChangeShapeType="1"/>
            </p:cNvSpPr>
            <p:nvPr/>
          </p:nvSpPr>
          <p:spPr bwMode="auto">
            <a:xfrm flipV="1">
              <a:off x="3062" y="8474"/>
              <a:ext cx="1" cy="39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ZW"/>
            </a:p>
          </p:txBody>
        </p:sp>
        <p:sp>
          <p:nvSpPr>
            <p:cNvPr id="15367" name="AutoShape 7"/>
            <p:cNvSpPr>
              <a:spLocks noChangeShapeType="1"/>
            </p:cNvSpPr>
            <p:nvPr/>
          </p:nvSpPr>
          <p:spPr bwMode="auto">
            <a:xfrm flipV="1">
              <a:off x="3062" y="4949"/>
              <a:ext cx="1" cy="49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ZW"/>
            </a:p>
          </p:txBody>
        </p:sp>
        <p:sp>
          <p:nvSpPr>
            <p:cNvPr id="15366" name="AutoShape 6"/>
            <p:cNvSpPr>
              <a:spLocks noChangeArrowheads="1"/>
            </p:cNvSpPr>
            <p:nvPr/>
          </p:nvSpPr>
          <p:spPr bwMode="auto">
            <a:xfrm rot="1021154">
              <a:off x="15062" y="8334"/>
              <a:ext cx="894" cy="1713"/>
            </a:xfrm>
            <a:prstGeom prst="curvedLeftArrow">
              <a:avLst>
                <a:gd name="adj1" fmla="val 38322"/>
                <a:gd name="adj2" fmla="val 76644"/>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ZW"/>
            </a:p>
          </p:txBody>
        </p:sp>
        <p:sp>
          <p:nvSpPr>
            <p:cNvPr id="15365" name="AutoShape 5"/>
            <p:cNvSpPr>
              <a:spLocks noChangeArrowheads="1"/>
            </p:cNvSpPr>
            <p:nvPr/>
          </p:nvSpPr>
          <p:spPr bwMode="auto">
            <a:xfrm rot="2387429" flipH="1" flipV="1">
              <a:off x="5093" y="270"/>
              <a:ext cx="795" cy="2697"/>
            </a:xfrm>
            <a:prstGeom prst="curvedLeftArrow">
              <a:avLst>
                <a:gd name="adj1" fmla="val 67849"/>
                <a:gd name="adj2" fmla="val 135698"/>
                <a:gd name="adj3" fmla="val 29468"/>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ZW"/>
            </a:p>
          </p:txBody>
        </p:sp>
        <p:sp>
          <p:nvSpPr>
            <p:cNvPr id="15364" name="AutoShape 4"/>
            <p:cNvSpPr>
              <a:spLocks noChangeShapeType="1"/>
            </p:cNvSpPr>
            <p:nvPr/>
          </p:nvSpPr>
          <p:spPr bwMode="auto">
            <a:xfrm flipV="1">
              <a:off x="11073" y="2814"/>
              <a:ext cx="1233" cy="1241"/>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ZW"/>
            </a:p>
          </p:txBody>
        </p:sp>
      </p:grpSp>
      <p:sp>
        <p:nvSpPr>
          <p:cNvPr id="15392" name="Rectangle 32"/>
          <p:cNvSpPr>
            <a:spLocks noChangeArrowheads="1"/>
          </p:cNvSpPr>
          <p:nvPr/>
        </p:nvSpPr>
        <p:spPr bwMode="auto">
          <a:xfrm>
            <a:off x="80478" y="2286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Rectangle 1"/>
          <p:cNvSpPr/>
          <p:nvPr/>
        </p:nvSpPr>
        <p:spPr>
          <a:xfrm>
            <a:off x="2979414" y="228600"/>
            <a:ext cx="1875684" cy="784830"/>
          </a:xfrm>
          <a:prstGeom prst="rect">
            <a:avLst/>
          </a:prstGeom>
        </p:spPr>
        <p:txBody>
          <a:bodyPr wrap="square">
            <a:spAutoFit/>
          </a:bodyPr>
          <a:lstStyle/>
          <a:p>
            <a:r>
              <a:rPr lang="fr-FR" sz="900" dirty="0"/>
              <a:t>9. IT DH</a:t>
            </a:r>
            <a:br>
              <a:rPr lang="fr-FR" sz="900" dirty="0"/>
            </a:br>
            <a:r>
              <a:rPr lang="fr-FR" sz="900" dirty="0"/>
              <a:t>De graves problèmes de liquidité résultant de l'exposition </a:t>
            </a:r>
            <a:br>
              <a:rPr lang="fr-FR" sz="900" dirty="0"/>
            </a:br>
            <a:r>
              <a:rPr lang="fr-FR" sz="900" dirty="0"/>
              <a:t>Placé sous curatelle le 12 mars 2004. Finalement liquidé</a:t>
            </a:r>
            <a:endParaRPr lang="fr-FR" sz="900" dirty="0">
              <a:effectLst/>
            </a:endParaRPr>
          </a:p>
        </p:txBody>
      </p:sp>
      <p:sp>
        <p:nvSpPr>
          <p:cNvPr id="3" name="Rectangle 2"/>
          <p:cNvSpPr/>
          <p:nvPr/>
        </p:nvSpPr>
        <p:spPr>
          <a:xfrm>
            <a:off x="-285722" y="1848946"/>
            <a:ext cx="2688685" cy="1200329"/>
          </a:xfrm>
          <a:prstGeom prst="rect">
            <a:avLst/>
          </a:prstGeom>
        </p:spPr>
        <p:txBody>
          <a:bodyPr wrap="square">
            <a:spAutoFit/>
          </a:bodyPr>
          <a:lstStyle/>
          <a:p>
            <a:pPr fontAlgn="t"/>
            <a:r>
              <a:rPr lang="fr-FR" sz="900" dirty="0"/>
              <a:t>8. IT BS</a:t>
            </a:r>
            <a:br>
              <a:rPr lang="fr-FR" sz="900" dirty="0"/>
            </a:br>
            <a:r>
              <a:rPr lang="fr-FR" sz="900" dirty="0"/>
              <a:t>Difficultés de solvabilité et de liquidité considérables;</a:t>
            </a:r>
            <a:br>
              <a:rPr lang="fr-FR" sz="900" dirty="0"/>
            </a:br>
            <a:r>
              <a:rPr lang="fr-FR" sz="900" dirty="0"/>
              <a:t>Engagée dans des activités non autorisées;</a:t>
            </a:r>
            <a:br>
              <a:rPr lang="fr-FR" sz="900" dirty="0"/>
            </a:br>
            <a:r>
              <a:rPr lang="fr-FR" sz="900" dirty="0"/>
              <a:t>non performance en grande partie liée au PDG et aux autres.</a:t>
            </a:r>
            <a:br>
              <a:rPr lang="fr-FR" sz="900" dirty="0"/>
            </a:br>
            <a:r>
              <a:rPr lang="fr-FR" sz="900" dirty="0"/>
              <a:t>Placée sous curatelle le 12 mars 2004.</a:t>
            </a:r>
            <a:br>
              <a:rPr lang="fr-FR" sz="900" dirty="0"/>
            </a:br>
            <a:r>
              <a:rPr lang="fr-FR" sz="900" dirty="0"/>
              <a:t>Achetée par une banque performante</a:t>
            </a:r>
          </a:p>
          <a:p>
            <a:r>
              <a:rPr lang="en-GB" sz="900" dirty="0"/>
              <a:t> </a:t>
            </a:r>
            <a:endParaRPr lang="fr-FR" sz="900" dirty="0"/>
          </a:p>
        </p:txBody>
      </p:sp>
      <p:sp>
        <p:nvSpPr>
          <p:cNvPr id="4" name="Rectangle 3"/>
          <p:cNvSpPr/>
          <p:nvPr/>
        </p:nvSpPr>
        <p:spPr>
          <a:xfrm>
            <a:off x="-321749" y="3228824"/>
            <a:ext cx="2724712" cy="2031325"/>
          </a:xfrm>
          <a:prstGeom prst="rect">
            <a:avLst/>
          </a:prstGeom>
        </p:spPr>
        <p:txBody>
          <a:bodyPr wrap="square">
            <a:spAutoFit/>
          </a:bodyPr>
          <a:lstStyle/>
          <a:p>
            <a:pPr fontAlgn="t"/>
            <a:r>
              <a:rPr lang="fr-FR" sz="900" dirty="0"/>
              <a:t>7. IT Bank</a:t>
            </a:r>
            <a:br>
              <a:rPr lang="fr-FR" sz="900" dirty="0"/>
            </a:br>
            <a:r>
              <a:rPr lang="fr-FR" sz="900" dirty="0"/>
              <a:t>Situation financière dangereuse et instable;</a:t>
            </a:r>
            <a:br>
              <a:rPr lang="fr-FR" sz="900" dirty="0"/>
            </a:br>
            <a:r>
              <a:rPr lang="fr-FR" sz="900" dirty="0"/>
              <a:t>Influence dominatrice exercée par le PDG du Groupe;</a:t>
            </a:r>
            <a:br>
              <a:rPr lang="fr-FR" sz="900" dirty="0"/>
            </a:br>
            <a:r>
              <a:rPr lang="fr-FR" sz="900" dirty="0"/>
              <a:t>Une surveillance inefficace du conseil et de la haute direction;</a:t>
            </a:r>
            <a:br>
              <a:rPr lang="fr-FR" sz="900" dirty="0"/>
            </a:br>
            <a:r>
              <a:rPr lang="fr-FR" sz="900" dirty="0"/>
              <a:t>Pratiques de gestion des risques imprudentes;</a:t>
            </a:r>
            <a:br>
              <a:rPr lang="fr-FR" sz="900" dirty="0"/>
            </a:br>
            <a:r>
              <a:rPr lang="fr-FR" sz="900" dirty="0"/>
              <a:t>Mauvais systèmes de gouvernance d'entreprise, qui ont fortement compromis la gestion des actifs et des passifs;</a:t>
            </a:r>
            <a:br>
              <a:rPr lang="fr-FR" sz="900" dirty="0"/>
            </a:br>
            <a:r>
              <a:rPr lang="fr-FR" sz="900" dirty="0"/>
              <a:t>Subventions substantielles d'initiés non conformes;</a:t>
            </a:r>
            <a:br>
              <a:rPr lang="fr-FR" sz="900" dirty="0"/>
            </a:br>
            <a:r>
              <a:rPr lang="fr-FR" sz="900" dirty="0"/>
              <a:t>Externalisation des devises; et</a:t>
            </a:r>
            <a:br>
              <a:rPr lang="fr-FR" sz="900" dirty="0"/>
            </a:br>
            <a:r>
              <a:rPr lang="fr-FR" sz="900" dirty="0"/>
              <a:t>Placée sous curatelle le 12 mars 2004 et finalement liquidée</a:t>
            </a:r>
          </a:p>
          <a:p>
            <a:r>
              <a:rPr lang="fr-FR" sz="900" dirty="0"/>
              <a:t> </a:t>
            </a:r>
          </a:p>
        </p:txBody>
      </p:sp>
      <p:sp>
        <p:nvSpPr>
          <p:cNvPr id="5" name="Rectangle 4"/>
          <p:cNvSpPr/>
          <p:nvPr/>
        </p:nvSpPr>
        <p:spPr>
          <a:xfrm>
            <a:off x="-111077" y="5542945"/>
            <a:ext cx="2375422" cy="1061829"/>
          </a:xfrm>
          <a:prstGeom prst="rect">
            <a:avLst/>
          </a:prstGeom>
        </p:spPr>
        <p:txBody>
          <a:bodyPr wrap="square">
            <a:spAutoFit/>
          </a:bodyPr>
          <a:lstStyle/>
          <a:p>
            <a:pPr fontAlgn="t"/>
            <a:r>
              <a:rPr lang="fr-FR" sz="900" dirty="0"/>
              <a:t>6. Cee </a:t>
            </a:r>
            <a:r>
              <a:rPr lang="fr-FR" sz="900" dirty="0" err="1"/>
              <a:t>Cee</a:t>
            </a:r>
            <a:r>
              <a:rPr lang="fr-FR" sz="900" dirty="0"/>
              <a:t> Merchant Bank</a:t>
            </a:r>
            <a:br>
              <a:rPr lang="fr-FR" sz="900" dirty="0"/>
            </a:br>
            <a:r>
              <a:rPr lang="fr-FR" sz="900" dirty="0"/>
              <a:t>Des problèmes d'insolvabilité et de liquidités sérieux découlant d'énormes expositions à la Cee </a:t>
            </a:r>
            <a:r>
              <a:rPr lang="fr-FR" sz="900" dirty="0" err="1"/>
              <a:t>Cee</a:t>
            </a:r>
            <a:r>
              <a:rPr lang="fr-FR" sz="900" dirty="0"/>
              <a:t> Bank;</a:t>
            </a:r>
            <a:br>
              <a:rPr lang="fr-FR" sz="900" dirty="0"/>
            </a:br>
            <a:r>
              <a:rPr lang="fr-FR" sz="900" dirty="0"/>
              <a:t>Abus de fonds des déposants pour satisfaire les exigences de capitaux minimum. Placée sous curatelle le 17 décembre 2004.</a:t>
            </a:r>
          </a:p>
        </p:txBody>
      </p:sp>
      <p:sp>
        <p:nvSpPr>
          <p:cNvPr id="6" name="Rectangle 5"/>
          <p:cNvSpPr/>
          <p:nvPr/>
        </p:nvSpPr>
        <p:spPr>
          <a:xfrm>
            <a:off x="2744620" y="5332926"/>
            <a:ext cx="2400458" cy="1323439"/>
          </a:xfrm>
          <a:prstGeom prst="rect">
            <a:avLst/>
          </a:prstGeom>
        </p:spPr>
        <p:txBody>
          <a:bodyPr wrap="square">
            <a:spAutoFit/>
          </a:bodyPr>
          <a:lstStyle/>
          <a:p>
            <a:pPr fontAlgn="t"/>
            <a:r>
              <a:rPr lang="fr-FR" sz="800" dirty="0"/>
              <a:t>Cee </a:t>
            </a:r>
            <a:r>
              <a:rPr lang="fr-FR" sz="800" dirty="0" err="1"/>
              <a:t>Comercial</a:t>
            </a:r>
            <a:r>
              <a:rPr lang="fr-FR" sz="800" dirty="0"/>
              <a:t> Banque</a:t>
            </a:r>
            <a:br>
              <a:rPr lang="fr-FR" sz="800" dirty="0"/>
            </a:br>
            <a:r>
              <a:rPr lang="fr-FR" sz="800" dirty="0"/>
              <a:t>Insolvable et confrontée à de graves problèmes de liquidité et de rentabilité;</a:t>
            </a:r>
            <a:br>
              <a:rPr lang="fr-FR" sz="800" dirty="0"/>
            </a:br>
            <a:r>
              <a:rPr lang="fr-FR" sz="800" dirty="0"/>
              <a:t>Insuffisance de capitalisation;</a:t>
            </a:r>
            <a:br>
              <a:rPr lang="fr-FR" sz="800" dirty="0"/>
            </a:br>
            <a:r>
              <a:rPr lang="fr-FR" sz="800" dirty="0"/>
              <a:t>Expansion rapide à l'aide de fonds des déposants;</a:t>
            </a:r>
            <a:br>
              <a:rPr lang="fr-FR" sz="800" dirty="0"/>
            </a:br>
            <a:r>
              <a:rPr lang="fr-FR" sz="800" dirty="0"/>
              <a:t>Transactions illégales en devises étrangères;</a:t>
            </a:r>
            <a:br>
              <a:rPr lang="fr-FR" sz="800" dirty="0"/>
            </a:br>
            <a:r>
              <a:rPr lang="fr-FR" sz="800" dirty="0"/>
              <a:t>Pratiques comptables cosmétiques</a:t>
            </a:r>
          </a:p>
          <a:p>
            <a:pPr fontAlgn="t"/>
            <a:r>
              <a:rPr lang="fr-FR" sz="800" dirty="0"/>
              <a:t>Placée sous curatelle le 17 décembre 2004.</a:t>
            </a:r>
            <a:br>
              <a:rPr lang="fr-FR" sz="800" dirty="0"/>
            </a:br>
            <a:r>
              <a:rPr lang="fr-FR" sz="800" dirty="0"/>
              <a:t>Fusionnée avec une autre banque d’affaires qui  recherchait une licence de banque commerciale</a:t>
            </a:r>
          </a:p>
        </p:txBody>
      </p:sp>
      <p:sp>
        <p:nvSpPr>
          <p:cNvPr id="7" name="Rectangle 6"/>
          <p:cNvSpPr/>
          <p:nvPr/>
        </p:nvSpPr>
        <p:spPr>
          <a:xfrm>
            <a:off x="5723668" y="5223425"/>
            <a:ext cx="2521978" cy="1738938"/>
          </a:xfrm>
          <a:prstGeom prst="rect">
            <a:avLst/>
          </a:prstGeom>
        </p:spPr>
        <p:txBody>
          <a:bodyPr wrap="square">
            <a:spAutoFit/>
          </a:bodyPr>
          <a:lstStyle/>
          <a:p>
            <a:pPr fontAlgn="t"/>
            <a:r>
              <a:rPr lang="fr-FR" sz="900" dirty="0"/>
              <a:t>4</a:t>
            </a:r>
            <a:r>
              <a:rPr lang="fr-FR" sz="800" dirty="0"/>
              <a:t>. </a:t>
            </a:r>
            <a:r>
              <a:rPr lang="fr-FR" sz="800" dirty="0" err="1"/>
              <a:t>Tevera</a:t>
            </a:r>
            <a:r>
              <a:rPr lang="fr-FR" sz="800" dirty="0"/>
              <a:t> Bank</a:t>
            </a:r>
            <a:br>
              <a:rPr lang="fr-FR" sz="800" dirty="0"/>
            </a:br>
            <a:r>
              <a:rPr lang="fr-FR" sz="800" dirty="0"/>
              <a:t>Insolvable, ne fonctionnait pas conformément aux politiques administratives et de </a:t>
            </a:r>
            <a:r>
              <a:rPr lang="fr-FR" sz="800" dirty="0" err="1"/>
              <a:t>comptabilite</a:t>
            </a:r>
            <a:r>
              <a:rPr lang="fr-FR" sz="800" dirty="0"/>
              <a:t> saines;</a:t>
            </a:r>
            <a:br>
              <a:rPr lang="fr-FR" sz="800" dirty="0"/>
            </a:br>
            <a:r>
              <a:rPr lang="fr-FR" sz="800" dirty="0"/>
              <a:t>Des problèmes sérieux de liquidité découlant de mauvaises pratiques de gouvernance d'entreprise et de mauvais systèmes de gestion des risques;</a:t>
            </a:r>
            <a:br>
              <a:rPr lang="fr-FR" sz="800" dirty="0"/>
            </a:br>
            <a:r>
              <a:rPr lang="fr-FR" sz="800" dirty="0"/>
              <a:t>Toutes les décisions clés sont centrées sur le MD, ce qui rend le conseil inefficace;</a:t>
            </a:r>
            <a:br>
              <a:rPr lang="fr-FR" sz="800" dirty="0"/>
            </a:br>
            <a:r>
              <a:rPr lang="fr-FR" sz="800" dirty="0"/>
              <a:t>Comptabilité cosmétique;</a:t>
            </a:r>
            <a:br>
              <a:rPr lang="fr-FR" sz="800" dirty="0"/>
            </a:br>
            <a:r>
              <a:rPr lang="fr-FR" sz="800" dirty="0"/>
              <a:t>Manipulation de prêts d'initiés chroniques et fausses déclarations frauduleuses;</a:t>
            </a:r>
            <a:br>
              <a:rPr lang="fr-FR" sz="800" dirty="0"/>
            </a:br>
            <a:r>
              <a:rPr lang="fr-FR" sz="800" dirty="0" err="1"/>
              <a:t>detournements</a:t>
            </a:r>
            <a:r>
              <a:rPr lang="fr-FR" sz="800" dirty="0"/>
              <a:t>  des fonds des déposants; et</a:t>
            </a:r>
            <a:br>
              <a:rPr lang="fr-FR" sz="800" dirty="0"/>
            </a:br>
            <a:r>
              <a:rPr lang="fr-FR" sz="800" dirty="0"/>
              <a:t>Placée sous curatelle le 7 octobre 2004.</a:t>
            </a:r>
          </a:p>
        </p:txBody>
      </p:sp>
      <p:sp>
        <p:nvSpPr>
          <p:cNvPr id="8" name="Rectangle 7"/>
          <p:cNvSpPr/>
          <p:nvPr/>
        </p:nvSpPr>
        <p:spPr>
          <a:xfrm>
            <a:off x="6402929" y="2961768"/>
            <a:ext cx="2779672" cy="1831271"/>
          </a:xfrm>
          <a:prstGeom prst="rect">
            <a:avLst/>
          </a:prstGeom>
        </p:spPr>
        <p:txBody>
          <a:bodyPr wrap="square">
            <a:spAutoFit/>
          </a:bodyPr>
          <a:lstStyle/>
          <a:p>
            <a:pPr fontAlgn="t"/>
            <a:r>
              <a:rPr lang="fr-FR" sz="900" dirty="0"/>
              <a:t>3. </a:t>
            </a:r>
            <a:r>
              <a:rPr lang="fr-FR" sz="800" dirty="0"/>
              <a:t>Banque TEE</a:t>
            </a:r>
            <a:br>
              <a:rPr lang="fr-FR" sz="800" dirty="0"/>
            </a:br>
            <a:r>
              <a:rPr lang="fr-FR" sz="800" dirty="0"/>
              <a:t>Des problèmes sérieux de liquidité et de solvabilité résultant d'une expansion rapide sans augmentation correspondante du capital;</a:t>
            </a:r>
            <a:br>
              <a:rPr lang="fr-FR" sz="800" dirty="0"/>
            </a:br>
            <a:r>
              <a:rPr lang="fr-FR" sz="800" dirty="0"/>
              <a:t>Des niveaux élevés de prêts improductifs;</a:t>
            </a:r>
            <a:br>
              <a:rPr lang="fr-FR" sz="800" dirty="0"/>
            </a:br>
            <a:r>
              <a:rPr lang="fr-FR" sz="800" dirty="0"/>
              <a:t>  Mauvaises structures de gouvernance d'entreprise, qui ont entraîné une mauvaise gestion des actifs et des passifs;</a:t>
            </a:r>
            <a:br>
              <a:rPr lang="fr-FR" sz="800" dirty="0"/>
            </a:br>
            <a:r>
              <a:rPr lang="fr-FR" sz="800" dirty="0"/>
              <a:t>Participation aux activités non bancaires par le biais d'un SPV;</a:t>
            </a:r>
            <a:br>
              <a:rPr lang="fr-FR" sz="800" dirty="0"/>
            </a:br>
            <a:r>
              <a:rPr lang="fr-FR" sz="800" dirty="0"/>
              <a:t>Une mauvaise gestion technique entraînant des pratiques de gestion désespérées.</a:t>
            </a:r>
            <a:br>
              <a:rPr lang="fr-FR" sz="800" dirty="0"/>
            </a:br>
            <a:r>
              <a:rPr lang="fr-FR" sz="800" dirty="0"/>
              <a:t>Mise en état de curatelle le 23 septembre 2004.</a:t>
            </a:r>
            <a:br>
              <a:rPr lang="fr-FR" sz="800" dirty="0"/>
            </a:br>
            <a:r>
              <a:rPr lang="fr-FR" sz="800" dirty="0"/>
              <a:t>Les actifs de la banque ont été vendus à ZEE Bank.</a:t>
            </a:r>
            <a:br>
              <a:rPr lang="fr-FR" sz="800" dirty="0"/>
            </a:br>
            <a:r>
              <a:rPr lang="fr-FR" sz="800" dirty="0"/>
              <a:t>Ouverture en 2011 après le dégroupage de la ZEE Bank</a:t>
            </a:r>
            <a:br>
              <a:rPr lang="fr-FR" sz="800" dirty="0"/>
            </a:br>
            <a:r>
              <a:rPr lang="fr-FR" sz="800" dirty="0"/>
              <a:t>Fermée en décembre 2013 en cours de liquidation.</a:t>
            </a:r>
          </a:p>
        </p:txBody>
      </p:sp>
      <p:sp>
        <p:nvSpPr>
          <p:cNvPr id="9" name="Rectangle 8"/>
          <p:cNvSpPr/>
          <p:nvPr/>
        </p:nvSpPr>
        <p:spPr>
          <a:xfrm>
            <a:off x="6410951" y="412701"/>
            <a:ext cx="2648382" cy="2185214"/>
          </a:xfrm>
          <a:prstGeom prst="rect">
            <a:avLst/>
          </a:prstGeom>
        </p:spPr>
        <p:txBody>
          <a:bodyPr wrap="square">
            <a:spAutoFit/>
          </a:bodyPr>
          <a:lstStyle/>
          <a:p>
            <a:pPr fontAlgn="t"/>
            <a:r>
              <a:rPr lang="fr-FR" sz="800" dirty="0"/>
              <a:t>2. Rio Bank</a:t>
            </a:r>
            <a:br>
              <a:rPr lang="fr-FR" sz="800" dirty="0"/>
            </a:br>
            <a:r>
              <a:rPr lang="fr-FR" sz="800" dirty="0"/>
              <a:t>Problèmes de liquidité chronique et insolvabilité;</a:t>
            </a:r>
            <a:br>
              <a:rPr lang="fr-FR" sz="800" dirty="0"/>
            </a:br>
            <a:r>
              <a:rPr lang="fr-FR" sz="800" dirty="0"/>
              <a:t>Insuffisance de capitalisation;</a:t>
            </a:r>
            <a:br>
              <a:rPr lang="fr-FR" sz="800" dirty="0"/>
            </a:br>
            <a:r>
              <a:rPr lang="fr-FR" sz="800" dirty="0"/>
              <a:t>Les prêts improductifs, dont la plupart étaient des emprunts d'initiés;</a:t>
            </a:r>
            <a:br>
              <a:rPr lang="fr-FR" sz="800" dirty="0"/>
            </a:br>
            <a:r>
              <a:rPr lang="fr-FR" sz="800" dirty="0"/>
              <a:t>Le commerce illégal de devises, détournements des fonds des déposants et mauvaises pratiques de gouvernance d'entreprise;</a:t>
            </a:r>
            <a:br>
              <a:rPr lang="fr-FR" sz="800" dirty="0"/>
            </a:br>
            <a:r>
              <a:rPr lang="fr-FR" sz="800" dirty="0"/>
              <a:t>Recapitalisation de la banque à l'aide des fonds des déposants;</a:t>
            </a:r>
            <a:br>
              <a:rPr lang="fr-FR" sz="800" dirty="0"/>
            </a:br>
            <a:r>
              <a:rPr lang="fr-FR" sz="800" dirty="0"/>
              <a:t>La mauvaise gestion technique de la banque a conduit à des pratiques de gestion cosmétique;</a:t>
            </a:r>
            <a:br>
              <a:rPr lang="fr-FR" sz="800" dirty="0"/>
            </a:br>
            <a:r>
              <a:rPr lang="fr-FR" sz="800" dirty="0"/>
              <a:t>Placée sous curatelle le 4 août 2004;</a:t>
            </a:r>
            <a:br>
              <a:rPr lang="fr-FR" sz="800" dirty="0"/>
            </a:br>
            <a:r>
              <a:rPr lang="fr-FR" sz="800" dirty="0"/>
              <a:t>Les actifs de la Banque Royale ont été vendus à la ZEE Bank en janvier 2005; et</a:t>
            </a:r>
            <a:br>
              <a:rPr lang="fr-FR" sz="800" dirty="0"/>
            </a:br>
            <a:r>
              <a:rPr lang="fr-FR" sz="800" dirty="0"/>
              <a:t>Pratiques comptables créatives et non conformes.</a:t>
            </a:r>
            <a:br>
              <a:rPr lang="fr-FR" sz="800" dirty="0"/>
            </a:br>
            <a:r>
              <a:rPr lang="fr-FR" sz="800" dirty="0"/>
              <a:t>Démantelée en 2010 et fermée en 2012</a:t>
            </a:r>
          </a:p>
        </p:txBody>
      </p:sp>
      <p:sp>
        <p:nvSpPr>
          <p:cNvPr id="10" name="Rectangle 9"/>
          <p:cNvSpPr/>
          <p:nvPr/>
        </p:nvSpPr>
        <p:spPr>
          <a:xfrm>
            <a:off x="2681418" y="2086429"/>
            <a:ext cx="3042250" cy="2585323"/>
          </a:xfrm>
          <a:prstGeom prst="rect">
            <a:avLst/>
          </a:prstGeom>
        </p:spPr>
        <p:txBody>
          <a:bodyPr wrap="square">
            <a:spAutoFit/>
          </a:bodyPr>
          <a:lstStyle/>
          <a:p>
            <a:pPr lvl="0" fontAlgn="t"/>
            <a:r>
              <a:rPr lang="fr-FR" sz="900" dirty="0"/>
              <a:t>Bora Bank</a:t>
            </a:r>
            <a:br>
              <a:rPr lang="fr-FR" sz="900" dirty="0"/>
            </a:br>
            <a:r>
              <a:rPr lang="fr-FR" sz="900" dirty="0"/>
              <a:t>Confrontée à de graves problèmes de liquidités qui découlent en grande partie du financement des institutions connexes;</a:t>
            </a:r>
            <a:br>
              <a:rPr lang="fr-FR" sz="900" dirty="0"/>
            </a:br>
            <a:r>
              <a:rPr lang="fr-FR" sz="900" dirty="0"/>
              <a:t>Niveau élevé de prêts d'initiés non performants;</a:t>
            </a:r>
            <a:br>
              <a:rPr lang="fr-FR" sz="900" dirty="0"/>
            </a:br>
            <a:r>
              <a:rPr lang="fr-FR" sz="900" dirty="0"/>
              <a:t>Engagée dans des opérations de change frauduleuses pour financer des opérations de filiales étrangères;</a:t>
            </a:r>
            <a:br>
              <a:rPr lang="fr-FR" sz="900" dirty="0"/>
            </a:br>
            <a:r>
              <a:rPr lang="fr-FR" sz="900" dirty="0"/>
              <a:t>Les fonds des déposants utilisés pour soutenir les opérations en Afrique du Sud et à Londres;</a:t>
            </a:r>
            <a:br>
              <a:rPr lang="fr-FR" sz="900" dirty="0"/>
            </a:br>
            <a:r>
              <a:rPr lang="fr-FR" sz="900" dirty="0"/>
              <a:t>Non séparation des conseils pour chaque filiale et la société mère;</a:t>
            </a:r>
            <a:br>
              <a:rPr lang="fr-FR" sz="900" dirty="0"/>
            </a:br>
            <a:r>
              <a:rPr lang="fr-FR" sz="900" dirty="0"/>
              <a:t>Influence très dominante par le PDG, qui a été l'un des principaux actionnaires;</a:t>
            </a:r>
            <a:br>
              <a:rPr lang="fr-FR" sz="900" dirty="0"/>
            </a:br>
            <a:r>
              <a:rPr lang="fr-FR" sz="900" dirty="0"/>
              <a:t>Abus des réserves  pour financer des activités non bancaires telles que l'achat d'actions dans diverses bourses;</a:t>
            </a:r>
            <a:br>
              <a:rPr lang="fr-FR" sz="900" dirty="0"/>
            </a:br>
            <a:r>
              <a:rPr lang="fr-FR" sz="900" dirty="0"/>
              <a:t>Mise sous tutelle le 15 mars 2004; </a:t>
            </a:r>
          </a:p>
          <a:p>
            <a:pPr fontAlgn="t"/>
            <a:r>
              <a:rPr lang="fr-FR" sz="900" dirty="0"/>
              <a:t>Les actifs de la banque ont été incorporés à la ZEE Bank en janvier 2005</a:t>
            </a:r>
            <a:br>
              <a:rPr lang="fr-FR" sz="900" dirty="0"/>
            </a:br>
            <a:r>
              <a:rPr lang="fr-FR" sz="900" dirty="0"/>
              <a:t>La licence bancaire a été annulée le 31 juillet 2006</a:t>
            </a:r>
          </a:p>
        </p:txBody>
      </p:sp>
    </p:spTree>
    <p:extLst>
      <p:ext uri="{BB962C8B-B14F-4D97-AF65-F5344CB8AC3E}">
        <p14:creationId xmlns:p14="http://schemas.microsoft.com/office/powerpoint/2010/main" val="41035383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319" name="Group 87"/>
          <p:cNvGrpSpPr>
            <a:grpSpLocks/>
          </p:cNvGrpSpPr>
          <p:nvPr/>
        </p:nvGrpSpPr>
        <p:grpSpPr bwMode="auto">
          <a:xfrm>
            <a:off x="110670" y="608013"/>
            <a:ext cx="7496175" cy="5891212"/>
            <a:chOff x="340" y="1109"/>
            <a:chExt cx="11436" cy="10328"/>
          </a:xfrm>
        </p:grpSpPr>
        <p:sp>
          <p:nvSpPr>
            <p:cNvPr id="95327" name="AutoShape 95"/>
            <p:cNvSpPr>
              <a:spLocks noChangeArrowheads="1"/>
            </p:cNvSpPr>
            <p:nvPr/>
          </p:nvSpPr>
          <p:spPr bwMode="auto">
            <a:xfrm>
              <a:off x="4071" y="1109"/>
              <a:ext cx="4502" cy="246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5326" name="AutoShape 94"/>
            <p:cNvSpPr>
              <a:spLocks noChangeArrowheads="1"/>
            </p:cNvSpPr>
            <p:nvPr/>
          </p:nvSpPr>
          <p:spPr bwMode="auto">
            <a:xfrm>
              <a:off x="340" y="4526"/>
              <a:ext cx="4377" cy="3071"/>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5325" name="AutoShape 93"/>
            <p:cNvSpPr>
              <a:spLocks noChangeArrowheads="1"/>
            </p:cNvSpPr>
            <p:nvPr/>
          </p:nvSpPr>
          <p:spPr bwMode="auto">
            <a:xfrm>
              <a:off x="3806" y="8474"/>
              <a:ext cx="4767" cy="2963"/>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5324" name="AutoShape 92"/>
            <p:cNvSpPr>
              <a:spLocks noChangeArrowheads="1"/>
            </p:cNvSpPr>
            <p:nvPr/>
          </p:nvSpPr>
          <p:spPr bwMode="auto">
            <a:xfrm>
              <a:off x="7713" y="4443"/>
              <a:ext cx="4063" cy="3287"/>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5323" name="AutoShape 91"/>
            <p:cNvSpPr>
              <a:spLocks noChangeArrowheads="1"/>
            </p:cNvSpPr>
            <p:nvPr/>
          </p:nvSpPr>
          <p:spPr bwMode="auto">
            <a:xfrm rot="1834395" flipV="1">
              <a:off x="2798" y="1263"/>
              <a:ext cx="591" cy="3334"/>
            </a:xfrm>
            <a:prstGeom prst="curvedRightArrow">
              <a:avLst>
                <a:gd name="adj1" fmla="val 112826"/>
                <a:gd name="adj2" fmla="val 225651"/>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ZW"/>
            </a:p>
          </p:txBody>
        </p:sp>
        <p:sp>
          <p:nvSpPr>
            <p:cNvPr id="95322" name="AutoShape 90"/>
            <p:cNvSpPr>
              <a:spLocks noChangeArrowheads="1"/>
            </p:cNvSpPr>
            <p:nvPr/>
          </p:nvSpPr>
          <p:spPr bwMode="auto">
            <a:xfrm rot="1781678">
              <a:off x="9102" y="7739"/>
              <a:ext cx="811" cy="3386"/>
            </a:xfrm>
            <a:prstGeom prst="curvedLeftArrow">
              <a:avLst>
                <a:gd name="adj1" fmla="val 83502"/>
                <a:gd name="adj2" fmla="val 167004"/>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ZW"/>
            </a:p>
          </p:txBody>
        </p:sp>
        <p:sp>
          <p:nvSpPr>
            <p:cNvPr id="95321" name="AutoShape 89"/>
            <p:cNvSpPr>
              <a:spLocks noChangeArrowheads="1"/>
            </p:cNvSpPr>
            <p:nvPr/>
          </p:nvSpPr>
          <p:spPr bwMode="auto">
            <a:xfrm rot="19108412" flipV="1">
              <a:off x="2207" y="7165"/>
              <a:ext cx="591" cy="3334"/>
            </a:xfrm>
            <a:prstGeom prst="curvedRightArrow">
              <a:avLst>
                <a:gd name="adj1" fmla="val 112826"/>
                <a:gd name="adj2" fmla="val 225651"/>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ZW"/>
            </a:p>
          </p:txBody>
        </p:sp>
        <p:sp>
          <p:nvSpPr>
            <p:cNvPr id="95320" name="AutoShape 88"/>
            <p:cNvSpPr>
              <a:spLocks noChangeArrowheads="1"/>
            </p:cNvSpPr>
            <p:nvPr/>
          </p:nvSpPr>
          <p:spPr bwMode="auto">
            <a:xfrm rot="-1594255">
              <a:off x="9147" y="1728"/>
              <a:ext cx="637" cy="2864"/>
            </a:xfrm>
            <a:prstGeom prst="curvedLeftArrow">
              <a:avLst>
                <a:gd name="adj1" fmla="val 89922"/>
                <a:gd name="adj2" fmla="val 179843"/>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ZW"/>
            </a:p>
          </p:txBody>
        </p:sp>
      </p:grpSp>
      <p:sp>
        <p:nvSpPr>
          <p:cNvPr id="95333" name="Rectangle 101"/>
          <p:cNvSpPr>
            <a:spLocks noChangeArrowheads="1"/>
          </p:cNvSpPr>
          <p:nvPr/>
        </p:nvSpPr>
        <p:spPr bwMode="auto">
          <a:xfrm>
            <a:off x="0" y="457200"/>
            <a:ext cx="184731" cy="6924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r>
            <a:b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br>
            <a:r>
              <a:rPr kumimoji="0" lang="en-ZW" sz="700" b="0" i="0" u="none" strike="noStrike" cap="none" normalizeH="0" baseline="0" dirty="0" smtClean="0">
                <a:ln>
                  <a:noFill/>
                </a:ln>
                <a:solidFill>
                  <a:schemeClr val="tx1"/>
                </a:solidFill>
                <a:effectLst/>
                <a:latin typeface="Arial" pitchFamily="34" charset="0"/>
                <a:cs typeface="Arial" pitchFamily="34" charset="0"/>
              </a:rPr>
              <a:t/>
            </a:r>
            <a:br>
              <a:rPr kumimoji="0" lang="en-ZW" sz="700" b="0" i="0" u="none" strike="noStrike" cap="none" normalizeH="0" baseline="0" dirty="0" smtClean="0">
                <a:ln>
                  <a:noFill/>
                </a:ln>
                <a:solidFill>
                  <a:schemeClr val="tx1"/>
                </a:solidFill>
                <a:effectLst/>
                <a:latin typeface="Arial" pitchFamily="34" charset="0"/>
                <a:cs typeface="Arial" pitchFamily="34" charset="0"/>
              </a:rPr>
            </a:br>
            <a:endParaRPr kumimoji="0" lang="en-ZW"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640044" y="537891"/>
            <a:ext cx="2941330" cy="1785104"/>
          </a:xfrm>
          <a:prstGeom prst="rect">
            <a:avLst/>
          </a:prstGeom>
        </p:spPr>
        <p:txBody>
          <a:bodyPr wrap="square">
            <a:spAutoFit/>
          </a:bodyPr>
          <a:lstStyle/>
          <a:p>
            <a:r>
              <a:rPr lang="fr-FR" sz="900" dirty="0"/>
              <a:t>1. </a:t>
            </a:r>
            <a:r>
              <a:rPr lang="fr-FR" sz="900" dirty="0" err="1"/>
              <a:t>Cockie</a:t>
            </a:r>
            <a:r>
              <a:rPr lang="fr-FR" sz="900" dirty="0"/>
              <a:t> DISCOUNT HOUSE LIMITED</a:t>
            </a:r>
            <a:br>
              <a:rPr lang="fr-FR" sz="900" dirty="0"/>
            </a:br>
            <a:r>
              <a:rPr lang="fr-FR" sz="900" dirty="0"/>
              <a:t>Problèmes d'insolvabilité et de liquidités graves;</a:t>
            </a:r>
            <a:br>
              <a:rPr lang="fr-FR" sz="900" dirty="0"/>
            </a:br>
            <a:r>
              <a:rPr lang="fr-FR" sz="900" dirty="0"/>
              <a:t>Mauvaise gestion grossière - prêts imprudents à ENG </a:t>
            </a:r>
            <a:r>
              <a:rPr lang="fr-FR" sz="900" dirty="0" err="1"/>
              <a:t>Asset</a:t>
            </a:r>
            <a:r>
              <a:rPr lang="fr-FR" sz="900" dirty="0"/>
              <a:t> Management;</a:t>
            </a:r>
            <a:br>
              <a:rPr lang="fr-FR" sz="900" dirty="0"/>
            </a:br>
            <a:r>
              <a:rPr lang="fr-FR" sz="900" dirty="0"/>
              <a:t>Une gouvernance inefficace des entreprises et une négligence grave dans la gestion des affaires de l'institution;</a:t>
            </a:r>
            <a:br>
              <a:rPr lang="fr-FR" sz="900" dirty="0"/>
            </a:br>
            <a:r>
              <a:rPr lang="fr-FR" sz="900" dirty="0"/>
              <a:t>Des systèmes de contrôle interne inefficaces par les cadres supérieurs; et</a:t>
            </a:r>
            <a:br>
              <a:rPr lang="fr-FR" sz="900" dirty="0"/>
            </a:br>
            <a:r>
              <a:rPr lang="fr-FR" sz="900" dirty="0"/>
              <a:t>La décision finale de liquidation a été rendue le 11 février 2004.</a:t>
            </a:r>
            <a:br>
              <a:rPr lang="fr-FR" sz="900" dirty="0"/>
            </a:br>
            <a:r>
              <a:rPr lang="fr-FR" sz="1000" dirty="0"/>
              <a:t/>
            </a:r>
            <a:br>
              <a:rPr lang="fr-FR" sz="1000" dirty="0"/>
            </a:br>
            <a:endParaRPr lang="fr-FR" sz="1000" dirty="0"/>
          </a:p>
        </p:txBody>
      </p:sp>
      <p:sp>
        <p:nvSpPr>
          <p:cNvPr id="4" name="Rectangle 3"/>
          <p:cNvSpPr/>
          <p:nvPr/>
        </p:nvSpPr>
        <p:spPr>
          <a:xfrm>
            <a:off x="93626" y="2601871"/>
            <a:ext cx="2869077" cy="1569660"/>
          </a:xfrm>
          <a:prstGeom prst="rect">
            <a:avLst/>
          </a:prstGeom>
        </p:spPr>
        <p:txBody>
          <a:bodyPr wrap="square">
            <a:spAutoFit/>
          </a:bodyPr>
          <a:lstStyle/>
          <a:p>
            <a:r>
              <a:rPr lang="fr-FR" sz="800" dirty="0"/>
              <a:t>4. PREMIÈRE SOCIÉTÉ NATIONALE DE CONSTRUCTION</a:t>
            </a:r>
            <a:br>
              <a:rPr lang="fr-FR" sz="800" dirty="0"/>
            </a:br>
            <a:r>
              <a:rPr lang="fr-FR" sz="800" dirty="0"/>
              <a:t>Manque de supervision du conseil;</a:t>
            </a:r>
            <a:br>
              <a:rPr lang="fr-FR" sz="800" dirty="0"/>
            </a:br>
            <a:r>
              <a:rPr lang="fr-FR" sz="800" dirty="0"/>
              <a:t>Prendre des risques excessifs sans tenir compte du profil des échéances des actifs et des passifs;</a:t>
            </a:r>
            <a:br>
              <a:rPr lang="fr-FR" sz="800" dirty="0"/>
            </a:br>
            <a:r>
              <a:rPr lang="fr-FR" sz="800" dirty="0"/>
              <a:t>Une participation excessive de l'ancien administrateur délégué et du directeur financier qui détenait une participation combinée de 95,2%;</a:t>
            </a:r>
            <a:br>
              <a:rPr lang="fr-FR" sz="800" dirty="0"/>
            </a:br>
            <a:r>
              <a:rPr lang="fr-FR" sz="800" dirty="0"/>
              <a:t>Les activités frauduleuses du directeur des finances et du directeur général;</a:t>
            </a:r>
            <a:br>
              <a:rPr lang="fr-FR" sz="800" dirty="0"/>
            </a:br>
            <a:r>
              <a:rPr lang="fr-FR" sz="800" dirty="0"/>
              <a:t>Surveillance inadéquate du conseil; et</a:t>
            </a:r>
            <a:br>
              <a:rPr lang="fr-FR" sz="800" dirty="0"/>
            </a:br>
            <a:r>
              <a:rPr lang="fr-FR" sz="800" dirty="0"/>
              <a:t>Fausse déclaration des renseignements</a:t>
            </a:r>
            <a:br>
              <a:rPr lang="fr-FR" sz="800" dirty="0"/>
            </a:br>
            <a:endParaRPr lang="fr-FR" sz="800" dirty="0"/>
          </a:p>
        </p:txBody>
      </p:sp>
      <p:sp>
        <p:nvSpPr>
          <p:cNvPr id="5" name="Rectangle 4"/>
          <p:cNvSpPr/>
          <p:nvPr/>
        </p:nvSpPr>
        <p:spPr>
          <a:xfrm>
            <a:off x="4943592" y="2786536"/>
            <a:ext cx="2663254" cy="1477328"/>
          </a:xfrm>
          <a:prstGeom prst="rect">
            <a:avLst/>
          </a:prstGeom>
        </p:spPr>
        <p:txBody>
          <a:bodyPr wrap="square">
            <a:spAutoFit/>
          </a:bodyPr>
          <a:lstStyle/>
          <a:p>
            <a:r>
              <a:rPr lang="fr-FR" sz="900" dirty="0"/>
              <a:t> </a:t>
            </a:r>
            <a:r>
              <a:rPr lang="fr-FR" sz="900" dirty="0" smtClean="0"/>
              <a:t>RUN DISCOUNT </a:t>
            </a:r>
            <a:r>
              <a:rPr lang="fr-FR" sz="900" dirty="0"/>
              <a:t>HOUSE LIMITED</a:t>
            </a:r>
            <a:br>
              <a:rPr lang="fr-FR" sz="900" dirty="0"/>
            </a:br>
            <a:r>
              <a:rPr lang="fr-FR" sz="900" dirty="0"/>
              <a:t>Insolvable et ne fonctionnait pas selon des pratiques et des procédures administratives et comptables saines;</a:t>
            </a:r>
            <a:br>
              <a:rPr lang="fr-FR" sz="900" dirty="0"/>
            </a:br>
            <a:r>
              <a:rPr lang="fr-FR" sz="900" dirty="0"/>
              <a:t>Insuffisamment capitalisés;</a:t>
            </a:r>
            <a:br>
              <a:rPr lang="fr-FR" sz="900" dirty="0"/>
            </a:br>
            <a:r>
              <a:rPr lang="fr-FR" sz="900" dirty="0"/>
              <a:t>Un volume élevé de prêts d'initiés imprudents et non autorisés;</a:t>
            </a:r>
            <a:br>
              <a:rPr lang="fr-FR" sz="900" dirty="0"/>
            </a:br>
            <a:r>
              <a:rPr lang="fr-FR" sz="900" dirty="0"/>
              <a:t>S'engager dans des activités non permises;</a:t>
            </a:r>
            <a:br>
              <a:rPr lang="fr-FR" sz="900" dirty="0"/>
            </a:br>
            <a:r>
              <a:rPr lang="fr-FR" sz="900" dirty="0"/>
              <a:t>Fausse déclaration des renseignements;</a:t>
            </a:r>
            <a:br>
              <a:rPr lang="fr-FR" sz="900" dirty="0"/>
            </a:br>
            <a:r>
              <a:rPr lang="fr-FR" sz="900" dirty="0"/>
              <a:t>Liquidation obligatoire le 1er décembre 2004.</a:t>
            </a:r>
            <a:endParaRPr lang="fr-FR" sz="900" dirty="0">
              <a:effectLst/>
            </a:endParaRPr>
          </a:p>
        </p:txBody>
      </p:sp>
      <p:sp>
        <p:nvSpPr>
          <p:cNvPr id="6" name="Rectangle 5"/>
          <p:cNvSpPr/>
          <p:nvPr/>
        </p:nvSpPr>
        <p:spPr>
          <a:xfrm>
            <a:off x="2464851" y="4890972"/>
            <a:ext cx="3291715" cy="1446550"/>
          </a:xfrm>
          <a:prstGeom prst="rect">
            <a:avLst/>
          </a:prstGeom>
        </p:spPr>
        <p:txBody>
          <a:bodyPr wrap="square">
            <a:spAutoFit/>
          </a:bodyPr>
          <a:lstStyle/>
          <a:p>
            <a:r>
              <a:rPr lang="fr-FR" sz="800" dirty="0"/>
              <a:t>3. </a:t>
            </a:r>
            <a:r>
              <a:rPr lang="fr-FR" sz="800" dirty="0" err="1"/>
              <a:t>Sekai</a:t>
            </a:r>
            <a:r>
              <a:rPr lang="fr-FR" sz="800" dirty="0"/>
              <a:t> MAISON DE FINANCEMENT</a:t>
            </a:r>
            <a:br>
              <a:rPr lang="fr-FR" sz="800" dirty="0"/>
            </a:br>
            <a:r>
              <a:rPr lang="fr-FR" sz="800" dirty="0"/>
              <a:t>Insolvabilité, crise de liquidité avec capital négatif;</a:t>
            </a:r>
            <a:br>
              <a:rPr lang="fr-FR" sz="800" dirty="0"/>
            </a:br>
            <a:r>
              <a:rPr lang="fr-FR" sz="800" dirty="0"/>
              <a:t>Niveau élevé de prêts improductifs d'initiés et de parties liées;</a:t>
            </a:r>
            <a:br>
              <a:rPr lang="fr-FR" sz="800" dirty="0"/>
            </a:br>
            <a:r>
              <a:rPr lang="fr-FR" sz="800" dirty="0"/>
              <a:t>Siphonner les fonds des déposants pour souscrire des transactions commerciales non bancaires alambiquées pour le compte de la société de portefeuille;</a:t>
            </a:r>
            <a:br>
              <a:rPr lang="fr-FR" sz="800" dirty="0"/>
            </a:br>
            <a:r>
              <a:rPr lang="fr-FR" sz="800" dirty="0"/>
              <a:t>L'effondrement total des structures de gouvernance d'entreprise;</a:t>
            </a:r>
            <a:br>
              <a:rPr lang="fr-FR" sz="800" dirty="0"/>
            </a:br>
            <a:r>
              <a:rPr lang="fr-FR" sz="800" dirty="0"/>
              <a:t>  La faiblesse du conseil d'administration et de la haute direction;</a:t>
            </a:r>
            <a:br>
              <a:rPr lang="fr-FR" sz="800" dirty="0"/>
            </a:br>
            <a:r>
              <a:rPr lang="fr-FR" sz="800" dirty="0"/>
              <a:t>Les mauvais systèmes de gestion des risques; et</a:t>
            </a:r>
            <a:br>
              <a:rPr lang="fr-FR" sz="800" dirty="0"/>
            </a:br>
            <a:r>
              <a:rPr lang="fr-FR" sz="800" dirty="0"/>
              <a:t>Le taux de rotation élevé des membres du conseil et de la haute direction.</a:t>
            </a:r>
            <a:br>
              <a:rPr lang="fr-FR" sz="800" dirty="0"/>
            </a:br>
            <a:r>
              <a:rPr lang="fr-FR" sz="800" dirty="0"/>
              <a:t>Procédure de liquidation engagée le 2 mars 2006</a:t>
            </a:r>
            <a:endParaRPr lang="fr-FR" sz="800" dirty="0">
              <a:effectLst/>
            </a:endParaRPr>
          </a:p>
        </p:txBody>
      </p:sp>
    </p:spTree>
    <p:extLst>
      <p:ext uri="{BB962C8B-B14F-4D97-AF65-F5344CB8AC3E}">
        <p14:creationId xmlns:p14="http://schemas.microsoft.com/office/powerpoint/2010/main" val="320120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74844"/>
            <a:ext cx="9142863" cy="5454555"/>
          </a:xfrm>
        </p:spPr>
        <p:txBody>
          <a:bodyPr>
            <a:normAutofit fontScale="92500" lnSpcReduction="10000"/>
          </a:bodyPr>
          <a:lstStyle/>
          <a:p>
            <a:pPr lvl="1" algn="just">
              <a:lnSpc>
                <a:spcPct val="150000"/>
              </a:lnSpc>
              <a:buFont typeface="Wingdings" panose="05000000000000000000" pitchFamily="2" charset="2"/>
              <a:buChar char="Ø"/>
            </a:pPr>
            <a:r>
              <a:rPr lang="fr-FR" sz="2400" dirty="0"/>
              <a:t>L'élaboration d'un plan de redressement relève de la responsabilité de l'institution bancaire, tandis que les autorités de contrôle sont responsables de l'élaboration d'un plan de résolution, en utilisant les contributions des institutions </a:t>
            </a:r>
            <a:r>
              <a:rPr lang="fr-FR" sz="2400" dirty="0" smtClean="0"/>
              <a:t>bancaires.</a:t>
            </a:r>
            <a:endParaRPr lang="fr-FR" sz="2400" dirty="0"/>
          </a:p>
          <a:p>
            <a:pPr lvl="1" algn="just">
              <a:lnSpc>
                <a:spcPct val="150000"/>
              </a:lnSpc>
              <a:buFont typeface="Wingdings" panose="05000000000000000000" pitchFamily="2" charset="2"/>
              <a:buChar char="Ø"/>
            </a:pPr>
            <a:r>
              <a:rPr lang="fr-FR" sz="2400" dirty="0" smtClean="0"/>
              <a:t>Par </a:t>
            </a:r>
            <a:r>
              <a:rPr lang="fr-FR" sz="2400" dirty="0"/>
              <a:t>conséquent, un régime de recouvrement et de règlement bancaire clair et complet - qui couvre les défaillances bancaires nationales et transfrontalières - est crucial pour assurer la stabilité financière et économique à long terme et pour réduire le coût public potentiel des éventuelles crises financières futures.</a:t>
            </a:r>
          </a:p>
          <a:p>
            <a:pPr lvl="1" algn="just">
              <a:lnSpc>
                <a:spcPct val="150000"/>
              </a:lnSpc>
              <a:buFont typeface="Wingdings" panose="05000000000000000000" pitchFamily="2" charset="2"/>
              <a:buChar char="Ø"/>
            </a:pPr>
            <a:endParaRPr lang="en-ZW" sz="2400"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0" y="31845"/>
            <a:ext cx="9144000" cy="882555"/>
          </a:xfrm>
          <a:solidFill>
            <a:schemeClr val="bg2">
              <a:lumMod val="75000"/>
            </a:schemeClr>
          </a:solidFill>
        </p:spPr>
        <p:txBody>
          <a:bodyPr>
            <a:normAutofit/>
          </a:bodyPr>
          <a:lstStyle/>
          <a:p>
            <a:pPr algn="ctr"/>
            <a:r>
              <a:rPr lang="en-ZW" sz="3600" dirty="0" smtClean="0">
                <a:solidFill>
                  <a:srgbClr val="000000"/>
                </a:solidFill>
                <a:effectLst/>
                <a:latin typeface="Arial" panose="020B0604020202020204" pitchFamily="34" charset="0"/>
                <a:ea typeface="+mn-ea"/>
                <a:cs typeface="Arial" panose="020B0604020202020204" pitchFamily="34" charset="0"/>
              </a:rPr>
              <a:t>Introduction</a:t>
            </a:r>
            <a:endParaRPr lang="en-ZW"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80322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0" y="1066800"/>
            <a:ext cx="9144000" cy="5486400"/>
          </a:xfrm>
        </p:spPr>
        <p:txBody>
          <a:bodyPr>
            <a:normAutofit fontScale="77500" lnSpcReduction="20000"/>
          </a:bodyPr>
          <a:lstStyle/>
          <a:p>
            <a:r>
              <a:rPr lang="fr-FR" dirty="0"/>
              <a:t>Défis </a:t>
            </a:r>
            <a:r>
              <a:rPr lang="fr-FR" dirty="0" smtClean="0"/>
              <a:t>rencontrés</a:t>
            </a:r>
            <a:endParaRPr lang="fr-FR" dirty="0"/>
          </a:p>
          <a:p>
            <a:r>
              <a:rPr lang="fr-FR" dirty="0" smtClean="0"/>
              <a:t>Curatelle</a:t>
            </a:r>
            <a:r>
              <a:rPr lang="fr-FR" dirty="0"/>
              <a:t/>
            </a:r>
            <a:br>
              <a:rPr lang="fr-FR" dirty="0"/>
            </a:br>
            <a:r>
              <a:rPr lang="fr-FR" dirty="0" smtClean="0"/>
              <a:t>Les </a:t>
            </a:r>
            <a:r>
              <a:rPr lang="fr-FR" dirty="0"/>
              <a:t>enquêtes </a:t>
            </a:r>
            <a:r>
              <a:rPr lang="fr-FR" dirty="0" smtClean="0"/>
              <a:t>se sont avérées </a:t>
            </a:r>
            <a:r>
              <a:rPr lang="fr-FR" dirty="0"/>
              <a:t>très </a:t>
            </a:r>
            <a:r>
              <a:rPr lang="fr-FR" dirty="0" smtClean="0"/>
              <a:t>coûteuses.</a:t>
            </a:r>
            <a:endParaRPr lang="fr-FR" dirty="0"/>
          </a:p>
          <a:p>
            <a:r>
              <a:rPr lang="fr-FR" dirty="0" smtClean="0"/>
              <a:t>Les épargnants ont </a:t>
            </a:r>
            <a:r>
              <a:rPr lang="fr-FR" dirty="0"/>
              <a:t>perdu </a:t>
            </a:r>
            <a:r>
              <a:rPr lang="fr-FR" dirty="0" smtClean="0"/>
              <a:t>l’épargne  de toute leur </a:t>
            </a:r>
            <a:r>
              <a:rPr lang="fr-FR" dirty="0"/>
              <a:t>vie </a:t>
            </a:r>
            <a:r>
              <a:rPr lang="fr-FR" dirty="0" smtClean="0"/>
              <a:t>en raison du fait que les </a:t>
            </a:r>
            <a:r>
              <a:rPr lang="fr-FR" dirty="0"/>
              <a:t>dépôts gelés ont été effacés en raison de </a:t>
            </a:r>
            <a:r>
              <a:rPr lang="fr-FR" dirty="0" smtClean="0"/>
              <a:t>l'inflation.</a:t>
            </a:r>
          </a:p>
          <a:p>
            <a:r>
              <a:rPr lang="fr-FR" dirty="0" smtClean="0"/>
              <a:t>Les </a:t>
            </a:r>
            <a:r>
              <a:rPr lang="fr-FR" dirty="0"/>
              <a:t>pouvoirs de curatelle sont souvent contestés devant les </a:t>
            </a:r>
            <a:r>
              <a:rPr lang="fr-FR" dirty="0" smtClean="0"/>
              <a:t>tribunaux.</a:t>
            </a:r>
          </a:p>
          <a:p>
            <a:r>
              <a:rPr lang="fr-FR" dirty="0" smtClean="0"/>
              <a:t>Aggravation de circonstances en raison de l'absence </a:t>
            </a:r>
            <a:r>
              <a:rPr lang="fr-FR" dirty="0"/>
              <a:t>de cadre juridique qui </a:t>
            </a:r>
            <a:r>
              <a:rPr lang="fr-FR" dirty="0" smtClean="0"/>
              <a:t>permette </a:t>
            </a:r>
            <a:r>
              <a:rPr lang="fr-FR" dirty="0"/>
              <a:t>de noter les droits des </a:t>
            </a:r>
            <a:r>
              <a:rPr lang="fr-FR" dirty="0" smtClean="0"/>
              <a:t>actionnaires.</a:t>
            </a:r>
          </a:p>
          <a:p>
            <a:r>
              <a:rPr lang="fr-FR" dirty="0" smtClean="0"/>
              <a:t>D'ingérence politique.</a:t>
            </a:r>
          </a:p>
          <a:p>
            <a:r>
              <a:rPr lang="fr-FR" dirty="0" smtClean="0"/>
              <a:t>Cadre juridique</a:t>
            </a:r>
          </a:p>
          <a:p>
            <a:r>
              <a:rPr lang="fr-FR" dirty="0" smtClean="0"/>
              <a:t>Des </a:t>
            </a:r>
            <a:r>
              <a:rPr lang="fr-FR" dirty="0"/>
              <a:t>systèmes juridiques faibles empêchent une résolution </a:t>
            </a:r>
            <a:r>
              <a:rPr lang="fr-FR" dirty="0" smtClean="0"/>
              <a:t>rapide.</a:t>
            </a:r>
          </a:p>
          <a:p>
            <a:r>
              <a:rPr lang="fr-FR" dirty="0" smtClean="0"/>
              <a:t>Retard </a:t>
            </a:r>
            <a:r>
              <a:rPr lang="fr-FR" dirty="0"/>
              <a:t>dans le système judiciaire en termes de nomination du liquidateur.</a:t>
            </a:r>
            <a:br>
              <a:rPr lang="fr-FR" dirty="0"/>
            </a:br>
            <a:r>
              <a:rPr lang="fr-FR" dirty="0"/>
              <a:t>Processus d'appel.</a:t>
            </a:r>
          </a:p>
          <a:p>
            <a:pPr marL="990600" lvl="1" indent="-533400" eaLnBrk="1" hangingPunct="1">
              <a:buFont typeface="Wingdings" pitchFamily="2" charset="2"/>
              <a:buChar char="Ø"/>
            </a:pPr>
            <a:endParaRPr lang="en-US" dirty="0" smtClean="0">
              <a:latin typeface="Arial" pitchFamily="34" charset="0"/>
              <a:cs typeface="Arial" pitchFamily="34" charset="0"/>
            </a:endParaRPr>
          </a:p>
          <a:p>
            <a:pPr marL="990600" lvl="1" indent="-533400" eaLnBrk="1" hangingPunct="1"/>
            <a:endParaRPr lang="en-US" dirty="0" smtClean="0"/>
          </a:p>
        </p:txBody>
      </p:sp>
      <p:sp>
        <p:nvSpPr>
          <p:cNvPr id="5" name="Slide Number Placeholder 5"/>
          <p:cNvSpPr>
            <a:spLocks noGrp="1"/>
          </p:cNvSpPr>
          <p:nvPr>
            <p:ph type="sldNum" sz="quarter" idx="12"/>
          </p:nvPr>
        </p:nvSpPr>
        <p:spPr/>
        <p:txBody>
          <a:bodyPr/>
          <a:lstStyle/>
          <a:p>
            <a:pPr>
              <a:defRPr/>
            </a:pPr>
            <a:fld id="{10B0746E-047D-4DCF-A956-6D21D513662E}" type="slidenum">
              <a:rPr lang="en-US"/>
              <a:pPr>
                <a:defRPr/>
              </a:pPr>
              <a:t>60</a:t>
            </a:fld>
            <a:endParaRPr lang="en-US"/>
          </a:p>
        </p:txBody>
      </p:sp>
      <p:sp>
        <p:nvSpPr>
          <p:cNvPr id="46082" name="Rectangle 2"/>
          <p:cNvSpPr>
            <a:spLocks noGrp="1" noChangeArrowheads="1"/>
          </p:cNvSpPr>
          <p:nvPr>
            <p:ph type="title"/>
          </p:nvPr>
        </p:nvSpPr>
        <p:spPr>
          <a:xfrm>
            <a:off x="0" y="152400"/>
            <a:ext cx="9144000" cy="609600"/>
          </a:xfrm>
        </p:spPr>
        <p:txBody>
          <a:bodyPr>
            <a:normAutofit fontScale="90000"/>
          </a:bodyPr>
          <a:lstStyle/>
          <a:p>
            <a:pPr marL="838200" indent="-838200" algn="ctr"/>
            <a:r>
              <a:rPr lang="en-US" sz="3100" dirty="0" smtClean="0">
                <a:latin typeface="Arial" pitchFamily="34" charset="0"/>
                <a:cs typeface="Arial" pitchFamily="34" charset="0"/>
              </a:rPr>
              <a:t>FAILLITES BANCAIRES AU ZIMBABWE</a:t>
            </a:r>
            <a:r>
              <a:rPr lang="en-US" sz="4400" dirty="0" smtClean="0">
                <a:latin typeface="Arial" pitchFamily="34" charset="0"/>
                <a:cs typeface="Arial" pitchFamily="34" charset="0"/>
              </a:rPr>
              <a:t>…</a:t>
            </a:r>
            <a:endParaRPr lang="en-US" b="1" dirty="0" smtClean="0">
              <a:latin typeface="Arial" pitchFamily="34" charset="0"/>
              <a:cs typeface="Arial" pitchFamily="34" charset="0"/>
            </a:endParaRPr>
          </a:p>
        </p:txBody>
      </p:sp>
    </p:spTree>
    <p:extLst>
      <p:ext uri="{BB962C8B-B14F-4D97-AF65-F5344CB8AC3E}">
        <p14:creationId xmlns:p14="http://schemas.microsoft.com/office/powerpoint/2010/main" val="3294485853"/>
      </p:ext>
    </p:extLst>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152400" y="1600200"/>
            <a:ext cx="8686800" cy="4724400"/>
          </a:xfrm>
        </p:spPr>
        <p:txBody>
          <a:bodyPr>
            <a:normAutofit/>
          </a:bodyPr>
          <a:lstStyle/>
          <a:p>
            <a:r>
              <a:rPr lang="fr-FR" dirty="0"/>
              <a:t>Défis rencontrés ...</a:t>
            </a:r>
            <a:br>
              <a:rPr lang="fr-FR" dirty="0"/>
            </a:br>
            <a:r>
              <a:rPr lang="fr-FR" dirty="0"/>
              <a:t>Résistance des </a:t>
            </a:r>
            <a:r>
              <a:rPr lang="fr-FR" dirty="0" smtClean="0"/>
              <a:t>actionnaires</a:t>
            </a:r>
          </a:p>
          <a:p>
            <a:r>
              <a:rPr lang="fr-FR" dirty="0" smtClean="0"/>
              <a:t>La </a:t>
            </a:r>
            <a:r>
              <a:rPr lang="fr-FR" dirty="0"/>
              <a:t>résistance des actionnaires est un obstacle à une résolution </a:t>
            </a:r>
            <a:r>
              <a:rPr lang="fr-FR" dirty="0" smtClean="0"/>
              <a:t>rapide</a:t>
            </a:r>
          </a:p>
          <a:p>
            <a:r>
              <a:rPr lang="fr-FR" dirty="0" smtClean="0"/>
              <a:t>Les </a:t>
            </a:r>
            <a:r>
              <a:rPr lang="fr-FR" dirty="0"/>
              <a:t>actionnaires ont souvent hésité à abandonner leur participation et ont intenté des poursuites contre la Banque </a:t>
            </a:r>
            <a:r>
              <a:rPr lang="fr-FR" dirty="0" smtClean="0"/>
              <a:t>centrale. Les conservateurs </a:t>
            </a:r>
            <a:r>
              <a:rPr lang="fr-FR" dirty="0"/>
              <a:t>alléguant que leurs institutions étaient solvables au moment de la conservation ou de la restructuration.</a:t>
            </a:r>
          </a:p>
          <a:p>
            <a:pPr eaLnBrk="1" hangingPunct="1">
              <a:lnSpc>
                <a:spcPct val="150000"/>
              </a:lnSpc>
            </a:pPr>
            <a:endParaRPr lang="en-US" dirty="0" smtClean="0"/>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pPr>
                <a:defRPr/>
              </a:pPr>
              <a:t>61</a:t>
            </a:fld>
            <a:endParaRPr lang="en-US"/>
          </a:p>
        </p:txBody>
      </p:sp>
      <p:sp>
        <p:nvSpPr>
          <p:cNvPr id="49154" name="Title 1"/>
          <p:cNvSpPr>
            <a:spLocks noGrp="1"/>
          </p:cNvSpPr>
          <p:nvPr>
            <p:ph type="title"/>
          </p:nvPr>
        </p:nvSpPr>
        <p:spPr>
          <a:xfrm>
            <a:off x="228600" y="381000"/>
            <a:ext cx="8610600" cy="1143000"/>
          </a:xfrm>
        </p:spPr>
        <p:txBody>
          <a:bodyPr>
            <a:normAutofit/>
          </a:bodyPr>
          <a:lstStyle/>
          <a:p>
            <a:pPr algn="ctr"/>
            <a:r>
              <a:rPr lang="en-US" sz="3200" dirty="0">
                <a:latin typeface="Arial" pitchFamily="34" charset="0"/>
                <a:cs typeface="Arial" pitchFamily="34" charset="0"/>
              </a:rPr>
              <a:t>FAILLITES BANCAIRES AU ZIMBABWE…</a:t>
            </a:r>
            <a:endParaRPr lang="en-US" sz="3200" dirty="0" smtClean="0">
              <a:latin typeface="Arial" pitchFamily="34" charset="0"/>
              <a:cs typeface="Arial" pitchFamily="34" charset="0"/>
            </a:endParaRPr>
          </a:p>
        </p:txBody>
      </p:sp>
    </p:spTree>
    <p:extLst>
      <p:ext uri="{BB962C8B-B14F-4D97-AF65-F5344CB8AC3E}">
        <p14:creationId xmlns:p14="http://schemas.microsoft.com/office/powerpoint/2010/main" val="30881766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503683384"/>
              </p:ext>
            </p:extLst>
          </p:nvPr>
        </p:nvGraphicFramePr>
        <p:xfrm>
          <a:off x="758825" y="317200"/>
          <a:ext cx="8004175" cy="62610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96258" name="Group 2"/>
          <p:cNvGrpSpPr>
            <a:grpSpLocks/>
          </p:cNvGrpSpPr>
          <p:nvPr/>
        </p:nvGrpSpPr>
        <p:grpSpPr bwMode="auto">
          <a:xfrm>
            <a:off x="758825" y="5849938"/>
            <a:ext cx="1503363" cy="1008062"/>
            <a:chOff x="1195" y="11072"/>
            <a:chExt cx="2367" cy="1589"/>
          </a:xfrm>
        </p:grpSpPr>
        <p:sp>
          <p:nvSpPr>
            <p:cNvPr id="96259" name="AutoShape 3"/>
            <p:cNvSpPr>
              <a:spLocks noChangeArrowheads="1"/>
            </p:cNvSpPr>
            <p:nvPr/>
          </p:nvSpPr>
          <p:spPr bwMode="auto">
            <a:xfrm>
              <a:off x="1195" y="11072"/>
              <a:ext cx="2367" cy="512"/>
            </a:xfrm>
            <a:prstGeom prst="roundRect">
              <a:avLst>
                <a:gd name="adj" fmla="val 16667"/>
              </a:avLst>
            </a:pr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ZW" sz="1000" b="1" i="0" u="none" strike="noStrike" cap="none" normalizeH="0" baseline="0" dirty="0" smtClean="0">
                  <a:ln>
                    <a:noFill/>
                  </a:ln>
                  <a:solidFill>
                    <a:schemeClr val="tx1"/>
                  </a:solidFill>
                  <a:effectLst/>
                  <a:latin typeface="Calibri" pitchFamily="34" charset="0"/>
                  <a:cs typeface="Arial" pitchFamily="34" charset="0"/>
                </a:rPr>
                <a:t>Key : </a:t>
              </a:r>
              <a:r>
                <a:rPr lang="en-ZW" sz="1000" b="1" dirty="0" err="1" smtClean="0">
                  <a:latin typeface="Calibri" pitchFamily="34" charset="0"/>
                  <a:cs typeface="Arial" pitchFamily="34" charset="0"/>
                </a:rPr>
                <a:t>niveau</a:t>
              </a:r>
              <a:r>
                <a:rPr lang="en-ZW" sz="1000" b="1" dirty="0" smtClean="0">
                  <a:latin typeface="Calibri" pitchFamily="34" charset="0"/>
                  <a:cs typeface="Arial" pitchFamily="34" charset="0"/>
                </a:rPr>
                <a:t> </a:t>
              </a:r>
              <a:r>
                <a:rPr lang="en-ZW" sz="1000" b="1" dirty="0" err="1" smtClean="0">
                  <a:latin typeface="Calibri" pitchFamily="34" charset="0"/>
                  <a:cs typeface="Arial" pitchFamily="34" charset="0"/>
                </a:rPr>
                <a:t>d’impact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6260" name="AutoShape 4"/>
            <p:cNvSpPr>
              <a:spLocks noChangeArrowheads="1"/>
            </p:cNvSpPr>
            <p:nvPr/>
          </p:nvSpPr>
          <p:spPr bwMode="auto">
            <a:xfrm>
              <a:off x="1195" y="11720"/>
              <a:ext cx="1274" cy="461"/>
            </a:xfrm>
            <a:prstGeom prst="roundRect">
              <a:avLst>
                <a:gd name="adj" fmla="val 16667"/>
              </a:avLst>
            </a:pr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ZW" sz="1100" b="1" i="0" u="none" strike="noStrike" cap="none" normalizeH="0" baseline="0" dirty="0" smtClean="0">
                  <a:ln>
                    <a:noFill/>
                  </a:ln>
                  <a:solidFill>
                    <a:schemeClr val="tx1"/>
                  </a:solidFill>
                  <a:effectLst/>
                  <a:latin typeface="Calibri" pitchFamily="34" charset="0"/>
                  <a:cs typeface="Arial" pitchFamily="34" charset="0"/>
                </a:rPr>
                <a:t>Haut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6261" name="AutoShape 5"/>
            <p:cNvSpPr>
              <a:spLocks noChangeArrowheads="1"/>
            </p:cNvSpPr>
            <p:nvPr/>
          </p:nvSpPr>
          <p:spPr bwMode="auto">
            <a:xfrm>
              <a:off x="1195" y="12220"/>
              <a:ext cx="1274" cy="441"/>
            </a:xfrm>
            <a:prstGeom prst="roundRect">
              <a:avLst>
                <a:gd name="adj" fmla="val 16667"/>
              </a:avLst>
            </a:prstGeom>
            <a:solidFill>
              <a:srgbClr val="FFFFFF"/>
            </a:solidFill>
            <a:ln w="9525">
              <a:solidFill>
                <a:srgbClr val="FFFFFF"/>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ZW" sz="1000" b="1" i="0" u="none" strike="noStrike" cap="none" normalizeH="0" baseline="0" dirty="0" err="1" smtClean="0">
                  <a:ln>
                    <a:noFill/>
                  </a:ln>
                  <a:solidFill>
                    <a:schemeClr val="tx1"/>
                  </a:solidFill>
                  <a:effectLst/>
                  <a:latin typeface="Calibri" pitchFamily="34" charset="0"/>
                  <a:cs typeface="Arial" pitchFamily="34" charset="0"/>
                </a:rPr>
                <a:t>Modere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6262" name="AutoShape 6"/>
            <p:cNvSpPr>
              <a:spLocks noChangeArrowheads="1"/>
            </p:cNvSpPr>
            <p:nvPr/>
          </p:nvSpPr>
          <p:spPr bwMode="auto">
            <a:xfrm>
              <a:off x="2469" y="11720"/>
              <a:ext cx="1093" cy="461"/>
            </a:xfrm>
            <a:prstGeom prst="roundRect">
              <a:avLst>
                <a:gd name="adj" fmla="val 16667"/>
              </a:avLst>
            </a:prstGeom>
            <a:solidFill>
              <a:srgbClr val="FF0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ZW"/>
            </a:p>
          </p:txBody>
        </p:sp>
        <p:sp>
          <p:nvSpPr>
            <p:cNvPr id="96263" name="AutoShape 7"/>
            <p:cNvSpPr>
              <a:spLocks noChangeArrowheads="1"/>
            </p:cNvSpPr>
            <p:nvPr/>
          </p:nvSpPr>
          <p:spPr bwMode="auto">
            <a:xfrm>
              <a:off x="2469" y="12220"/>
              <a:ext cx="1093" cy="441"/>
            </a:xfrm>
            <a:prstGeom prst="roundRect">
              <a:avLst>
                <a:gd name="adj" fmla="val 16667"/>
              </a:avLst>
            </a:prstGeom>
            <a:solidFill>
              <a:srgbClr val="FFC00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ZW"/>
            </a:p>
          </p:txBody>
        </p:sp>
      </p:grpSp>
    </p:spTree>
    <p:extLst>
      <p:ext uri="{BB962C8B-B14F-4D97-AF65-F5344CB8AC3E}">
        <p14:creationId xmlns:p14="http://schemas.microsoft.com/office/powerpoint/2010/main" val="19592798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endParaRPr lang="en-US" dirty="0" smtClean="0"/>
          </a:p>
          <a:p>
            <a:pPr marL="109728" indent="0" algn="ctr">
              <a:buNone/>
            </a:pPr>
            <a:endParaRPr lang="en-US" dirty="0"/>
          </a:p>
          <a:p>
            <a:pPr algn="ctr"/>
            <a:r>
              <a:rPr lang="fr-FR" sz="3600" dirty="0"/>
              <a:t>AUTRES DÉFAILLANCES BANCAIRES EN AFRIQUE</a:t>
            </a:r>
            <a:endParaRPr lang="fr-FR" sz="3600" dirty="0">
              <a:effectLst/>
            </a:endParaRPr>
          </a:p>
        </p:txBody>
      </p:sp>
    </p:spTree>
    <p:extLst>
      <p:ext uri="{BB962C8B-B14F-4D97-AF65-F5344CB8AC3E}">
        <p14:creationId xmlns:p14="http://schemas.microsoft.com/office/powerpoint/2010/main" val="31525290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152400" y="761999"/>
            <a:ext cx="8686800" cy="6011069"/>
          </a:xfrm>
        </p:spPr>
        <p:txBody>
          <a:bodyPr>
            <a:normAutofit fontScale="92500" lnSpcReduction="10000"/>
          </a:bodyPr>
          <a:lstStyle/>
          <a:p>
            <a:pPr marL="109728" lvl="1" indent="0">
              <a:lnSpc>
                <a:spcPct val="150000"/>
              </a:lnSpc>
              <a:spcBef>
                <a:spcPts val="400"/>
              </a:spcBef>
              <a:buSzPct val="68000"/>
              <a:buNone/>
            </a:pPr>
            <a:r>
              <a:rPr lang="en-US" sz="2800" b="1" dirty="0" smtClean="0">
                <a:latin typeface="Arial" pitchFamily="34" charset="0"/>
                <a:cs typeface="Arial" pitchFamily="34" charset="0"/>
              </a:rPr>
              <a:t>Nigeria</a:t>
            </a:r>
            <a:endParaRPr lang="en-US" i="1" dirty="0">
              <a:latin typeface="Arial" pitchFamily="34" charset="0"/>
              <a:cs typeface="Arial" pitchFamily="34" charset="0"/>
            </a:endParaRPr>
          </a:p>
          <a:p>
            <a:r>
              <a:rPr lang="fr-FR" dirty="0"/>
              <a:t>En 2009, la Banque centrale du Nigeria a évalué la situation de toutes les 24 banques de dépôt et 10 banques ont été jugées </a:t>
            </a:r>
            <a:r>
              <a:rPr lang="fr-FR" dirty="0" smtClean="0"/>
              <a:t>en grave </a:t>
            </a:r>
            <a:r>
              <a:rPr lang="fr-FR" dirty="0" err="1" smtClean="0"/>
              <a:t>difficulte</a:t>
            </a:r>
            <a:r>
              <a:rPr lang="fr-FR" dirty="0" smtClean="0"/>
              <a:t>.</a:t>
            </a:r>
          </a:p>
          <a:p>
            <a:r>
              <a:rPr lang="fr-FR" dirty="0" smtClean="0"/>
              <a:t>Les </a:t>
            </a:r>
            <a:r>
              <a:rPr lang="fr-FR" dirty="0"/>
              <a:t>banques les plus faibles incluent, </a:t>
            </a:r>
            <a:r>
              <a:rPr lang="fr-FR" dirty="0" err="1"/>
              <a:t>Afribank</a:t>
            </a:r>
            <a:r>
              <a:rPr lang="fr-FR" dirty="0"/>
              <a:t> PLC, Banque Equatorial Trust, First </a:t>
            </a:r>
            <a:r>
              <a:rPr lang="fr-FR" dirty="0" err="1"/>
              <a:t>Inland</a:t>
            </a:r>
            <a:r>
              <a:rPr lang="fr-FR" dirty="0"/>
              <a:t> Bank, PLC Intercontinental Bank, Union Bank PLC et </a:t>
            </a:r>
            <a:r>
              <a:rPr lang="fr-FR" dirty="0" err="1"/>
              <a:t>Oceanic</a:t>
            </a:r>
            <a:r>
              <a:rPr lang="fr-FR" dirty="0"/>
              <a:t> Bank </a:t>
            </a:r>
            <a:r>
              <a:rPr lang="fr-FR" dirty="0" smtClean="0"/>
              <a:t>PLC.</a:t>
            </a:r>
          </a:p>
          <a:p>
            <a:r>
              <a:rPr lang="fr-FR" dirty="0" smtClean="0"/>
              <a:t>Les </a:t>
            </a:r>
            <a:r>
              <a:rPr lang="fr-FR" dirty="0"/>
              <a:t>raisons de l'échec incluent l'influence excessive du président du conseil ou du directeur général, les pratiques égoïstes parmi les membres du conseil et les lacunes importantes en matière de liquidité, d'adéquation des fonds propres, de pratiques de gestion des risques et de politiques de gouvernance d'entreprise.</a:t>
            </a:r>
          </a:p>
          <a:p>
            <a:pPr lvl="0">
              <a:lnSpc>
                <a:spcPct val="150000"/>
              </a:lnSpc>
            </a:pPr>
            <a:endParaRPr lang="en-US" sz="3600" dirty="0"/>
          </a:p>
          <a:p>
            <a:pPr marL="452628" lvl="1" indent="-342900" algn="just">
              <a:lnSpc>
                <a:spcPct val="150000"/>
              </a:lnSpc>
              <a:spcBef>
                <a:spcPts val="400"/>
              </a:spcBef>
              <a:buSzPct val="68000"/>
              <a:buFont typeface="Wingdings" panose="05000000000000000000" pitchFamily="2" charset="2"/>
              <a:buChar char="Ø"/>
            </a:pPr>
            <a:endParaRPr lang="en-US" sz="2400" dirty="0">
              <a:latin typeface="Arial" panose="020B0604020202020204" pitchFamily="34" charset="0"/>
              <a:cs typeface="Arial" panose="020B0604020202020204" pitchFamily="34" charset="0"/>
            </a:endParaRPr>
          </a:p>
          <a:p>
            <a:pPr algn="just" eaLnBrk="1" hangingPunct="1">
              <a:lnSpc>
                <a:spcPct val="150000"/>
              </a:lnSpc>
            </a:pPr>
            <a:endParaRPr lang="en-US" sz="2400" dirty="0" smtClean="0"/>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pPr>
                <a:defRPr/>
              </a:pPr>
              <a:t>64</a:t>
            </a:fld>
            <a:endParaRPr lang="en-US"/>
          </a:p>
        </p:txBody>
      </p:sp>
      <p:sp>
        <p:nvSpPr>
          <p:cNvPr id="49154" name="Title 1"/>
          <p:cNvSpPr>
            <a:spLocks noGrp="1"/>
          </p:cNvSpPr>
          <p:nvPr>
            <p:ph type="title"/>
          </p:nvPr>
        </p:nvSpPr>
        <p:spPr>
          <a:xfrm>
            <a:off x="228600" y="152400"/>
            <a:ext cx="8610600" cy="609600"/>
          </a:xfrm>
          <a:solidFill>
            <a:schemeClr val="bg2">
              <a:lumMod val="50000"/>
            </a:schemeClr>
          </a:solidFill>
        </p:spPr>
        <p:txBody>
          <a:bodyPr>
            <a:normAutofit/>
          </a:bodyPr>
          <a:lstStyle/>
          <a:p>
            <a:r>
              <a:rPr lang="fr-FR" sz="2800" dirty="0">
                <a:effectLst/>
              </a:rPr>
              <a:t>AUTRES DÉFAILLANCES BANCAIRES EN AFRIQUE</a:t>
            </a:r>
          </a:p>
        </p:txBody>
      </p:sp>
    </p:spTree>
    <p:extLst>
      <p:ext uri="{BB962C8B-B14F-4D97-AF65-F5344CB8AC3E}">
        <p14:creationId xmlns:p14="http://schemas.microsoft.com/office/powerpoint/2010/main" val="35498052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152400" y="1219200"/>
            <a:ext cx="8686800" cy="5105400"/>
          </a:xfrm>
        </p:spPr>
        <p:txBody>
          <a:bodyPr>
            <a:normAutofit lnSpcReduction="10000"/>
          </a:bodyPr>
          <a:lstStyle/>
          <a:p>
            <a:r>
              <a:rPr lang="fr-FR" dirty="0"/>
              <a:t>Nigeria…</a:t>
            </a:r>
            <a:br>
              <a:rPr lang="fr-FR" dirty="0"/>
            </a:br>
            <a:r>
              <a:rPr lang="fr-FR" dirty="0"/>
              <a:t>Les stratégies de résolution comprenaient:</a:t>
            </a:r>
            <a:br>
              <a:rPr lang="fr-FR" dirty="0"/>
            </a:br>
            <a:r>
              <a:rPr lang="fr-FR" dirty="0"/>
              <a:t>Création de la Société de Gestion d'Actifs du Nigeria (AMCON) pour absorber les actifs toxiques des banques en difficulté dans lesquelles la CBN est </a:t>
            </a:r>
            <a:r>
              <a:rPr lang="fr-FR" dirty="0" smtClean="0"/>
              <a:t>intervenue;</a:t>
            </a:r>
          </a:p>
          <a:p>
            <a:r>
              <a:rPr lang="fr-FR" dirty="0" smtClean="0"/>
              <a:t>Fusions </a:t>
            </a:r>
            <a:r>
              <a:rPr lang="fr-FR" dirty="0"/>
              <a:t>et </a:t>
            </a:r>
            <a:r>
              <a:rPr lang="fr-FR" dirty="0" smtClean="0"/>
              <a:t>acquisitions;</a:t>
            </a:r>
          </a:p>
          <a:p>
            <a:r>
              <a:rPr lang="fr-FR" dirty="0" smtClean="0"/>
              <a:t>Renforcer </a:t>
            </a:r>
            <a:r>
              <a:rPr lang="fr-FR" dirty="0"/>
              <a:t>les cadres réglementaires et de surveillance pour assurer un secteur bancaire sain; </a:t>
            </a:r>
            <a:r>
              <a:rPr lang="fr-FR" dirty="0" smtClean="0"/>
              <a:t>et</a:t>
            </a:r>
          </a:p>
          <a:p>
            <a:r>
              <a:rPr lang="fr-FR" dirty="0" smtClean="0"/>
              <a:t>Établissement </a:t>
            </a:r>
            <a:r>
              <a:rPr lang="fr-FR" dirty="0"/>
              <a:t>d'une Division de la protection des consommateurs et des finances.</a:t>
            </a:r>
          </a:p>
          <a:p>
            <a:pPr algn="just" eaLnBrk="1" hangingPunct="1">
              <a:lnSpc>
                <a:spcPct val="150000"/>
              </a:lnSpc>
            </a:pPr>
            <a:endParaRPr lang="en-US" sz="2400" dirty="0" smtClean="0"/>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pPr>
                <a:defRPr/>
              </a:pPr>
              <a:t>65</a:t>
            </a:fld>
            <a:endParaRPr lang="en-US"/>
          </a:p>
        </p:txBody>
      </p:sp>
      <p:sp>
        <p:nvSpPr>
          <p:cNvPr id="49154" name="Title 1"/>
          <p:cNvSpPr>
            <a:spLocks noGrp="1"/>
          </p:cNvSpPr>
          <p:nvPr>
            <p:ph type="title"/>
          </p:nvPr>
        </p:nvSpPr>
        <p:spPr>
          <a:xfrm>
            <a:off x="228600" y="381000"/>
            <a:ext cx="8610600" cy="609600"/>
          </a:xfrm>
          <a:solidFill>
            <a:schemeClr val="bg2">
              <a:lumMod val="50000"/>
            </a:schemeClr>
          </a:solidFill>
        </p:spPr>
        <p:txBody>
          <a:bodyPr>
            <a:normAutofit/>
          </a:bodyPr>
          <a:lstStyle/>
          <a:p>
            <a:r>
              <a:rPr lang="fr-FR" sz="2800" dirty="0">
                <a:effectLst/>
              </a:rPr>
              <a:t>AUTRES DÉFAILLANCES BANCAIRES EN AFRIQUE</a:t>
            </a:r>
          </a:p>
        </p:txBody>
      </p:sp>
    </p:spTree>
    <p:extLst>
      <p:ext uri="{BB962C8B-B14F-4D97-AF65-F5344CB8AC3E}">
        <p14:creationId xmlns:p14="http://schemas.microsoft.com/office/powerpoint/2010/main" val="18837586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4313" y="685800"/>
            <a:ext cx="8860632" cy="6011069"/>
          </a:xfrm>
        </p:spPr>
        <p:txBody>
          <a:bodyPr>
            <a:normAutofit fontScale="70000" lnSpcReduction="20000"/>
          </a:bodyPr>
          <a:lstStyle/>
          <a:p>
            <a:endParaRPr lang="fr-FR" dirty="0" smtClean="0"/>
          </a:p>
          <a:p>
            <a:r>
              <a:rPr lang="fr-FR" dirty="0" smtClean="0"/>
              <a:t>Kenya</a:t>
            </a:r>
            <a:r>
              <a:rPr lang="fr-FR" dirty="0"/>
              <a:t/>
            </a:r>
            <a:br>
              <a:rPr lang="fr-FR" dirty="0"/>
            </a:br>
            <a:r>
              <a:rPr lang="fr-FR" dirty="0"/>
              <a:t>Les banques qui </a:t>
            </a:r>
            <a:r>
              <a:rPr lang="fr-FR" dirty="0" smtClean="0"/>
              <a:t>sont tombées en faillite au </a:t>
            </a:r>
            <a:r>
              <a:rPr lang="fr-FR" dirty="0"/>
              <a:t>Kenya incluaient </a:t>
            </a:r>
            <a:r>
              <a:rPr lang="fr-FR" dirty="0" err="1"/>
              <a:t>Dubai</a:t>
            </a:r>
            <a:r>
              <a:rPr lang="fr-FR" dirty="0"/>
              <a:t> Bank, Imperial Bank et </a:t>
            </a:r>
            <a:r>
              <a:rPr lang="fr-FR" dirty="0" err="1"/>
              <a:t>Charterhouse</a:t>
            </a:r>
            <a:r>
              <a:rPr lang="fr-FR" dirty="0"/>
              <a:t> Bank</a:t>
            </a:r>
            <a:r>
              <a:rPr lang="fr-FR" dirty="0" smtClean="0"/>
              <a:t>.</a:t>
            </a:r>
            <a:endParaRPr lang="fr-FR" dirty="0"/>
          </a:p>
          <a:p>
            <a:r>
              <a:rPr lang="fr-FR" dirty="0" smtClean="0"/>
              <a:t> </a:t>
            </a:r>
            <a:r>
              <a:rPr lang="fr-FR" dirty="0"/>
              <a:t>Les raisons de l'échec </a:t>
            </a:r>
            <a:r>
              <a:rPr lang="fr-FR" dirty="0" smtClean="0"/>
              <a:t>comprennent</a:t>
            </a:r>
            <a:endParaRPr lang="fr-FR" dirty="0"/>
          </a:p>
          <a:p>
            <a:r>
              <a:rPr lang="fr-FR" dirty="0" smtClean="0"/>
              <a:t>Faiblesse </a:t>
            </a:r>
            <a:r>
              <a:rPr lang="fr-FR" dirty="0"/>
              <a:t>des structures de gouvernance </a:t>
            </a:r>
            <a:r>
              <a:rPr lang="fr-FR" dirty="0" smtClean="0"/>
              <a:t>d'entreprise;</a:t>
            </a:r>
          </a:p>
          <a:p>
            <a:r>
              <a:rPr lang="fr-FR" dirty="0" smtClean="0"/>
              <a:t>Les </a:t>
            </a:r>
            <a:r>
              <a:rPr lang="fr-FR" dirty="0"/>
              <a:t>prêts non garantis aux administrateurs, aux politiciens et à leurs sociétés </a:t>
            </a:r>
            <a:r>
              <a:rPr lang="fr-FR" dirty="0" smtClean="0"/>
              <a:t>associées;</a:t>
            </a:r>
          </a:p>
          <a:p>
            <a:r>
              <a:rPr lang="fr-FR" dirty="0" smtClean="0"/>
              <a:t>Non respect des </a:t>
            </a:r>
            <a:r>
              <a:rPr lang="fr-FR" dirty="0"/>
              <a:t>limites de </a:t>
            </a:r>
            <a:r>
              <a:rPr lang="fr-FR" dirty="0" smtClean="0"/>
              <a:t>prêt;</a:t>
            </a:r>
          </a:p>
          <a:p>
            <a:r>
              <a:rPr lang="fr-FR" dirty="0" smtClean="0"/>
              <a:t>Blanchiment </a:t>
            </a:r>
            <a:r>
              <a:rPr lang="fr-FR" dirty="0"/>
              <a:t>d'argent massif; </a:t>
            </a:r>
            <a:r>
              <a:rPr lang="fr-FR" dirty="0" smtClean="0"/>
              <a:t>et</a:t>
            </a:r>
          </a:p>
          <a:p>
            <a:r>
              <a:rPr lang="fr-FR" dirty="0" smtClean="0"/>
              <a:t>Le </a:t>
            </a:r>
            <a:r>
              <a:rPr lang="fr-FR" dirty="0"/>
              <a:t>défaut de maintenir </a:t>
            </a:r>
            <a:r>
              <a:rPr lang="fr-FR" dirty="0" smtClean="0"/>
              <a:t> les rapports  entre fonds </a:t>
            </a:r>
            <a:r>
              <a:rPr lang="fr-FR" dirty="0"/>
              <a:t>propres et de liquidités adéquats ainsi que des provisions pour créances </a:t>
            </a:r>
            <a:r>
              <a:rPr lang="fr-FR" dirty="0" smtClean="0"/>
              <a:t>douteuses.</a:t>
            </a:r>
          </a:p>
          <a:p>
            <a:r>
              <a:rPr lang="fr-FR" dirty="0" smtClean="0"/>
              <a:t>Les </a:t>
            </a:r>
            <a:r>
              <a:rPr lang="fr-FR" dirty="0"/>
              <a:t>stratégies de résolution comprenaient: Nomination de la Société d'assurance-dépôts du Kenya (KDIC) à titre de séquestre ou de gérant.</a:t>
            </a:r>
          </a:p>
          <a:p>
            <a:pPr marL="690372" lvl="2" indent="-342900" algn="just">
              <a:lnSpc>
                <a:spcPct val="150000"/>
              </a:lnSpc>
              <a:spcBef>
                <a:spcPts val="400"/>
              </a:spcBef>
              <a:buSzPct val="68000"/>
              <a:buFont typeface="Wingdings" panose="05000000000000000000" pitchFamily="2" charset="2"/>
              <a:buChar char="ü"/>
            </a:pPr>
            <a:endParaRPr lang="en-US" sz="5000" dirty="0"/>
          </a:p>
          <a:p>
            <a:pPr marL="452628" lvl="1" indent="-342900" algn="just">
              <a:lnSpc>
                <a:spcPct val="150000"/>
              </a:lnSpc>
              <a:spcBef>
                <a:spcPts val="400"/>
              </a:spcBef>
              <a:buSzPct val="68000"/>
              <a:buFont typeface="Wingdings" panose="05000000000000000000" pitchFamily="2" charset="2"/>
              <a:buChar char="Ø"/>
            </a:pPr>
            <a:endParaRPr lang="en-US" sz="2400" dirty="0"/>
          </a:p>
          <a:p>
            <a:pPr marL="452628" lvl="1" indent="-342900" algn="just">
              <a:lnSpc>
                <a:spcPct val="150000"/>
              </a:lnSpc>
              <a:spcBef>
                <a:spcPts val="400"/>
              </a:spcBef>
              <a:buSzPct val="68000"/>
              <a:buFont typeface="Wingdings" panose="05000000000000000000" pitchFamily="2" charset="2"/>
              <a:buChar char="Ø"/>
            </a:pPr>
            <a:endParaRPr lang="en-US" sz="2400" dirty="0"/>
          </a:p>
          <a:p>
            <a:pPr marL="452628" lvl="1" indent="-342900" algn="just">
              <a:lnSpc>
                <a:spcPct val="150000"/>
              </a:lnSpc>
              <a:spcBef>
                <a:spcPts val="400"/>
              </a:spcBef>
              <a:buSzPct val="68000"/>
              <a:buFont typeface="Wingdings" panose="05000000000000000000" pitchFamily="2" charset="2"/>
              <a:buChar char="Ø"/>
            </a:pPr>
            <a:r>
              <a:rPr lang="en-US" sz="2400" dirty="0" smtClean="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pPr marL="109728" indent="0" algn="just" eaLnBrk="1" hangingPunct="1">
              <a:lnSpc>
                <a:spcPct val="150000"/>
              </a:lnSpc>
              <a:buNone/>
            </a:pPr>
            <a:endParaRPr lang="en-US" sz="2400" dirty="0" smtClean="0"/>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pPr>
                <a:defRPr/>
              </a:pPr>
              <a:t>66</a:t>
            </a:fld>
            <a:endParaRPr lang="en-US"/>
          </a:p>
        </p:txBody>
      </p:sp>
      <p:sp>
        <p:nvSpPr>
          <p:cNvPr id="49154" name="Title 1"/>
          <p:cNvSpPr>
            <a:spLocks noGrp="1"/>
          </p:cNvSpPr>
          <p:nvPr>
            <p:ph type="title"/>
          </p:nvPr>
        </p:nvSpPr>
        <p:spPr>
          <a:xfrm>
            <a:off x="219552" y="152400"/>
            <a:ext cx="8610600" cy="609600"/>
          </a:xfrm>
          <a:solidFill>
            <a:schemeClr val="bg2">
              <a:lumMod val="50000"/>
            </a:schemeClr>
          </a:solidFill>
        </p:spPr>
        <p:txBody>
          <a:bodyPr>
            <a:normAutofit/>
          </a:bodyPr>
          <a:lstStyle/>
          <a:p>
            <a:r>
              <a:rPr lang="fr-FR" sz="2800" dirty="0">
                <a:effectLst/>
              </a:rPr>
              <a:t>AUTRES DÉFAILLANCES BANCAIRES EN AFRIQUE</a:t>
            </a:r>
          </a:p>
        </p:txBody>
      </p:sp>
    </p:spTree>
    <p:extLst>
      <p:ext uri="{BB962C8B-B14F-4D97-AF65-F5344CB8AC3E}">
        <p14:creationId xmlns:p14="http://schemas.microsoft.com/office/powerpoint/2010/main" val="2777592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endParaRPr lang="en-US" dirty="0" smtClean="0"/>
          </a:p>
          <a:p>
            <a:pPr marL="109728" indent="0" algn="ctr">
              <a:buNone/>
            </a:pPr>
            <a:endParaRPr lang="en-US" dirty="0"/>
          </a:p>
          <a:p>
            <a:pPr algn="ctr"/>
            <a:r>
              <a:rPr lang="fr-FR" sz="3600" dirty="0"/>
              <a:t>DÉFIS DE RÉSOLUTION</a:t>
            </a:r>
            <a:endParaRPr lang="fr-FR" sz="3600" dirty="0">
              <a:effectLst/>
            </a:endParaRPr>
          </a:p>
        </p:txBody>
      </p:sp>
    </p:spTree>
    <p:extLst>
      <p:ext uri="{BB962C8B-B14F-4D97-AF65-F5344CB8AC3E}">
        <p14:creationId xmlns:p14="http://schemas.microsoft.com/office/powerpoint/2010/main" val="25979784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0" y="762001"/>
            <a:ext cx="9144000" cy="6011068"/>
          </a:xfrm>
        </p:spPr>
        <p:txBody>
          <a:bodyPr>
            <a:normAutofit/>
          </a:bodyPr>
          <a:lstStyle/>
          <a:p>
            <a:r>
              <a:rPr lang="fr-FR" dirty="0" smtClean="0"/>
              <a:t>Curatelle</a:t>
            </a:r>
            <a:r>
              <a:rPr lang="fr-FR" dirty="0"/>
              <a:t/>
            </a:r>
            <a:br>
              <a:rPr lang="fr-FR" dirty="0"/>
            </a:br>
            <a:r>
              <a:rPr lang="fr-FR" dirty="0" smtClean="0"/>
              <a:t>les </a:t>
            </a:r>
            <a:r>
              <a:rPr lang="fr-FR" dirty="0"/>
              <a:t>enquêtes </a:t>
            </a:r>
            <a:r>
              <a:rPr lang="fr-FR" dirty="0" smtClean="0"/>
              <a:t>se sont avérées longues et très coûteux.</a:t>
            </a:r>
          </a:p>
          <a:p>
            <a:r>
              <a:rPr lang="fr-FR" dirty="0" smtClean="0"/>
              <a:t>Les épargnants ont </a:t>
            </a:r>
            <a:r>
              <a:rPr lang="fr-FR" dirty="0"/>
              <a:t>perdu leur épargne </a:t>
            </a:r>
            <a:r>
              <a:rPr lang="fr-FR" dirty="0" smtClean="0"/>
              <a:t>de leur </a:t>
            </a:r>
            <a:r>
              <a:rPr lang="fr-FR" dirty="0"/>
              <a:t>vie </a:t>
            </a:r>
            <a:r>
              <a:rPr lang="fr-FR" dirty="0" smtClean="0"/>
              <a:t>puisque </a:t>
            </a:r>
            <a:r>
              <a:rPr lang="fr-FR" dirty="0"/>
              <a:t>les dépôts gelés ont été effacés en raison de </a:t>
            </a:r>
            <a:r>
              <a:rPr lang="fr-FR" dirty="0" smtClean="0"/>
              <a:t>l'inflation.</a:t>
            </a:r>
            <a:endParaRPr lang="fr-FR" dirty="0"/>
          </a:p>
          <a:p>
            <a:r>
              <a:rPr lang="fr-FR" dirty="0"/>
              <a:t>P</a:t>
            </a:r>
            <a:r>
              <a:rPr lang="fr-FR" dirty="0" smtClean="0"/>
              <a:t>ouvoirs </a:t>
            </a:r>
            <a:r>
              <a:rPr lang="fr-FR" dirty="0"/>
              <a:t>de curatelle souvent contestés devant les </a:t>
            </a:r>
            <a:r>
              <a:rPr lang="fr-FR" dirty="0" smtClean="0"/>
              <a:t>tribunaux</a:t>
            </a:r>
          </a:p>
          <a:p>
            <a:r>
              <a:rPr lang="fr-FR" dirty="0" smtClean="0"/>
              <a:t>Aggravation de circonstances en raison de l'absence </a:t>
            </a:r>
            <a:r>
              <a:rPr lang="fr-FR" dirty="0"/>
              <a:t>de cadre juridique qui </a:t>
            </a:r>
            <a:r>
              <a:rPr lang="fr-FR" dirty="0" smtClean="0"/>
              <a:t>permette </a:t>
            </a:r>
            <a:r>
              <a:rPr lang="fr-FR" dirty="0"/>
              <a:t>de noter les droits des </a:t>
            </a:r>
            <a:r>
              <a:rPr lang="fr-FR" dirty="0" smtClean="0"/>
              <a:t>actionnaires</a:t>
            </a:r>
          </a:p>
          <a:p>
            <a:r>
              <a:rPr lang="fr-FR" dirty="0" smtClean="0"/>
              <a:t>Des </a:t>
            </a:r>
            <a:r>
              <a:rPr lang="fr-FR" dirty="0"/>
              <a:t>cas d'ingérence politique</a:t>
            </a:r>
          </a:p>
          <a:p>
            <a:pPr marL="990600" lvl="1" indent="-533400" eaLnBrk="1" hangingPunct="1">
              <a:buFont typeface="Wingdings" pitchFamily="2" charset="2"/>
              <a:buChar char="Ø"/>
            </a:pPr>
            <a:endParaRPr lang="en-US" dirty="0" smtClean="0">
              <a:latin typeface="Arial" pitchFamily="34" charset="0"/>
              <a:cs typeface="Arial" pitchFamily="34" charset="0"/>
            </a:endParaRPr>
          </a:p>
          <a:p>
            <a:pPr marL="990600" lvl="1" indent="-533400" eaLnBrk="1" hangingPunct="1"/>
            <a:endParaRPr lang="en-US" dirty="0" smtClean="0"/>
          </a:p>
        </p:txBody>
      </p:sp>
      <p:sp>
        <p:nvSpPr>
          <p:cNvPr id="5" name="Slide Number Placeholder 5"/>
          <p:cNvSpPr>
            <a:spLocks noGrp="1"/>
          </p:cNvSpPr>
          <p:nvPr>
            <p:ph type="sldNum" sz="quarter" idx="12"/>
          </p:nvPr>
        </p:nvSpPr>
        <p:spPr/>
        <p:txBody>
          <a:bodyPr/>
          <a:lstStyle/>
          <a:p>
            <a:pPr>
              <a:defRPr/>
            </a:pPr>
            <a:fld id="{10B0746E-047D-4DCF-A956-6D21D513662E}" type="slidenum">
              <a:rPr lang="en-US">
                <a:solidFill>
                  <a:prstClr val="black"/>
                </a:solidFill>
              </a:rPr>
              <a:pPr>
                <a:defRPr/>
              </a:pPr>
              <a:t>68</a:t>
            </a:fld>
            <a:endParaRPr lang="en-US">
              <a:solidFill>
                <a:prstClr val="black"/>
              </a:solidFill>
            </a:endParaRPr>
          </a:p>
        </p:txBody>
      </p:sp>
      <p:sp>
        <p:nvSpPr>
          <p:cNvPr id="46082" name="Rectangle 2"/>
          <p:cNvSpPr>
            <a:spLocks noGrp="1" noChangeArrowheads="1"/>
          </p:cNvSpPr>
          <p:nvPr>
            <p:ph type="title"/>
          </p:nvPr>
        </p:nvSpPr>
        <p:spPr>
          <a:xfrm>
            <a:off x="0" y="43218"/>
            <a:ext cx="9144000" cy="566382"/>
          </a:xfrm>
          <a:solidFill>
            <a:schemeClr val="bg2">
              <a:lumMod val="75000"/>
            </a:schemeClr>
          </a:solidFill>
        </p:spPr>
        <p:txBody>
          <a:bodyPr>
            <a:normAutofit fontScale="90000"/>
          </a:bodyPr>
          <a:lstStyle/>
          <a:p>
            <a:pPr algn="ctr"/>
            <a:r>
              <a:rPr lang="fr-FR" dirty="0">
                <a:effectLst/>
              </a:rPr>
              <a:t>DÉFIS DE RÉSOLUTION</a:t>
            </a:r>
          </a:p>
        </p:txBody>
      </p:sp>
    </p:spTree>
    <p:extLst>
      <p:ext uri="{BB962C8B-B14F-4D97-AF65-F5344CB8AC3E}">
        <p14:creationId xmlns:p14="http://schemas.microsoft.com/office/powerpoint/2010/main" val="1722831429"/>
      </p:ext>
    </p:extLst>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0" y="685800"/>
            <a:ext cx="9144000" cy="5943600"/>
          </a:xfrm>
        </p:spPr>
        <p:txBody>
          <a:bodyPr>
            <a:normAutofit/>
          </a:bodyPr>
          <a:lstStyle/>
          <a:p>
            <a:pPr marL="109728" indent="0">
              <a:buNone/>
            </a:pPr>
            <a:r>
              <a:rPr lang="fr-FR" sz="2400" dirty="0"/>
              <a:t>Administrateurs / </a:t>
            </a:r>
            <a:r>
              <a:rPr lang="fr-FR" sz="2400" dirty="0" smtClean="0"/>
              <a:t>actionnaires</a:t>
            </a:r>
          </a:p>
          <a:p>
            <a:r>
              <a:rPr lang="fr-FR" sz="2400" dirty="0" smtClean="0"/>
              <a:t>Peur </a:t>
            </a:r>
            <a:r>
              <a:rPr lang="fr-FR" sz="2400" dirty="0"/>
              <a:t>de perte de contrôle de la </a:t>
            </a:r>
            <a:r>
              <a:rPr lang="fr-FR" sz="2400" dirty="0" smtClean="0"/>
              <a:t>banque</a:t>
            </a:r>
            <a:endParaRPr lang="fr-FR" sz="2400" dirty="0"/>
          </a:p>
          <a:p>
            <a:r>
              <a:rPr lang="fr-FR" sz="2400" dirty="0" smtClean="0"/>
              <a:t>Les </a:t>
            </a:r>
            <a:r>
              <a:rPr lang="fr-FR" sz="2400" dirty="0"/>
              <a:t>actionnaires s'opposent à l'injection d'actions afin d'éviter la </a:t>
            </a:r>
            <a:r>
              <a:rPr lang="fr-FR" sz="2400" dirty="0" smtClean="0"/>
              <a:t>dilution</a:t>
            </a:r>
            <a:endParaRPr lang="fr-FR" sz="2400" dirty="0"/>
          </a:p>
          <a:p>
            <a:r>
              <a:rPr lang="fr-FR" sz="2400" dirty="0" smtClean="0"/>
              <a:t>Suspension </a:t>
            </a:r>
            <a:r>
              <a:rPr lang="fr-FR" sz="2400" dirty="0"/>
              <a:t>de </a:t>
            </a:r>
            <a:r>
              <a:rPr lang="fr-FR" sz="2400" dirty="0" smtClean="0"/>
              <a:t>pouvoirs</a:t>
            </a:r>
            <a:endParaRPr lang="fr-FR" sz="2400" dirty="0"/>
          </a:p>
          <a:p>
            <a:r>
              <a:rPr lang="fr-FR" sz="2400" dirty="0" smtClean="0"/>
              <a:t>Risque </a:t>
            </a:r>
            <a:r>
              <a:rPr lang="fr-FR" sz="2400" dirty="0"/>
              <a:t>de </a:t>
            </a:r>
            <a:r>
              <a:rPr lang="fr-FR" sz="2400" dirty="0" smtClean="0"/>
              <a:t>réputation</a:t>
            </a:r>
            <a:endParaRPr lang="fr-FR" sz="2400" dirty="0"/>
          </a:p>
          <a:p>
            <a:r>
              <a:rPr lang="fr-FR" sz="2400" dirty="0" smtClean="0"/>
              <a:t>Perte </a:t>
            </a:r>
            <a:r>
              <a:rPr lang="fr-FR" sz="2400" dirty="0"/>
              <a:t>du personnel clé et des </a:t>
            </a:r>
            <a:r>
              <a:rPr lang="fr-FR" sz="2400" dirty="0" smtClean="0"/>
              <a:t>clients</a:t>
            </a:r>
            <a:endParaRPr lang="fr-FR" sz="2400" dirty="0"/>
          </a:p>
          <a:p>
            <a:r>
              <a:rPr lang="fr-FR" sz="2400" dirty="0" smtClean="0"/>
              <a:t>Intérêt </a:t>
            </a:r>
            <a:r>
              <a:rPr lang="fr-FR" sz="2400" dirty="0"/>
              <a:t>personnel vs intérêt </a:t>
            </a:r>
            <a:r>
              <a:rPr lang="fr-FR" sz="2400" dirty="0" smtClean="0"/>
              <a:t>public</a:t>
            </a:r>
            <a:endParaRPr lang="fr-FR" sz="2400" dirty="0"/>
          </a:p>
          <a:p>
            <a:r>
              <a:rPr lang="fr-FR" sz="2400" dirty="0" smtClean="0"/>
              <a:t>Peuvent </a:t>
            </a:r>
            <a:r>
              <a:rPr lang="fr-FR" sz="2400" dirty="0"/>
              <a:t>être </a:t>
            </a:r>
            <a:r>
              <a:rPr lang="fr-FR" sz="2400" dirty="0" smtClean="0"/>
              <a:t>taxes de </a:t>
            </a:r>
            <a:r>
              <a:rPr lang="fr-FR" sz="2400" dirty="0"/>
              <a:t>conduite inappropriée / commerce </a:t>
            </a:r>
            <a:r>
              <a:rPr lang="fr-FR" sz="2400" dirty="0" smtClean="0"/>
              <a:t>imprudent</a:t>
            </a:r>
            <a:endParaRPr lang="fr-FR" sz="2400" dirty="0"/>
          </a:p>
          <a:p>
            <a:r>
              <a:rPr lang="fr-FR" sz="2400" dirty="0" smtClean="0"/>
              <a:t>Les </a:t>
            </a:r>
            <a:r>
              <a:rPr lang="fr-FR" sz="2400" dirty="0"/>
              <a:t>garanties personnelles peuvent </a:t>
            </a:r>
            <a:r>
              <a:rPr lang="fr-FR" sz="2400" dirty="0" smtClean="0"/>
              <a:t>être mentionnées</a:t>
            </a:r>
            <a:endParaRPr lang="fr-FR" sz="2400" dirty="0"/>
          </a:p>
          <a:p>
            <a:r>
              <a:rPr lang="fr-FR" sz="2400" dirty="0" smtClean="0"/>
              <a:t>Évaluation </a:t>
            </a:r>
            <a:r>
              <a:rPr lang="fr-FR" sz="2400" dirty="0"/>
              <a:t>de la faiblesse des </a:t>
            </a:r>
            <a:r>
              <a:rPr lang="fr-FR" sz="2400" dirty="0" smtClean="0"/>
              <a:t>banques</a:t>
            </a:r>
            <a:endParaRPr lang="en-ZW" dirty="0" smtClean="0"/>
          </a:p>
          <a:p>
            <a:pPr eaLnBrk="1" hangingPunct="1">
              <a:lnSpc>
                <a:spcPct val="150000"/>
              </a:lnSpc>
            </a:pPr>
            <a:endParaRPr lang="en-US" dirty="0" smtClean="0"/>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solidFill>
                  <a:prstClr val="black"/>
                </a:solidFill>
              </a:rPr>
              <a:pPr>
                <a:defRPr/>
              </a:pPr>
              <a:t>69</a:t>
            </a:fld>
            <a:endParaRPr lang="en-US">
              <a:solidFill>
                <a:prstClr val="black"/>
              </a:solidFill>
            </a:endParaRPr>
          </a:p>
        </p:txBody>
      </p:sp>
      <p:sp>
        <p:nvSpPr>
          <p:cNvPr id="49154" name="Title 1"/>
          <p:cNvSpPr>
            <a:spLocks noGrp="1"/>
          </p:cNvSpPr>
          <p:nvPr>
            <p:ph type="title"/>
          </p:nvPr>
        </p:nvSpPr>
        <p:spPr>
          <a:xfrm>
            <a:off x="0" y="0"/>
            <a:ext cx="9144000" cy="533400"/>
          </a:xfrm>
          <a:solidFill>
            <a:schemeClr val="bg2">
              <a:lumMod val="75000"/>
            </a:schemeClr>
          </a:solidFill>
        </p:spPr>
        <p:txBody>
          <a:bodyPr>
            <a:normAutofit fontScale="90000"/>
          </a:bodyPr>
          <a:lstStyle/>
          <a:p>
            <a:pPr algn="ctr"/>
            <a:r>
              <a:rPr lang="fr-FR" dirty="0">
                <a:effectLst/>
              </a:rPr>
              <a:t>DÉFIS DE RÉSOLUTION</a:t>
            </a:r>
          </a:p>
        </p:txBody>
      </p:sp>
    </p:spTree>
    <p:extLst>
      <p:ext uri="{BB962C8B-B14F-4D97-AF65-F5344CB8AC3E}">
        <p14:creationId xmlns:p14="http://schemas.microsoft.com/office/powerpoint/2010/main" val="17456279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562600"/>
          </a:xfrm>
        </p:spPr>
        <p:txBody>
          <a:bodyPr>
            <a:normAutofit fontScale="92500" lnSpcReduction="10000"/>
          </a:bodyPr>
          <a:lstStyle/>
          <a:p>
            <a:pPr>
              <a:lnSpc>
                <a:spcPct val="200000"/>
              </a:lnSpc>
              <a:buFont typeface="Wingdings" panose="05000000000000000000" pitchFamily="2" charset="2"/>
              <a:buChar char="Ø"/>
            </a:pPr>
            <a:r>
              <a:rPr lang="fr-FR" sz="2400" dirty="0" smtClean="0"/>
              <a:t>Capitaux détenus </a:t>
            </a:r>
            <a:r>
              <a:rPr lang="fr-FR" sz="2400" dirty="0"/>
              <a:t>par un ou deux actionnaires et leurs </a:t>
            </a:r>
            <a:r>
              <a:rPr lang="fr-FR" sz="2400" dirty="0" smtClean="0"/>
              <a:t>mandataires</a:t>
            </a:r>
          </a:p>
          <a:p>
            <a:pPr>
              <a:lnSpc>
                <a:spcPct val="200000"/>
              </a:lnSpc>
              <a:buFont typeface="Wingdings" panose="05000000000000000000" pitchFamily="2" charset="2"/>
              <a:buChar char="Ø"/>
            </a:pPr>
            <a:r>
              <a:rPr lang="fr-FR" sz="2400" dirty="0" smtClean="0"/>
              <a:t>Les </a:t>
            </a:r>
            <a:r>
              <a:rPr lang="fr-FR" sz="2400" dirty="0"/>
              <a:t>banques gérées par le </a:t>
            </a:r>
            <a:r>
              <a:rPr lang="fr-FR" sz="2400" dirty="0" smtClean="0"/>
              <a:t>propriétaire</a:t>
            </a:r>
          </a:p>
          <a:p>
            <a:pPr>
              <a:lnSpc>
                <a:spcPct val="200000"/>
              </a:lnSpc>
              <a:buFont typeface="Wingdings" panose="05000000000000000000" pitchFamily="2" charset="2"/>
              <a:buChar char="Ø"/>
            </a:pPr>
            <a:r>
              <a:rPr lang="fr-FR" sz="2400" dirty="0" smtClean="0"/>
              <a:t>Les </a:t>
            </a:r>
            <a:r>
              <a:rPr lang="fr-FR" sz="2400" dirty="0"/>
              <a:t>banques contrôlées par les propriétaires - par la nomination de fidèles </a:t>
            </a:r>
            <a:r>
              <a:rPr lang="fr-FR" sz="2400" dirty="0" smtClean="0"/>
              <a:t>administrateurs</a:t>
            </a:r>
          </a:p>
          <a:p>
            <a:pPr>
              <a:lnSpc>
                <a:spcPct val="200000"/>
              </a:lnSpc>
              <a:buFont typeface="Wingdings" panose="05000000000000000000" pitchFamily="2" charset="2"/>
              <a:buChar char="Ø"/>
            </a:pPr>
            <a:r>
              <a:rPr lang="fr-FR" sz="2400" dirty="0" smtClean="0"/>
              <a:t>Actionnaire </a:t>
            </a:r>
            <a:r>
              <a:rPr lang="fr-FR" sz="2400" dirty="0"/>
              <a:t>exerçant des fonctions </a:t>
            </a:r>
            <a:r>
              <a:rPr lang="fr-FR" sz="2400" dirty="0" smtClean="0"/>
              <a:t>exécutives</a:t>
            </a:r>
          </a:p>
          <a:p>
            <a:pPr>
              <a:lnSpc>
                <a:spcPct val="200000"/>
              </a:lnSpc>
              <a:buFont typeface="Wingdings" panose="05000000000000000000" pitchFamily="2" charset="2"/>
              <a:buChar char="Ø"/>
            </a:pPr>
            <a:r>
              <a:rPr lang="fr-FR" sz="2400" dirty="0"/>
              <a:t>Prêts </a:t>
            </a:r>
            <a:r>
              <a:rPr lang="fr-FR" sz="2400" dirty="0" smtClean="0"/>
              <a:t>d'initiés non acquittés</a:t>
            </a:r>
          </a:p>
          <a:p>
            <a:pPr>
              <a:lnSpc>
                <a:spcPct val="200000"/>
              </a:lnSpc>
              <a:buFont typeface="Wingdings" panose="05000000000000000000" pitchFamily="2" charset="2"/>
              <a:buChar char="Ø"/>
            </a:pPr>
            <a:r>
              <a:rPr lang="fr-FR" sz="2400" dirty="0" smtClean="0"/>
              <a:t> Emprunter </a:t>
            </a:r>
            <a:r>
              <a:rPr lang="fr-FR" sz="2400" dirty="0"/>
              <a:t>pour </a:t>
            </a:r>
            <a:r>
              <a:rPr lang="fr-FR" sz="2400" dirty="0" smtClean="0"/>
              <a:t>recapitaliser </a:t>
            </a:r>
            <a:r>
              <a:rPr lang="fr-FR" sz="2400" dirty="0"/>
              <a:t>la banque</a:t>
            </a:r>
          </a:p>
          <a:p>
            <a:pPr algn="just">
              <a:lnSpc>
                <a:spcPct val="200000"/>
              </a:lnSpc>
              <a:buFont typeface="Wingdings" panose="05000000000000000000" pitchFamily="2" charset="2"/>
              <a:buChar char="Ø"/>
            </a:pPr>
            <a:endParaRPr lang="en-CA" sz="2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pPr/>
              <a:t>7</a:t>
            </a:fld>
            <a:endParaRPr lang="en-US"/>
          </a:p>
        </p:txBody>
      </p:sp>
      <p:sp>
        <p:nvSpPr>
          <p:cNvPr id="2" name="Title 1"/>
          <p:cNvSpPr>
            <a:spLocks noGrp="1"/>
          </p:cNvSpPr>
          <p:nvPr>
            <p:ph type="title"/>
          </p:nvPr>
        </p:nvSpPr>
        <p:spPr>
          <a:xfrm>
            <a:off x="0" y="0"/>
            <a:ext cx="9144000" cy="609600"/>
          </a:xfrm>
          <a:solidFill>
            <a:schemeClr val="bg2">
              <a:lumMod val="75000"/>
            </a:schemeClr>
          </a:solidFill>
        </p:spPr>
        <p:txBody>
          <a:bodyPr>
            <a:normAutofit/>
          </a:bodyPr>
          <a:lstStyle/>
          <a:p>
            <a:r>
              <a:rPr lang="en-US" sz="3200" dirty="0" err="1"/>
              <a:t>Pourquoi</a:t>
            </a:r>
            <a:r>
              <a:rPr lang="en-US" sz="3200" dirty="0"/>
              <a:t> les </a:t>
            </a:r>
            <a:r>
              <a:rPr lang="en-US" sz="3200" dirty="0" err="1"/>
              <a:t>banques</a:t>
            </a:r>
            <a:r>
              <a:rPr lang="en-US" sz="3200" dirty="0"/>
              <a:t> </a:t>
            </a:r>
            <a:r>
              <a:rPr lang="en-US" sz="3200" dirty="0" err="1"/>
              <a:t>tombent</a:t>
            </a:r>
            <a:r>
              <a:rPr lang="en-US" sz="3200" dirty="0"/>
              <a:t> en </a:t>
            </a:r>
            <a:r>
              <a:rPr lang="en-US" sz="3200" dirty="0" err="1"/>
              <a:t>faillite</a:t>
            </a:r>
            <a:endParaRPr lang="en-CA"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3925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0" y="685800"/>
            <a:ext cx="9144000" cy="5867400"/>
          </a:xfrm>
        </p:spPr>
        <p:txBody>
          <a:bodyPr>
            <a:normAutofit lnSpcReduction="10000"/>
          </a:bodyPr>
          <a:lstStyle/>
          <a:p>
            <a:r>
              <a:rPr lang="fr-FR" sz="2400" dirty="0" smtClean="0"/>
              <a:t>Employés</a:t>
            </a:r>
            <a:endParaRPr lang="fr-FR" sz="2400" dirty="0"/>
          </a:p>
          <a:p>
            <a:r>
              <a:rPr lang="fr-FR" sz="2400" dirty="0" smtClean="0"/>
              <a:t>Suspension </a:t>
            </a:r>
            <a:r>
              <a:rPr lang="fr-FR" sz="2400" dirty="0"/>
              <a:t>des contrats de </a:t>
            </a:r>
            <a:r>
              <a:rPr lang="fr-FR" sz="2400" dirty="0" smtClean="0"/>
              <a:t>travail</a:t>
            </a:r>
            <a:endParaRPr lang="fr-FR" sz="2400" dirty="0"/>
          </a:p>
          <a:p>
            <a:r>
              <a:rPr lang="fr-FR" sz="2400" dirty="0"/>
              <a:t>P</a:t>
            </a:r>
            <a:r>
              <a:rPr lang="fr-FR" sz="2400" dirty="0" smtClean="0"/>
              <a:t>ersonnel en congé </a:t>
            </a:r>
            <a:r>
              <a:rPr lang="fr-FR" sz="2400" dirty="0"/>
              <a:t>sans solde</a:t>
            </a:r>
            <a:br>
              <a:rPr lang="fr-FR" sz="2400" dirty="0"/>
            </a:br>
            <a:endParaRPr lang="fr-FR" sz="2400" dirty="0" smtClean="0"/>
          </a:p>
          <a:p>
            <a:r>
              <a:rPr lang="fr-FR" sz="2400" dirty="0" smtClean="0"/>
              <a:t>Les </a:t>
            </a:r>
            <a:r>
              <a:rPr lang="fr-FR" sz="2400" dirty="0"/>
              <a:t>salaires et les avantages sociaux seront-ils payés à l'échéance?</a:t>
            </a:r>
            <a:br>
              <a:rPr lang="fr-FR" sz="2400" dirty="0"/>
            </a:br>
            <a:endParaRPr lang="fr-FR" sz="2400" dirty="0" smtClean="0"/>
          </a:p>
          <a:p>
            <a:r>
              <a:rPr lang="fr-FR" sz="2400" dirty="0" smtClean="0"/>
              <a:t>Ont-ils </a:t>
            </a:r>
            <a:r>
              <a:rPr lang="fr-FR" sz="2400" dirty="0"/>
              <a:t>toujours une couverture médicale et les paiements d'aide médicale sont-ils à jour?</a:t>
            </a:r>
            <a:br>
              <a:rPr lang="fr-FR" sz="2400" dirty="0"/>
            </a:br>
            <a:endParaRPr lang="fr-FR" sz="2400" dirty="0" smtClean="0"/>
          </a:p>
          <a:p>
            <a:r>
              <a:rPr lang="fr-FR" sz="2400" dirty="0" smtClean="0"/>
              <a:t>Couverture </a:t>
            </a:r>
            <a:r>
              <a:rPr lang="fr-FR" sz="2400" dirty="0"/>
              <a:t>de décès et invalidité?</a:t>
            </a:r>
            <a:br>
              <a:rPr lang="fr-FR" sz="2400" dirty="0"/>
            </a:br>
            <a:endParaRPr lang="fr-FR" sz="2400" dirty="0" smtClean="0"/>
          </a:p>
          <a:p>
            <a:r>
              <a:rPr lang="fr-FR" sz="2400" dirty="0" smtClean="0"/>
              <a:t>Qu'arrive-t-il </a:t>
            </a:r>
            <a:r>
              <a:rPr lang="fr-FR" sz="2400" dirty="0"/>
              <a:t>à leur caisse de retraite?</a:t>
            </a:r>
            <a:br>
              <a:rPr lang="fr-FR" sz="2400" dirty="0"/>
            </a:br>
            <a:r>
              <a:rPr lang="fr-FR" sz="2400" dirty="0"/>
              <a:t/>
            </a:r>
            <a:br>
              <a:rPr lang="fr-FR" sz="2400" dirty="0"/>
            </a:br>
            <a:r>
              <a:rPr lang="fr-FR" sz="2400" dirty="0"/>
              <a:t>Y </a:t>
            </a:r>
            <a:r>
              <a:rPr lang="fr-FR" sz="2400" dirty="0" smtClean="0"/>
              <a:t>a t-il </a:t>
            </a:r>
            <a:r>
              <a:rPr lang="fr-FR" sz="2400" dirty="0"/>
              <a:t>de l'argent pour payer </a:t>
            </a:r>
            <a:r>
              <a:rPr lang="fr-FR" sz="2400" dirty="0" smtClean="0"/>
              <a:t>les ? </a:t>
            </a:r>
            <a:r>
              <a:rPr lang="fr-FR" sz="2400" dirty="0"/>
              <a:t>La banque </a:t>
            </a:r>
            <a:r>
              <a:rPr lang="fr-FR" sz="2400" dirty="0" smtClean="0"/>
              <a:t>indemnités de retraite? La banque survivra-t-elle</a:t>
            </a:r>
            <a:r>
              <a:rPr lang="fr-FR" sz="2400" dirty="0"/>
              <a:t>?</a:t>
            </a:r>
          </a:p>
          <a:p>
            <a:pPr eaLnBrk="1" hangingPunct="1">
              <a:lnSpc>
                <a:spcPct val="150000"/>
              </a:lnSpc>
            </a:pPr>
            <a:endParaRPr lang="en-US" dirty="0" smtClean="0"/>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solidFill>
                  <a:prstClr val="black"/>
                </a:solidFill>
              </a:rPr>
              <a:pPr>
                <a:defRPr/>
              </a:pPr>
              <a:t>70</a:t>
            </a:fld>
            <a:endParaRPr lang="en-US">
              <a:solidFill>
                <a:prstClr val="black"/>
              </a:solidFill>
            </a:endParaRPr>
          </a:p>
        </p:txBody>
      </p:sp>
      <p:sp>
        <p:nvSpPr>
          <p:cNvPr id="49154" name="Title 1"/>
          <p:cNvSpPr>
            <a:spLocks noGrp="1"/>
          </p:cNvSpPr>
          <p:nvPr>
            <p:ph type="title"/>
          </p:nvPr>
        </p:nvSpPr>
        <p:spPr>
          <a:xfrm>
            <a:off x="0" y="0"/>
            <a:ext cx="9144000" cy="533400"/>
          </a:xfrm>
          <a:solidFill>
            <a:schemeClr val="bg2">
              <a:lumMod val="75000"/>
            </a:schemeClr>
          </a:solidFill>
        </p:spPr>
        <p:txBody>
          <a:bodyPr>
            <a:normAutofit fontScale="90000"/>
          </a:bodyPr>
          <a:lstStyle/>
          <a:p>
            <a:pPr algn="ctr"/>
            <a:r>
              <a:rPr lang="fr-FR" dirty="0">
                <a:effectLst/>
              </a:rPr>
              <a:t>DÉFIS DE RÉSOLUTION</a:t>
            </a:r>
          </a:p>
        </p:txBody>
      </p:sp>
    </p:spTree>
    <p:extLst>
      <p:ext uri="{BB962C8B-B14F-4D97-AF65-F5344CB8AC3E}">
        <p14:creationId xmlns:p14="http://schemas.microsoft.com/office/powerpoint/2010/main" val="388611052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0" y="762000"/>
            <a:ext cx="9144000" cy="5562600"/>
          </a:xfrm>
        </p:spPr>
        <p:txBody>
          <a:bodyPr>
            <a:normAutofit lnSpcReduction="10000"/>
          </a:bodyPr>
          <a:lstStyle/>
          <a:p>
            <a:pPr marL="109728" indent="0">
              <a:buNone/>
            </a:pPr>
            <a:r>
              <a:rPr lang="fr-FR" sz="2000" dirty="0" smtClean="0"/>
              <a:t>Epargnants </a:t>
            </a:r>
            <a:r>
              <a:rPr lang="fr-FR" sz="2000" dirty="0"/>
              <a:t>/ créanciers</a:t>
            </a:r>
            <a:br>
              <a:rPr lang="fr-FR" sz="2000" dirty="0"/>
            </a:br>
            <a:endParaRPr lang="fr-FR" sz="2000" dirty="0" smtClean="0"/>
          </a:p>
          <a:p>
            <a:pPr>
              <a:buFont typeface="Wingdings" pitchFamily="2" charset="2"/>
              <a:buChar char="Ø"/>
            </a:pPr>
            <a:r>
              <a:rPr lang="fr-FR" sz="2000" dirty="0" smtClean="0"/>
              <a:t>Ils </a:t>
            </a:r>
            <a:r>
              <a:rPr lang="fr-FR" sz="2000" dirty="0"/>
              <a:t>veulent avoir accès à leur argent</a:t>
            </a:r>
            <a:br>
              <a:rPr lang="fr-FR" sz="2000" dirty="0"/>
            </a:br>
            <a:endParaRPr lang="fr-FR" sz="2000" dirty="0" smtClean="0"/>
          </a:p>
          <a:p>
            <a:pPr>
              <a:buFont typeface="Wingdings" pitchFamily="2" charset="2"/>
              <a:buChar char="Ø"/>
            </a:pPr>
            <a:r>
              <a:rPr lang="fr-FR" sz="2000" dirty="0" smtClean="0"/>
              <a:t>Certains </a:t>
            </a:r>
            <a:r>
              <a:rPr lang="fr-FR" sz="2000" dirty="0"/>
              <a:t>d'entre eux </a:t>
            </a:r>
            <a:r>
              <a:rPr lang="fr-FR" sz="2000" dirty="0" smtClean="0"/>
              <a:t>appartiennent aux groupes </a:t>
            </a:r>
            <a:r>
              <a:rPr lang="fr-FR" sz="2000" dirty="0"/>
              <a:t>vulnérables</a:t>
            </a:r>
            <a:br>
              <a:rPr lang="fr-FR" sz="2000" dirty="0"/>
            </a:br>
            <a:endParaRPr lang="fr-FR" sz="2000" dirty="0" smtClean="0"/>
          </a:p>
          <a:p>
            <a:pPr>
              <a:buFont typeface="Wingdings" pitchFamily="2" charset="2"/>
              <a:buChar char="Ø"/>
            </a:pPr>
            <a:r>
              <a:rPr lang="fr-FR" sz="2000" dirty="0" smtClean="0"/>
              <a:t>Soutiennent-ils </a:t>
            </a:r>
            <a:r>
              <a:rPr lang="fr-FR" sz="2000" dirty="0"/>
              <a:t>le processus de </a:t>
            </a:r>
            <a:r>
              <a:rPr lang="fr-FR" sz="2000" dirty="0" smtClean="0"/>
              <a:t>relève?</a:t>
            </a:r>
            <a:r>
              <a:rPr lang="fr-FR" sz="2000" dirty="0"/>
              <a:t/>
            </a:r>
            <a:br>
              <a:rPr lang="fr-FR" sz="2000" dirty="0"/>
            </a:br>
            <a:endParaRPr lang="fr-FR" sz="2000" dirty="0" smtClean="0"/>
          </a:p>
          <a:p>
            <a:pPr>
              <a:buFont typeface="Wingdings" pitchFamily="2" charset="2"/>
              <a:buChar char="Ø"/>
            </a:pPr>
            <a:r>
              <a:rPr lang="fr-FR" sz="2000" dirty="0" smtClean="0"/>
              <a:t>Sont-ils </a:t>
            </a:r>
            <a:r>
              <a:rPr lang="fr-FR" sz="2000" dirty="0"/>
              <a:t>mieux dans une situation de liquidation?</a:t>
            </a:r>
            <a:br>
              <a:rPr lang="fr-FR" sz="2000" dirty="0"/>
            </a:br>
            <a:endParaRPr lang="fr-FR" sz="2000" dirty="0" smtClean="0"/>
          </a:p>
          <a:p>
            <a:pPr>
              <a:buFont typeface="Wingdings" pitchFamily="2" charset="2"/>
              <a:buChar char="Ø"/>
            </a:pPr>
            <a:r>
              <a:rPr lang="fr-FR" sz="2000" dirty="0" smtClean="0"/>
              <a:t>Approuvent-ils </a:t>
            </a:r>
            <a:r>
              <a:rPr lang="fr-FR" sz="2000" dirty="0"/>
              <a:t>le plan de </a:t>
            </a:r>
            <a:r>
              <a:rPr lang="fr-FR" sz="2000" dirty="0" smtClean="0"/>
              <a:t>relève?</a:t>
            </a:r>
            <a:r>
              <a:rPr lang="fr-FR" sz="2000" dirty="0"/>
              <a:t/>
            </a:r>
            <a:br>
              <a:rPr lang="fr-FR" sz="2000" dirty="0"/>
            </a:br>
            <a:endParaRPr lang="fr-FR" sz="2000" dirty="0" smtClean="0"/>
          </a:p>
          <a:p>
            <a:pPr>
              <a:buFont typeface="Wingdings" pitchFamily="2" charset="2"/>
              <a:buChar char="Ø"/>
            </a:pPr>
            <a:r>
              <a:rPr lang="fr-FR" sz="2000" dirty="0" smtClean="0"/>
              <a:t>La </a:t>
            </a:r>
            <a:r>
              <a:rPr lang="fr-FR" sz="2000" dirty="0"/>
              <a:t>banque survivra-t-elle?</a:t>
            </a:r>
            <a:br>
              <a:rPr lang="fr-FR" sz="2000" dirty="0"/>
            </a:br>
            <a:endParaRPr lang="fr-FR" sz="2000" dirty="0" smtClean="0"/>
          </a:p>
          <a:p>
            <a:pPr>
              <a:buFont typeface="Wingdings" pitchFamily="2" charset="2"/>
              <a:buChar char="Ø"/>
            </a:pPr>
            <a:r>
              <a:rPr lang="fr-FR" sz="2000" dirty="0" smtClean="0"/>
              <a:t>Veulent-ils </a:t>
            </a:r>
            <a:r>
              <a:rPr lang="fr-FR" sz="2000" dirty="0"/>
              <a:t>continuer à fournir à la société des biens et des services?</a:t>
            </a:r>
            <a:br>
              <a:rPr lang="fr-FR" sz="2000" dirty="0"/>
            </a:br>
            <a:endParaRPr lang="fr-FR" sz="2000" dirty="0" smtClean="0"/>
          </a:p>
          <a:p>
            <a:pPr>
              <a:buFont typeface="Wingdings" pitchFamily="2" charset="2"/>
              <a:buChar char="Ø"/>
            </a:pPr>
            <a:r>
              <a:rPr lang="fr-FR" sz="2000" dirty="0" smtClean="0"/>
              <a:t>Les </a:t>
            </a:r>
            <a:r>
              <a:rPr lang="fr-FR" sz="2000" dirty="0"/>
              <a:t>créanciers garantis peuvent pousser à la liquidation contrairement aux créanciers non garantis</a:t>
            </a:r>
            <a:endParaRPr lang="fr-FR" sz="2000" dirty="0">
              <a:effectLst/>
            </a:endParaRPr>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solidFill>
                  <a:prstClr val="black"/>
                </a:solidFill>
              </a:rPr>
              <a:pPr>
                <a:defRPr/>
              </a:pPr>
              <a:t>71</a:t>
            </a:fld>
            <a:endParaRPr lang="en-US">
              <a:solidFill>
                <a:prstClr val="black"/>
              </a:solidFill>
            </a:endParaRPr>
          </a:p>
        </p:txBody>
      </p:sp>
      <p:sp>
        <p:nvSpPr>
          <p:cNvPr id="49154" name="Title 1"/>
          <p:cNvSpPr>
            <a:spLocks noGrp="1"/>
          </p:cNvSpPr>
          <p:nvPr>
            <p:ph type="title"/>
          </p:nvPr>
        </p:nvSpPr>
        <p:spPr>
          <a:xfrm>
            <a:off x="0" y="0"/>
            <a:ext cx="9144000" cy="609600"/>
          </a:xfrm>
          <a:solidFill>
            <a:schemeClr val="bg2">
              <a:lumMod val="75000"/>
            </a:schemeClr>
          </a:solidFill>
        </p:spPr>
        <p:txBody>
          <a:bodyPr>
            <a:normAutofit fontScale="90000"/>
          </a:bodyPr>
          <a:lstStyle/>
          <a:p>
            <a:pPr algn="ctr"/>
            <a:r>
              <a:rPr lang="fr-FR" dirty="0">
                <a:effectLst/>
              </a:rPr>
              <a:t>DÉFIS DE RÉSOLUTION</a:t>
            </a:r>
          </a:p>
        </p:txBody>
      </p:sp>
    </p:spTree>
    <p:extLst>
      <p:ext uri="{BB962C8B-B14F-4D97-AF65-F5344CB8AC3E}">
        <p14:creationId xmlns:p14="http://schemas.microsoft.com/office/powerpoint/2010/main" val="19929135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0" y="685801"/>
            <a:ext cx="9144000" cy="6087268"/>
          </a:xfrm>
        </p:spPr>
        <p:txBody>
          <a:bodyPr>
            <a:normAutofit fontScale="85000" lnSpcReduction="10000"/>
          </a:bodyPr>
          <a:lstStyle/>
          <a:p>
            <a:endParaRPr lang="en-US" sz="2400" dirty="0"/>
          </a:p>
          <a:p>
            <a:r>
              <a:rPr lang="fr-FR" sz="2800" dirty="0"/>
              <a:t>Défis auxquels sont confrontés les financiers externes</a:t>
            </a:r>
            <a:br>
              <a:rPr lang="fr-FR" sz="2800" dirty="0"/>
            </a:br>
            <a:endParaRPr lang="fr-FR" sz="2800" dirty="0" smtClean="0"/>
          </a:p>
          <a:p>
            <a:r>
              <a:rPr lang="fr-FR" sz="2800" dirty="0" smtClean="0"/>
              <a:t>Les </a:t>
            </a:r>
            <a:r>
              <a:rPr lang="fr-FR" sz="2800" dirty="0"/>
              <a:t>prêteurs extérieurs sont réticents à étendre des lignes de crédit supplémentaires et des facilités de prêt</a:t>
            </a:r>
            <a:br>
              <a:rPr lang="fr-FR" sz="2800" dirty="0"/>
            </a:br>
            <a:endParaRPr lang="fr-FR" sz="2800" dirty="0" smtClean="0"/>
          </a:p>
          <a:p>
            <a:r>
              <a:rPr lang="fr-FR" sz="2800" dirty="0" smtClean="0"/>
              <a:t>Soutiennent-ils </a:t>
            </a:r>
            <a:r>
              <a:rPr lang="fr-FR" sz="2800" dirty="0"/>
              <a:t>le plan de </a:t>
            </a:r>
            <a:r>
              <a:rPr lang="fr-FR" sz="2800" dirty="0" smtClean="0"/>
              <a:t>redressement?</a:t>
            </a:r>
            <a:r>
              <a:rPr lang="fr-FR" sz="2800" dirty="0"/>
              <a:t/>
            </a:r>
            <a:br>
              <a:rPr lang="fr-FR" sz="2800" dirty="0"/>
            </a:br>
            <a:endParaRPr lang="fr-FR" sz="2800" dirty="0" smtClean="0"/>
          </a:p>
          <a:p>
            <a:r>
              <a:rPr lang="fr-FR" sz="2800" dirty="0" smtClean="0"/>
              <a:t>Quelle </a:t>
            </a:r>
            <a:r>
              <a:rPr lang="fr-FR" sz="2800" dirty="0"/>
              <a:t>est la valeur de leur sécurité?</a:t>
            </a:r>
            <a:br>
              <a:rPr lang="fr-FR" sz="2800" dirty="0"/>
            </a:br>
            <a:endParaRPr lang="fr-FR" sz="2800" dirty="0" smtClean="0"/>
          </a:p>
          <a:p>
            <a:r>
              <a:rPr lang="fr-FR" sz="2800" dirty="0" smtClean="0"/>
              <a:t>Approuvent-ils </a:t>
            </a:r>
            <a:r>
              <a:rPr lang="fr-FR" sz="2800" dirty="0"/>
              <a:t>des financements </a:t>
            </a:r>
            <a:r>
              <a:rPr lang="fr-FR" sz="2800" dirty="0" smtClean="0"/>
              <a:t>post-redressement </a:t>
            </a:r>
            <a:r>
              <a:rPr lang="fr-FR" sz="2800" dirty="0"/>
              <a:t>pour maintenir la banque en </a:t>
            </a:r>
            <a:r>
              <a:rPr lang="fr-FR" sz="2800" dirty="0" smtClean="0"/>
              <a:t> activité?</a:t>
            </a:r>
            <a:r>
              <a:rPr lang="fr-FR" sz="2800" dirty="0"/>
              <a:t/>
            </a:r>
            <a:br>
              <a:rPr lang="fr-FR" sz="2800" dirty="0"/>
            </a:br>
            <a:endParaRPr lang="fr-FR" sz="2800" dirty="0" smtClean="0"/>
          </a:p>
          <a:p>
            <a:r>
              <a:rPr lang="fr-FR" sz="2800" dirty="0" smtClean="0"/>
              <a:t>Sont-ils </a:t>
            </a:r>
            <a:r>
              <a:rPr lang="fr-FR" sz="2800" dirty="0"/>
              <a:t>mieux dans une situation de liquidation?</a:t>
            </a:r>
            <a:br>
              <a:rPr lang="fr-FR" sz="2800" dirty="0"/>
            </a:br>
            <a:endParaRPr lang="fr-FR" sz="2800" dirty="0" smtClean="0"/>
          </a:p>
          <a:p>
            <a:r>
              <a:rPr lang="fr-FR" sz="2800" dirty="0" smtClean="0"/>
              <a:t>L'exposition </a:t>
            </a:r>
            <a:r>
              <a:rPr lang="fr-FR" sz="2800" dirty="0"/>
              <a:t>affectera-t-elle le </a:t>
            </a:r>
            <a:r>
              <a:rPr lang="fr-FR" sz="2800" dirty="0" smtClean="0"/>
              <a:t>pays </a:t>
            </a:r>
            <a:r>
              <a:rPr lang="fr-FR" sz="2800" dirty="0"/>
              <a:t>et les prêts à d'autres institutions locales?</a:t>
            </a:r>
            <a:endParaRPr lang="fr-FR" sz="2800" dirty="0">
              <a:effectLst/>
            </a:endParaRPr>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solidFill>
                  <a:prstClr val="black"/>
                </a:solidFill>
              </a:rPr>
              <a:pPr>
                <a:defRPr/>
              </a:pPr>
              <a:t>72</a:t>
            </a:fld>
            <a:endParaRPr lang="en-US">
              <a:solidFill>
                <a:prstClr val="black"/>
              </a:solidFill>
            </a:endParaRPr>
          </a:p>
        </p:txBody>
      </p:sp>
      <p:sp>
        <p:nvSpPr>
          <p:cNvPr id="49154" name="Title 1"/>
          <p:cNvSpPr>
            <a:spLocks noGrp="1"/>
          </p:cNvSpPr>
          <p:nvPr>
            <p:ph type="title"/>
          </p:nvPr>
        </p:nvSpPr>
        <p:spPr>
          <a:xfrm>
            <a:off x="0" y="0"/>
            <a:ext cx="9144000" cy="533400"/>
          </a:xfrm>
          <a:solidFill>
            <a:schemeClr val="bg2">
              <a:lumMod val="75000"/>
            </a:schemeClr>
          </a:solidFill>
        </p:spPr>
        <p:txBody>
          <a:bodyPr>
            <a:normAutofit fontScale="90000"/>
          </a:bodyPr>
          <a:lstStyle/>
          <a:p>
            <a:pPr algn="ctr"/>
            <a:r>
              <a:rPr lang="fr-FR" dirty="0">
                <a:effectLst/>
              </a:rPr>
              <a:t>DÉFIS DE RÉSOLUTION</a:t>
            </a:r>
          </a:p>
        </p:txBody>
      </p:sp>
    </p:spTree>
    <p:extLst>
      <p:ext uri="{BB962C8B-B14F-4D97-AF65-F5344CB8AC3E}">
        <p14:creationId xmlns:p14="http://schemas.microsoft.com/office/powerpoint/2010/main" val="85306559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0" y="685800"/>
            <a:ext cx="9144000" cy="7924800"/>
          </a:xfrm>
        </p:spPr>
        <p:txBody>
          <a:bodyPr>
            <a:noAutofit/>
          </a:bodyPr>
          <a:lstStyle/>
          <a:p>
            <a:pPr marL="0" indent="0">
              <a:spcBef>
                <a:spcPts val="0"/>
              </a:spcBef>
              <a:buNone/>
            </a:pPr>
            <a:r>
              <a:rPr lang="fr-FR" sz="2000" dirty="0"/>
              <a:t>Régulateur</a:t>
            </a:r>
            <a:br>
              <a:rPr lang="fr-FR" sz="2000" dirty="0"/>
            </a:br>
            <a:endParaRPr lang="fr-FR" sz="2000" dirty="0" smtClean="0"/>
          </a:p>
          <a:p>
            <a:pPr marL="342900" indent="-342900">
              <a:spcBef>
                <a:spcPts val="0"/>
              </a:spcBef>
              <a:buFont typeface="Wingdings" pitchFamily="2" charset="2"/>
              <a:buChar char="Ø"/>
            </a:pPr>
            <a:r>
              <a:rPr lang="fr-FR" sz="2000" dirty="0" smtClean="0"/>
              <a:t>Ont-ils </a:t>
            </a:r>
            <a:r>
              <a:rPr lang="fr-FR" sz="2000" dirty="0"/>
              <a:t>la capacité et la base juridique pour </a:t>
            </a:r>
            <a:r>
              <a:rPr lang="fr-FR" sz="2000" dirty="0" smtClean="0"/>
              <a:t>redresser les banques en faillite?</a:t>
            </a:r>
            <a:r>
              <a:rPr lang="fr-FR" sz="2000" dirty="0"/>
              <a:t/>
            </a:r>
            <a:br>
              <a:rPr lang="fr-FR" sz="2000" dirty="0"/>
            </a:br>
            <a:endParaRPr lang="fr-FR" sz="2000" dirty="0" smtClean="0"/>
          </a:p>
          <a:p>
            <a:pPr marL="342900" indent="-342900">
              <a:spcBef>
                <a:spcPts val="0"/>
              </a:spcBef>
              <a:buFont typeface="Wingdings" pitchFamily="2" charset="2"/>
              <a:buChar char="Ø"/>
            </a:pPr>
            <a:r>
              <a:rPr lang="fr-FR" sz="2000" dirty="0" smtClean="0"/>
              <a:t>Ont-ils </a:t>
            </a:r>
            <a:r>
              <a:rPr lang="fr-FR" sz="2000" dirty="0"/>
              <a:t>le pouvoir d'assumer les pouvoirs et les droits des actionnaires et de faire appel à un investisseur?</a:t>
            </a:r>
            <a:br>
              <a:rPr lang="fr-FR" sz="2000" dirty="0"/>
            </a:br>
            <a:endParaRPr lang="fr-FR" sz="2000" dirty="0" smtClean="0"/>
          </a:p>
          <a:p>
            <a:pPr marL="342900" indent="-342900">
              <a:spcBef>
                <a:spcPts val="0"/>
              </a:spcBef>
              <a:buFont typeface="Wingdings" pitchFamily="2" charset="2"/>
              <a:buChar char="Ø"/>
            </a:pPr>
            <a:r>
              <a:rPr lang="fr-FR" sz="2000" dirty="0" smtClean="0"/>
              <a:t>Ont-ils </a:t>
            </a:r>
            <a:r>
              <a:rPr lang="fr-FR" sz="2000" dirty="0"/>
              <a:t>le cadre juridique pour </a:t>
            </a:r>
            <a:r>
              <a:rPr lang="fr-FR" sz="2000" dirty="0" smtClean="0"/>
              <a:t>initier une </a:t>
            </a:r>
            <a:r>
              <a:rPr lang="fr-FR" sz="2000" dirty="0"/>
              <a:t>fusion avec des banques plus fortes sur le marché?</a:t>
            </a:r>
            <a:br>
              <a:rPr lang="fr-FR" sz="2000" dirty="0"/>
            </a:br>
            <a:endParaRPr lang="fr-FR" sz="2000" dirty="0" smtClean="0"/>
          </a:p>
          <a:p>
            <a:pPr marL="342900" indent="-342900">
              <a:spcBef>
                <a:spcPts val="0"/>
              </a:spcBef>
              <a:buFont typeface="Wingdings" pitchFamily="2" charset="2"/>
              <a:buChar char="Ø"/>
            </a:pPr>
            <a:r>
              <a:rPr lang="fr-FR" sz="2000" dirty="0" smtClean="0"/>
              <a:t>les </a:t>
            </a:r>
            <a:r>
              <a:rPr lang="fr-FR" sz="2000" dirty="0"/>
              <a:t>batailles juridiques prolongées avec les actionnaires après avoir pris toute action?</a:t>
            </a:r>
            <a:br>
              <a:rPr lang="fr-FR" sz="2000" dirty="0"/>
            </a:br>
            <a:endParaRPr lang="fr-FR" sz="2000" dirty="0" smtClean="0"/>
          </a:p>
          <a:p>
            <a:pPr marL="342900" indent="-342900">
              <a:spcBef>
                <a:spcPts val="0"/>
              </a:spcBef>
              <a:buFont typeface="Wingdings" pitchFamily="2" charset="2"/>
              <a:buChar char="Ø"/>
            </a:pPr>
            <a:r>
              <a:rPr lang="fr-FR" sz="2000" dirty="0" smtClean="0"/>
              <a:t>Les </a:t>
            </a:r>
            <a:r>
              <a:rPr lang="fr-FR" sz="2000" dirty="0"/>
              <a:t>marchés financiers sont-ils mieux avec une liquidation de la banque? Effet de </a:t>
            </a:r>
            <a:r>
              <a:rPr lang="fr-FR" sz="2000" dirty="0" smtClean="0"/>
              <a:t>contagion.</a:t>
            </a:r>
            <a:r>
              <a:rPr lang="fr-FR" sz="2000" dirty="0"/>
              <a:t/>
            </a:r>
            <a:br>
              <a:rPr lang="fr-FR" sz="2000" dirty="0"/>
            </a:br>
            <a:endParaRPr lang="fr-FR" sz="2000" dirty="0" smtClean="0"/>
          </a:p>
          <a:p>
            <a:pPr marL="342900" indent="-342900">
              <a:spcBef>
                <a:spcPts val="0"/>
              </a:spcBef>
              <a:buFont typeface="Wingdings" pitchFamily="2" charset="2"/>
              <a:buChar char="Ø"/>
            </a:pPr>
            <a:r>
              <a:rPr lang="fr-FR" sz="2000" dirty="0" smtClean="0"/>
              <a:t>Ont-ils </a:t>
            </a:r>
            <a:r>
              <a:rPr lang="fr-FR" sz="2000" dirty="0"/>
              <a:t>le droit de restructurer / transférer des actifs d'une banque faible?</a:t>
            </a:r>
            <a:endParaRPr lang="fr-FR" sz="2000" dirty="0">
              <a:effectLst/>
            </a:endParaRPr>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solidFill>
                  <a:prstClr val="black"/>
                </a:solidFill>
              </a:rPr>
              <a:pPr>
                <a:defRPr/>
              </a:pPr>
              <a:t>73</a:t>
            </a:fld>
            <a:endParaRPr lang="en-US">
              <a:solidFill>
                <a:prstClr val="black"/>
              </a:solidFill>
            </a:endParaRPr>
          </a:p>
        </p:txBody>
      </p:sp>
      <p:sp>
        <p:nvSpPr>
          <p:cNvPr id="49154" name="Title 1"/>
          <p:cNvSpPr>
            <a:spLocks noGrp="1"/>
          </p:cNvSpPr>
          <p:nvPr>
            <p:ph type="title"/>
          </p:nvPr>
        </p:nvSpPr>
        <p:spPr>
          <a:xfrm>
            <a:off x="0" y="0"/>
            <a:ext cx="9144000" cy="533400"/>
          </a:xfrm>
          <a:solidFill>
            <a:schemeClr val="bg2">
              <a:lumMod val="75000"/>
            </a:schemeClr>
          </a:solidFill>
        </p:spPr>
        <p:txBody>
          <a:bodyPr>
            <a:normAutofit fontScale="90000"/>
          </a:bodyPr>
          <a:lstStyle/>
          <a:p>
            <a:pPr algn="ctr"/>
            <a:r>
              <a:rPr lang="fr-FR" dirty="0">
                <a:effectLst/>
              </a:rPr>
              <a:t>DÉFIS DE RÉSOLUTION</a:t>
            </a:r>
          </a:p>
        </p:txBody>
      </p:sp>
    </p:spTree>
    <p:extLst>
      <p:ext uri="{BB962C8B-B14F-4D97-AF65-F5344CB8AC3E}">
        <p14:creationId xmlns:p14="http://schemas.microsoft.com/office/powerpoint/2010/main" val="8301615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0" y="914400"/>
            <a:ext cx="9144000" cy="5410200"/>
          </a:xfrm>
        </p:spPr>
        <p:txBody>
          <a:bodyPr>
            <a:normAutofit lnSpcReduction="10000"/>
          </a:bodyPr>
          <a:lstStyle/>
          <a:p>
            <a:r>
              <a:rPr lang="fr-FR" sz="2400" dirty="0" err="1" smtClean="0"/>
              <a:t>Légalite</a:t>
            </a:r>
            <a:r>
              <a:rPr lang="fr-FR" sz="2400" dirty="0"/>
              <a:t/>
            </a:r>
            <a:br>
              <a:rPr lang="fr-FR" sz="2400" dirty="0"/>
            </a:br>
            <a:r>
              <a:rPr lang="fr-FR" sz="2400" dirty="0"/>
              <a:t>Besoin d'un cadre juridique efficace et </a:t>
            </a:r>
            <a:r>
              <a:rPr lang="fr-FR" sz="2400" dirty="0" smtClean="0"/>
              <a:t>effectif </a:t>
            </a:r>
            <a:r>
              <a:rPr lang="fr-FR" sz="2400" dirty="0"/>
              <a:t>pour la résolution de la crise de la Banque. La faiblesse des questions bancaires doit être réglée rapidement et efficacement.</a:t>
            </a:r>
            <a:br>
              <a:rPr lang="fr-FR" sz="2400" dirty="0"/>
            </a:br>
            <a:endParaRPr lang="fr-FR" sz="2400" dirty="0" smtClean="0"/>
          </a:p>
          <a:p>
            <a:r>
              <a:rPr lang="fr-FR" sz="2400" dirty="0" smtClean="0"/>
              <a:t>Il </a:t>
            </a:r>
            <a:r>
              <a:rPr lang="fr-FR" sz="2400" dirty="0"/>
              <a:t>doit y avoir un tribunal spécial et un tribunal d'appel qui sont chargés d'examiner d'urgence les questions relatives à la résolution de la question bancaire afin d'éviter des retards inutiles en suivant les procédures </a:t>
            </a:r>
            <a:r>
              <a:rPr lang="fr-FR" sz="2400" dirty="0" smtClean="0"/>
              <a:t>normales </a:t>
            </a:r>
            <a:r>
              <a:rPr lang="fr-FR" sz="2400" dirty="0"/>
              <a:t>de la </a:t>
            </a:r>
            <a:r>
              <a:rPr lang="fr-FR" sz="2400" dirty="0" smtClean="0"/>
              <a:t>Cour de justice.</a:t>
            </a:r>
            <a:r>
              <a:rPr lang="fr-FR" sz="2400" dirty="0"/>
              <a:t/>
            </a:r>
            <a:br>
              <a:rPr lang="fr-FR" sz="2400" dirty="0"/>
            </a:br>
            <a:endParaRPr lang="fr-FR" sz="2400" dirty="0" smtClean="0"/>
          </a:p>
          <a:p>
            <a:r>
              <a:rPr lang="fr-FR" sz="2400" dirty="0" smtClean="0"/>
              <a:t>Le </a:t>
            </a:r>
            <a:r>
              <a:rPr lang="fr-FR" sz="2400" dirty="0"/>
              <a:t>cadre bancaire faible doit permettre à l'Autorité de résolution de procéder efficacement sans l'ingérence des actionnaires et des créanciers</a:t>
            </a:r>
            <a:endParaRPr lang="fr-FR" sz="2400" dirty="0">
              <a:effectLst/>
            </a:endParaRPr>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solidFill>
                  <a:prstClr val="black"/>
                </a:solidFill>
              </a:rPr>
              <a:pPr>
                <a:defRPr/>
              </a:pPr>
              <a:t>74</a:t>
            </a:fld>
            <a:endParaRPr lang="en-US">
              <a:solidFill>
                <a:prstClr val="black"/>
              </a:solidFill>
            </a:endParaRPr>
          </a:p>
        </p:txBody>
      </p:sp>
      <p:sp>
        <p:nvSpPr>
          <p:cNvPr id="49154" name="Title 1"/>
          <p:cNvSpPr>
            <a:spLocks noGrp="1"/>
          </p:cNvSpPr>
          <p:nvPr>
            <p:ph type="title"/>
          </p:nvPr>
        </p:nvSpPr>
        <p:spPr>
          <a:xfrm>
            <a:off x="0" y="0"/>
            <a:ext cx="9144000" cy="609600"/>
          </a:xfrm>
          <a:solidFill>
            <a:schemeClr val="bg2">
              <a:lumMod val="75000"/>
            </a:schemeClr>
          </a:solidFill>
        </p:spPr>
        <p:txBody>
          <a:bodyPr>
            <a:noAutofit/>
          </a:bodyPr>
          <a:lstStyle/>
          <a:p>
            <a:r>
              <a:rPr lang="fr-FR" sz="3600" dirty="0">
                <a:effectLst/>
              </a:rPr>
              <a:t>Questions de résolution à examiner</a:t>
            </a:r>
          </a:p>
        </p:txBody>
      </p:sp>
    </p:spTree>
    <p:extLst>
      <p:ext uri="{BB962C8B-B14F-4D97-AF65-F5344CB8AC3E}">
        <p14:creationId xmlns:p14="http://schemas.microsoft.com/office/powerpoint/2010/main" val="44262998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0" y="685799"/>
            <a:ext cx="9144000" cy="6087269"/>
          </a:xfrm>
        </p:spPr>
        <p:txBody>
          <a:bodyPr>
            <a:noAutofit/>
          </a:bodyPr>
          <a:lstStyle/>
          <a:p>
            <a:r>
              <a:rPr lang="fr-FR" sz="2400" dirty="0" err="1" smtClean="0"/>
              <a:t>Légalite</a:t>
            </a:r>
            <a:r>
              <a:rPr lang="fr-FR" sz="2400" dirty="0" smtClean="0"/>
              <a:t> </a:t>
            </a:r>
            <a:r>
              <a:rPr lang="fr-FR" sz="2400" dirty="0"/>
              <a:t>..</a:t>
            </a:r>
            <a:br>
              <a:rPr lang="fr-FR" sz="2400" dirty="0"/>
            </a:br>
            <a:r>
              <a:rPr lang="fr-FR" sz="2400" dirty="0"/>
              <a:t>Le cadre bancaire faible doit traiter des questions relatives aux employés de l'institution </a:t>
            </a:r>
            <a:r>
              <a:rPr lang="fr-FR" sz="2400" dirty="0" smtClean="0"/>
              <a:t>faible:</a:t>
            </a:r>
          </a:p>
          <a:p>
            <a:r>
              <a:rPr lang="fr-FR" sz="2400" dirty="0" smtClean="0"/>
              <a:t>Résiliation </a:t>
            </a:r>
            <a:r>
              <a:rPr lang="fr-FR" sz="2400" dirty="0"/>
              <a:t>des contrats </a:t>
            </a:r>
            <a:r>
              <a:rPr lang="fr-FR" sz="2400" dirty="0" smtClean="0"/>
              <a:t>existants</a:t>
            </a:r>
          </a:p>
          <a:p>
            <a:r>
              <a:rPr lang="fr-FR" sz="2400" dirty="0" smtClean="0"/>
              <a:t>congé </a:t>
            </a:r>
            <a:r>
              <a:rPr lang="fr-FR" sz="2400" dirty="0"/>
              <a:t>sans </a:t>
            </a:r>
            <a:r>
              <a:rPr lang="fr-FR" sz="2400" dirty="0" smtClean="0"/>
              <a:t>solde</a:t>
            </a:r>
          </a:p>
          <a:p>
            <a:r>
              <a:rPr lang="fr-FR" sz="2400" dirty="0" smtClean="0"/>
              <a:t>Réduction </a:t>
            </a:r>
            <a:r>
              <a:rPr lang="fr-FR" sz="2400" dirty="0"/>
              <a:t>des salaires et des </a:t>
            </a:r>
            <a:r>
              <a:rPr lang="fr-FR" sz="2400" dirty="0" smtClean="0"/>
              <a:t>avantages</a:t>
            </a:r>
          </a:p>
          <a:p>
            <a:r>
              <a:rPr lang="fr-FR" sz="2400" dirty="0" smtClean="0"/>
              <a:t>Fin de contrat</a:t>
            </a:r>
            <a:r>
              <a:rPr lang="fr-FR" sz="2400" dirty="0"/>
              <a:t/>
            </a:r>
            <a:br>
              <a:rPr lang="fr-FR" sz="2400" dirty="0"/>
            </a:br>
            <a:r>
              <a:rPr lang="fr-FR" sz="2400" dirty="0"/>
              <a:t>Défis dans la mise en œuvre des mesures de réduction des coûts telles que la réduction des salaires et </a:t>
            </a:r>
            <a:r>
              <a:rPr lang="fr-FR" sz="2400" dirty="0" smtClean="0"/>
              <a:t>de </a:t>
            </a:r>
            <a:r>
              <a:rPr lang="fr-FR" sz="2400" dirty="0"/>
              <a:t>la législation du travail en vigueur.</a:t>
            </a:r>
            <a:endParaRPr lang="fr-FR" sz="2400" dirty="0">
              <a:effectLst/>
            </a:endParaRPr>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solidFill>
                  <a:prstClr val="black"/>
                </a:solidFill>
              </a:rPr>
              <a:pPr>
                <a:defRPr/>
              </a:pPr>
              <a:t>75</a:t>
            </a:fld>
            <a:endParaRPr lang="en-US">
              <a:solidFill>
                <a:prstClr val="black"/>
              </a:solidFill>
            </a:endParaRPr>
          </a:p>
        </p:txBody>
      </p:sp>
      <p:sp>
        <p:nvSpPr>
          <p:cNvPr id="49154" name="Title 1"/>
          <p:cNvSpPr>
            <a:spLocks noGrp="1"/>
          </p:cNvSpPr>
          <p:nvPr>
            <p:ph type="title"/>
          </p:nvPr>
        </p:nvSpPr>
        <p:spPr>
          <a:xfrm>
            <a:off x="0" y="0"/>
            <a:ext cx="9144000" cy="533400"/>
          </a:xfrm>
          <a:solidFill>
            <a:schemeClr val="bg2">
              <a:lumMod val="75000"/>
            </a:schemeClr>
          </a:solidFill>
        </p:spPr>
        <p:txBody>
          <a:bodyPr>
            <a:noAutofit/>
          </a:bodyPr>
          <a:lstStyle/>
          <a:p>
            <a:r>
              <a:rPr lang="fr-FR" sz="3200" dirty="0">
                <a:effectLst/>
              </a:rPr>
              <a:t>Questions de résolution à examiner</a:t>
            </a:r>
            <a:endParaRPr lang="en-US" sz="3400" dirty="0" smtClean="0">
              <a:latin typeface="Arial" pitchFamily="34" charset="0"/>
              <a:cs typeface="Arial" pitchFamily="34" charset="0"/>
            </a:endParaRPr>
          </a:p>
        </p:txBody>
      </p:sp>
    </p:spTree>
    <p:extLst>
      <p:ext uri="{BB962C8B-B14F-4D97-AF65-F5344CB8AC3E}">
        <p14:creationId xmlns:p14="http://schemas.microsoft.com/office/powerpoint/2010/main" val="86831579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0" y="990600"/>
            <a:ext cx="9144000" cy="5334000"/>
          </a:xfrm>
        </p:spPr>
        <p:txBody>
          <a:bodyPr>
            <a:noAutofit/>
          </a:bodyPr>
          <a:lstStyle/>
          <a:p>
            <a:r>
              <a:rPr lang="fr-FR" sz="2800" dirty="0"/>
              <a:t>Le cadre de résolution juridique doit être en mesure de permettre à l'autorité de résolution de: </a:t>
            </a:r>
            <a:r>
              <a:rPr lang="fr-FR" sz="2800" dirty="0" smtClean="0"/>
              <a:t>-</a:t>
            </a:r>
          </a:p>
          <a:p>
            <a:r>
              <a:rPr lang="fr-FR" sz="2800" dirty="0" smtClean="0"/>
              <a:t>Intervenir </a:t>
            </a:r>
            <a:r>
              <a:rPr lang="fr-FR" sz="2800" dirty="0"/>
              <a:t>en temps opportun dans les banques </a:t>
            </a:r>
            <a:r>
              <a:rPr lang="fr-FR" sz="2800" dirty="0" smtClean="0"/>
              <a:t>faibles</a:t>
            </a:r>
          </a:p>
          <a:p>
            <a:r>
              <a:rPr lang="fr-FR" sz="2800" dirty="0" smtClean="0"/>
              <a:t>Exécuter </a:t>
            </a:r>
            <a:r>
              <a:rPr lang="fr-FR" sz="2800" dirty="0"/>
              <a:t>efficacement et redresser la faiblesse de la </a:t>
            </a:r>
            <a:r>
              <a:rPr lang="fr-FR" sz="2800" dirty="0" smtClean="0"/>
              <a:t>banque</a:t>
            </a:r>
          </a:p>
          <a:p>
            <a:r>
              <a:rPr lang="fr-FR" sz="2800" dirty="0" smtClean="0"/>
              <a:t>Rationaliser </a:t>
            </a:r>
            <a:r>
              <a:rPr lang="fr-FR" sz="2800" dirty="0"/>
              <a:t>les opérations et réduire les frais généraux et les coûts de personnel en fonction du niveau </a:t>
            </a:r>
            <a:r>
              <a:rPr lang="fr-FR" sz="2800" dirty="0" smtClean="0"/>
              <a:t>d'activité</a:t>
            </a:r>
          </a:p>
          <a:p>
            <a:r>
              <a:rPr lang="fr-FR" sz="2800" dirty="0" smtClean="0"/>
              <a:t>Enquêter </a:t>
            </a:r>
            <a:r>
              <a:rPr lang="fr-FR" sz="2800" dirty="0"/>
              <a:t>et récupérer les pertes des personnes coupables, des sociétés </a:t>
            </a:r>
            <a:r>
              <a:rPr lang="fr-FR" sz="2800" dirty="0" smtClean="0"/>
              <a:t>mères et </a:t>
            </a:r>
            <a:r>
              <a:rPr lang="fr-FR" sz="2800" dirty="0"/>
              <a:t>associées liées à la banque faible</a:t>
            </a:r>
            <a:endParaRPr lang="fr-FR" sz="2800" dirty="0">
              <a:effectLst/>
            </a:endParaRPr>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solidFill>
                  <a:prstClr val="black"/>
                </a:solidFill>
              </a:rPr>
              <a:pPr>
                <a:defRPr/>
              </a:pPr>
              <a:t>76</a:t>
            </a:fld>
            <a:endParaRPr lang="en-US">
              <a:solidFill>
                <a:prstClr val="black"/>
              </a:solidFill>
            </a:endParaRPr>
          </a:p>
        </p:txBody>
      </p:sp>
      <p:sp>
        <p:nvSpPr>
          <p:cNvPr id="49154" name="Title 1"/>
          <p:cNvSpPr>
            <a:spLocks noGrp="1"/>
          </p:cNvSpPr>
          <p:nvPr>
            <p:ph type="title"/>
          </p:nvPr>
        </p:nvSpPr>
        <p:spPr>
          <a:xfrm>
            <a:off x="0" y="0"/>
            <a:ext cx="9144000" cy="838200"/>
          </a:xfrm>
          <a:solidFill>
            <a:schemeClr val="bg2">
              <a:lumMod val="75000"/>
            </a:schemeClr>
          </a:solidFill>
        </p:spPr>
        <p:txBody>
          <a:bodyPr>
            <a:normAutofit/>
          </a:bodyPr>
          <a:lstStyle/>
          <a:p>
            <a:pPr algn="ctr"/>
            <a:r>
              <a:rPr lang="fr-FR" sz="3200" dirty="0">
                <a:effectLst/>
              </a:rPr>
              <a:t>Questions de résolution à examiner</a:t>
            </a:r>
            <a:endParaRPr lang="en-US" sz="3400" dirty="0" smtClean="0">
              <a:latin typeface="Arial" pitchFamily="34" charset="0"/>
              <a:cs typeface="Arial" pitchFamily="34" charset="0"/>
            </a:endParaRPr>
          </a:p>
        </p:txBody>
      </p:sp>
    </p:spTree>
    <p:extLst>
      <p:ext uri="{BB962C8B-B14F-4D97-AF65-F5344CB8AC3E}">
        <p14:creationId xmlns:p14="http://schemas.microsoft.com/office/powerpoint/2010/main" val="70758927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Content Placeholder 2"/>
          <p:cNvSpPr>
            <a:spLocks noGrp="1"/>
          </p:cNvSpPr>
          <p:nvPr>
            <p:ph idx="1"/>
          </p:nvPr>
        </p:nvSpPr>
        <p:spPr>
          <a:xfrm>
            <a:off x="0" y="609599"/>
            <a:ext cx="9144000" cy="6163469"/>
          </a:xfrm>
        </p:spPr>
        <p:txBody>
          <a:bodyPr>
            <a:normAutofit/>
          </a:bodyPr>
          <a:lstStyle/>
          <a:p>
            <a:r>
              <a:rPr lang="fr-FR" sz="2800" dirty="0"/>
              <a:t>Financement de la </a:t>
            </a:r>
            <a:r>
              <a:rPr lang="fr-FR" sz="2800" dirty="0" smtClean="0"/>
              <a:t>Résolution</a:t>
            </a:r>
          </a:p>
          <a:p>
            <a:r>
              <a:rPr lang="fr-FR" sz="2800" dirty="0" smtClean="0"/>
              <a:t>Pour </a:t>
            </a:r>
            <a:r>
              <a:rPr lang="fr-FR" sz="2800" dirty="0"/>
              <a:t>être efficaces, les outils de résolution nécessitent un </a:t>
            </a:r>
            <a:r>
              <a:rPr lang="fr-FR" sz="2800" dirty="0" smtClean="0"/>
              <a:t>financement.</a:t>
            </a:r>
          </a:p>
          <a:p>
            <a:r>
              <a:rPr lang="fr-FR" sz="2800" dirty="0" smtClean="0"/>
              <a:t>Par </a:t>
            </a:r>
            <a:r>
              <a:rPr lang="fr-FR" sz="2800" dirty="0"/>
              <a:t>exemple, si les autorités créent une banque-pont, il y aura des capitaux nécessaires pour pouvoir fonctionner. Ces coûts devraient être supportés par le secteur bancaire plutôt que par les </a:t>
            </a:r>
            <a:r>
              <a:rPr lang="fr-FR" sz="2800" dirty="0" smtClean="0"/>
              <a:t>contribuables.</a:t>
            </a:r>
          </a:p>
          <a:p>
            <a:r>
              <a:rPr lang="fr-FR" sz="2800" dirty="0" smtClean="0"/>
              <a:t>C'est </a:t>
            </a:r>
            <a:r>
              <a:rPr lang="fr-FR" sz="2800" dirty="0"/>
              <a:t>pourquoi certains pays ont mis en place des modalités de financement </a:t>
            </a:r>
            <a:r>
              <a:rPr lang="fr-FR" sz="2800" dirty="0" smtClean="0"/>
              <a:t>par </a:t>
            </a:r>
            <a:r>
              <a:rPr lang="fr-FR" sz="2800" dirty="0"/>
              <a:t>des contributions des banques en fonction de leur passif et de leur profil de risque</a:t>
            </a:r>
            <a:r>
              <a:rPr lang="fr-FR" sz="2400" dirty="0"/>
              <a:t>.</a:t>
            </a:r>
            <a:endParaRPr lang="fr-FR" sz="2400" dirty="0">
              <a:effectLst/>
            </a:endParaRPr>
          </a:p>
        </p:txBody>
      </p:sp>
      <p:sp>
        <p:nvSpPr>
          <p:cNvPr id="4" name="Slide Number Placeholder 3"/>
          <p:cNvSpPr>
            <a:spLocks noGrp="1"/>
          </p:cNvSpPr>
          <p:nvPr>
            <p:ph type="sldNum" sz="quarter" idx="12"/>
          </p:nvPr>
        </p:nvSpPr>
        <p:spPr/>
        <p:txBody>
          <a:bodyPr/>
          <a:lstStyle/>
          <a:p>
            <a:pPr>
              <a:defRPr/>
            </a:pPr>
            <a:fld id="{26400CA1-C130-499E-8FE4-DB618D5D08E4}" type="slidenum">
              <a:rPr lang="en-US" smtClean="0">
                <a:solidFill>
                  <a:prstClr val="black"/>
                </a:solidFill>
              </a:rPr>
              <a:pPr>
                <a:defRPr/>
              </a:pPr>
              <a:t>77</a:t>
            </a:fld>
            <a:endParaRPr lang="en-US">
              <a:solidFill>
                <a:prstClr val="black"/>
              </a:solidFill>
            </a:endParaRPr>
          </a:p>
        </p:txBody>
      </p:sp>
      <p:sp>
        <p:nvSpPr>
          <p:cNvPr id="49154" name="Title 1"/>
          <p:cNvSpPr>
            <a:spLocks noGrp="1"/>
          </p:cNvSpPr>
          <p:nvPr>
            <p:ph type="title"/>
          </p:nvPr>
        </p:nvSpPr>
        <p:spPr>
          <a:xfrm>
            <a:off x="0" y="0"/>
            <a:ext cx="9144000" cy="457200"/>
          </a:xfrm>
          <a:solidFill>
            <a:schemeClr val="bg2">
              <a:lumMod val="75000"/>
            </a:schemeClr>
          </a:solidFill>
        </p:spPr>
        <p:txBody>
          <a:bodyPr>
            <a:noAutofit/>
          </a:bodyPr>
          <a:lstStyle/>
          <a:p>
            <a:r>
              <a:rPr lang="fr-FR" sz="3200" dirty="0">
                <a:effectLst/>
              </a:rPr>
              <a:t>Questions de résolution à examiner</a:t>
            </a:r>
            <a:endParaRPr lang="en-US" sz="3400" dirty="0" smtClean="0">
              <a:latin typeface="Arial" pitchFamily="34" charset="0"/>
              <a:cs typeface="Arial" pitchFamily="34" charset="0"/>
            </a:endParaRPr>
          </a:p>
        </p:txBody>
      </p:sp>
    </p:spTree>
    <p:extLst>
      <p:ext uri="{BB962C8B-B14F-4D97-AF65-F5344CB8AC3E}">
        <p14:creationId xmlns:p14="http://schemas.microsoft.com/office/powerpoint/2010/main" val="203705332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0" y="457200"/>
            <a:ext cx="9144000" cy="6400800"/>
          </a:xfrm>
        </p:spPr>
        <p:txBody>
          <a:bodyPr>
            <a:noAutofit/>
          </a:bodyPr>
          <a:lstStyle/>
          <a:p>
            <a:pPr marL="109728" indent="0">
              <a:lnSpc>
                <a:spcPct val="150000"/>
              </a:lnSpc>
              <a:buNone/>
            </a:pPr>
            <a:r>
              <a:rPr lang="fr-FR" sz="1700" b="1" dirty="0"/>
              <a:t>Choix de la stratégie de </a:t>
            </a:r>
            <a:r>
              <a:rPr lang="fr-FR" sz="1700" b="1" dirty="0" smtClean="0"/>
              <a:t>résolution</a:t>
            </a:r>
          </a:p>
          <a:p>
            <a:pPr>
              <a:lnSpc>
                <a:spcPct val="150000"/>
              </a:lnSpc>
              <a:buFont typeface="Wingdings" pitchFamily="2" charset="2"/>
              <a:buChar char="Ø"/>
            </a:pPr>
            <a:r>
              <a:rPr lang="fr-FR" sz="1700" dirty="0" smtClean="0"/>
              <a:t>Le </a:t>
            </a:r>
            <a:r>
              <a:rPr lang="fr-FR" sz="1700" dirty="0"/>
              <a:t>choix des outils dépendra des circonstances particulières de chaque cas et s'appuiera sur les options énoncées dans le plan de résolution préparé pour la </a:t>
            </a:r>
            <a:r>
              <a:rPr lang="fr-FR" sz="1700" dirty="0" smtClean="0"/>
              <a:t>banque.</a:t>
            </a:r>
          </a:p>
          <a:p>
            <a:pPr>
              <a:lnSpc>
                <a:spcPct val="150000"/>
              </a:lnSpc>
              <a:buFont typeface="Wingdings" pitchFamily="2" charset="2"/>
              <a:buChar char="Ø"/>
            </a:pPr>
            <a:r>
              <a:rPr lang="fr-FR" sz="1700" dirty="0" smtClean="0"/>
              <a:t>Le </a:t>
            </a:r>
            <a:r>
              <a:rPr lang="fr-FR" sz="1700" dirty="0"/>
              <a:t>choix dépendra du fait que l'autorité de résolution a le pouvoir </a:t>
            </a:r>
            <a:r>
              <a:rPr lang="fr-FR" sz="1700" dirty="0" smtClean="0"/>
              <a:t>de:</a:t>
            </a:r>
          </a:p>
          <a:p>
            <a:pPr>
              <a:lnSpc>
                <a:spcPct val="150000"/>
              </a:lnSpc>
              <a:buFont typeface="Wingdings" pitchFamily="2" charset="2"/>
              <a:buChar char="Ø"/>
            </a:pPr>
            <a:r>
              <a:rPr lang="fr-FR" sz="1700" dirty="0" smtClean="0"/>
              <a:t>Effectuer </a:t>
            </a:r>
            <a:r>
              <a:rPr lang="fr-FR" sz="1700" dirty="0"/>
              <a:t>des acquisitions du secteur privé (certaines parties de la banque peuvent être vendues à un ou plusieurs acquéreurs sans le consentement des actionnaires</a:t>
            </a:r>
            <a:r>
              <a:rPr lang="fr-FR" sz="1700" dirty="0" smtClean="0"/>
              <a:t>);</a:t>
            </a:r>
          </a:p>
          <a:p>
            <a:pPr>
              <a:lnSpc>
                <a:spcPct val="150000"/>
              </a:lnSpc>
              <a:buFont typeface="Wingdings" pitchFamily="2" charset="2"/>
              <a:buChar char="Ø"/>
            </a:pPr>
            <a:r>
              <a:rPr lang="fr-FR" sz="1700" dirty="0" smtClean="0"/>
              <a:t>Transférer </a:t>
            </a:r>
            <a:r>
              <a:rPr lang="fr-FR" sz="1700" dirty="0"/>
              <a:t>des activités à une structure temporaire (telle qu'une «banque de ponts») pour préserver les fonctions bancaires essentielles ou faciliter l'accès continu aux </a:t>
            </a:r>
            <a:r>
              <a:rPr lang="fr-FR" sz="1700" dirty="0" smtClean="0"/>
              <a:t>dépôts;</a:t>
            </a:r>
          </a:p>
          <a:p>
            <a:pPr>
              <a:lnSpc>
                <a:spcPct val="150000"/>
              </a:lnSpc>
              <a:buFont typeface="Wingdings" pitchFamily="2" charset="2"/>
              <a:buChar char="Ø"/>
            </a:pPr>
            <a:r>
              <a:rPr lang="fr-FR" sz="1700" dirty="0" smtClean="0"/>
              <a:t>Séparer </a:t>
            </a:r>
            <a:r>
              <a:rPr lang="fr-FR" sz="1700" dirty="0"/>
              <a:t>les actifs propres et toxiques entre les banques «bonnes» et les «mauvaises» par un transfert partiel d'actifs et de passifs; Et / ou</a:t>
            </a:r>
            <a:br>
              <a:rPr lang="fr-FR" sz="1700" dirty="0"/>
            </a:br>
            <a:r>
              <a:rPr lang="fr-FR" sz="1700" dirty="0" smtClean="0"/>
              <a:t>des </a:t>
            </a:r>
            <a:r>
              <a:rPr lang="fr-FR" sz="1700" dirty="0"/>
              <a:t>créanciers (mécanisme d'annulation ou de réduction du passif d'une banque en défaillance ou de conversion de la dette en capitaux propres pour restaurer la position du capital de l'institution).</a:t>
            </a:r>
          </a:p>
          <a:p>
            <a:pPr marL="109728" indent="0">
              <a:lnSpc>
                <a:spcPct val="150000"/>
              </a:lnSpc>
              <a:buNone/>
            </a:pPr>
            <a:endParaRPr lang="en-US" sz="2400" dirty="0" smtClean="0">
              <a:solidFill>
                <a:srgbClr val="FF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15D5658-DB21-4EE4-B69C-7DB5DFD5F814}" type="slidenum">
              <a:rPr lang="en-US" smtClean="0">
                <a:solidFill>
                  <a:srgbClr val="000000"/>
                </a:solidFill>
              </a:rPr>
              <a:pPr/>
              <a:t>78</a:t>
            </a:fld>
            <a:endParaRPr lang="en-US">
              <a:solidFill>
                <a:srgbClr val="000000"/>
              </a:solidFill>
            </a:endParaRPr>
          </a:p>
        </p:txBody>
      </p:sp>
      <p:sp>
        <p:nvSpPr>
          <p:cNvPr id="53250" name="Rectangle 2"/>
          <p:cNvSpPr>
            <a:spLocks noGrp="1" noChangeArrowheads="1"/>
          </p:cNvSpPr>
          <p:nvPr>
            <p:ph type="title"/>
          </p:nvPr>
        </p:nvSpPr>
        <p:spPr>
          <a:xfrm>
            <a:off x="4548" y="0"/>
            <a:ext cx="9139451" cy="381000"/>
          </a:xfrm>
          <a:solidFill>
            <a:schemeClr val="bg2">
              <a:lumMod val="75000"/>
            </a:schemeClr>
          </a:solidFill>
        </p:spPr>
        <p:txBody>
          <a:bodyPr>
            <a:normAutofit fontScale="90000"/>
          </a:bodyPr>
          <a:lstStyle/>
          <a:p>
            <a:r>
              <a:rPr lang="fr-FR" sz="4000" dirty="0">
                <a:effectLst/>
              </a:rPr>
              <a:t>Questions de résolution à examiner</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095748"/>
      </p:ext>
    </p:extLst>
  </p:cSld>
  <p:clrMapOvr>
    <a:masterClrMapping/>
  </p:clrMapOvr>
  <p:transition spd="slow">
    <p:pull dir="d"/>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en-US" dirty="0" smtClean="0"/>
          </a:p>
          <a:p>
            <a:pPr marL="109728" indent="0" algn="ctr">
              <a:buNone/>
            </a:pPr>
            <a:endParaRPr lang="en-US" dirty="0"/>
          </a:p>
          <a:p>
            <a:pPr marL="109728" indent="0" algn="ctr">
              <a:buNone/>
            </a:pPr>
            <a:endParaRPr lang="en-US" dirty="0" smtClean="0"/>
          </a:p>
          <a:p>
            <a:pPr marL="109728" indent="0" algn="ctr">
              <a:buNone/>
            </a:pPr>
            <a:r>
              <a:rPr lang="en-US" sz="3600" b="1" dirty="0" smtClean="0">
                <a:latin typeface="Arial" panose="020B0604020202020204" pitchFamily="34" charset="0"/>
                <a:cs typeface="Arial" panose="020B0604020202020204" pitchFamily="34" charset="0"/>
              </a:rPr>
              <a:t>LECONS APPRISES</a:t>
            </a:r>
            <a:endParaRPr lang="en-US"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7918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0" y="990600"/>
            <a:ext cx="9144000" cy="5867400"/>
          </a:xfrm>
        </p:spPr>
        <p:txBody>
          <a:bodyPr>
            <a:normAutofit/>
          </a:bodyPr>
          <a:lstStyle/>
          <a:p>
            <a:pPr>
              <a:lnSpc>
                <a:spcPct val="150000"/>
              </a:lnSpc>
              <a:buFont typeface="Wingdings" pitchFamily="2" charset="2"/>
              <a:buChar char="Ø"/>
            </a:pPr>
            <a:r>
              <a:rPr lang="fr-FR" sz="2400" dirty="0" smtClean="0"/>
              <a:t>Objectifs de </a:t>
            </a:r>
            <a:r>
              <a:rPr lang="fr-FR" sz="2400" dirty="0"/>
              <a:t>la résolution</a:t>
            </a:r>
            <a:br>
              <a:rPr lang="fr-FR" sz="2400" dirty="0"/>
            </a:br>
            <a:r>
              <a:rPr lang="fr-FR" sz="2400" dirty="0"/>
              <a:t>Les objectifs principaux d'une </a:t>
            </a:r>
            <a:r>
              <a:rPr lang="fr-FR" sz="2400" dirty="0" smtClean="0"/>
              <a:t>résolution de défaillances bancaires </a:t>
            </a:r>
            <a:r>
              <a:rPr lang="fr-FR" sz="2400" dirty="0"/>
              <a:t>sont les </a:t>
            </a:r>
            <a:r>
              <a:rPr lang="fr-FR" sz="2400" dirty="0" smtClean="0"/>
              <a:t>suivants:</a:t>
            </a:r>
          </a:p>
          <a:p>
            <a:pPr>
              <a:lnSpc>
                <a:spcPct val="150000"/>
              </a:lnSpc>
              <a:buFont typeface="Wingdings" pitchFamily="2" charset="2"/>
              <a:buChar char="Ø"/>
            </a:pPr>
            <a:r>
              <a:rPr lang="fr-FR" sz="2400" dirty="0" smtClean="0"/>
              <a:t>Assurer </a:t>
            </a:r>
            <a:r>
              <a:rPr lang="fr-FR" sz="2400" dirty="0"/>
              <a:t>la continuité des opérations bancaires </a:t>
            </a:r>
            <a:r>
              <a:rPr lang="fr-FR" sz="2400" dirty="0" smtClean="0"/>
              <a:t>essentielles,</a:t>
            </a:r>
            <a:endParaRPr lang="fr-FR" sz="2400" dirty="0"/>
          </a:p>
          <a:p>
            <a:pPr>
              <a:lnSpc>
                <a:spcPct val="150000"/>
              </a:lnSpc>
              <a:buFont typeface="Wingdings" pitchFamily="2" charset="2"/>
              <a:buChar char="Ø"/>
            </a:pPr>
            <a:r>
              <a:rPr lang="fr-FR" sz="2400" dirty="0" smtClean="0"/>
              <a:t>Protéger </a:t>
            </a:r>
            <a:r>
              <a:rPr lang="fr-FR" sz="2400" dirty="0"/>
              <a:t>les déposants, les actifs des clients et les fonds publics</a:t>
            </a:r>
            <a:r>
              <a:rPr lang="fr-FR" sz="2400" dirty="0" smtClean="0"/>
              <a:t>,</a:t>
            </a:r>
            <a:endParaRPr lang="fr-FR" sz="2400" dirty="0"/>
          </a:p>
          <a:p>
            <a:pPr>
              <a:lnSpc>
                <a:spcPct val="150000"/>
              </a:lnSpc>
              <a:buFont typeface="Wingdings" pitchFamily="2" charset="2"/>
              <a:buChar char="Ø"/>
            </a:pPr>
            <a:r>
              <a:rPr lang="fr-FR" sz="2400" dirty="0" smtClean="0"/>
              <a:t> </a:t>
            </a:r>
            <a:r>
              <a:rPr lang="fr-FR" sz="2400" dirty="0"/>
              <a:t>Minimiser les risques pour la stabilité financière</a:t>
            </a:r>
            <a:r>
              <a:rPr lang="fr-FR" sz="2400" dirty="0" smtClean="0"/>
              <a:t>;</a:t>
            </a:r>
            <a:endParaRPr lang="fr-FR" sz="2400" dirty="0"/>
          </a:p>
          <a:p>
            <a:pPr>
              <a:lnSpc>
                <a:spcPct val="150000"/>
              </a:lnSpc>
              <a:buFont typeface="Wingdings" pitchFamily="2" charset="2"/>
              <a:buChar char="Ø"/>
            </a:pPr>
            <a:r>
              <a:rPr lang="fr-FR" sz="2400" dirty="0" smtClean="0"/>
              <a:t> </a:t>
            </a:r>
            <a:r>
              <a:rPr lang="fr-FR" sz="2400" dirty="0"/>
              <a:t>Éviter la destruction inutile de valeur.</a:t>
            </a:r>
          </a:p>
          <a:p>
            <a:pPr marL="109728" indent="0">
              <a:lnSpc>
                <a:spcPct val="200000"/>
              </a:lnSpc>
              <a:buNone/>
            </a:pPr>
            <a:endParaRPr lang="en-ZA"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15D5658-DB21-4EE4-B69C-7DB5DFD5F814}" type="slidenum">
              <a:rPr lang="en-US" smtClean="0">
                <a:solidFill>
                  <a:srgbClr val="000000"/>
                </a:solidFill>
              </a:rPr>
              <a:pPr/>
              <a:t>8</a:t>
            </a:fld>
            <a:endParaRPr lang="en-US">
              <a:solidFill>
                <a:srgbClr val="000000"/>
              </a:solidFill>
            </a:endParaRPr>
          </a:p>
        </p:txBody>
      </p:sp>
      <p:sp>
        <p:nvSpPr>
          <p:cNvPr id="53250" name="Rectangle 2"/>
          <p:cNvSpPr>
            <a:spLocks noGrp="1" noChangeArrowheads="1"/>
          </p:cNvSpPr>
          <p:nvPr>
            <p:ph type="title"/>
          </p:nvPr>
        </p:nvSpPr>
        <p:spPr>
          <a:xfrm>
            <a:off x="4548" y="-1"/>
            <a:ext cx="9139451" cy="753269"/>
          </a:xfrm>
          <a:solidFill>
            <a:schemeClr val="bg2">
              <a:lumMod val="75000"/>
            </a:schemeClr>
          </a:solidFill>
        </p:spPr>
        <p:txBody>
          <a:bodyPr>
            <a:normAutofit/>
          </a:bodyPr>
          <a:lstStyle/>
          <a:p>
            <a:pPr algn="ctr"/>
            <a:r>
              <a:rPr lang="en-CA" dirty="0" smtClean="0">
                <a:latin typeface="Arial" panose="020B0604020202020204" pitchFamily="34" charset="0"/>
                <a:cs typeface="Arial" panose="020B0604020202020204" pitchFamily="34" charset="0"/>
              </a:rPr>
              <a:t>Introduction…</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5265529"/>
      </p:ext>
    </p:extLst>
  </p:cSld>
  <p:clrMapOvr>
    <a:masterClrMapping/>
  </p:clrMapOvr>
  <p:transition spd="slow">
    <p:pull di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199"/>
            <a:ext cx="9144000" cy="5934869"/>
          </a:xfrm>
        </p:spPr>
        <p:txBody>
          <a:bodyPr>
            <a:noAutofit/>
          </a:bodyPr>
          <a:lstStyle/>
          <a:p>
            <a:pPr>
              <a:buClr>
                <a:srgbClr val="2DA2BF"/>
              </a:buClr>
            </a:pPr>
            <a:r>
              <a:rPr lang="fr-FR" sz="2000" dirty="0"/>
              <a:t>Licencier une banque correctement est essentiel pour empêcher </a:t>
            </a:r>
            <a:r>
              <a:rPr lang="fr-FR" sz="2000" dirty="0" smtClean="0"/>
              <a:t>les </a:t>
            </a:r>
            <a:r>
              <a:rPr lang="fr-FR" sz="2000" dirty="0" err="1" smtClean="0"/>
              <a:t>defaillances</a:t>
            </a:r>
            <a:r>
              <a:rPr lang="fr-FR" sz="2000" dirty="0" smtClean="0"/>
              <a:t> bancaires</a:t>
            </a:r>
          </a:p>
          <a:p>
            <a:pPr>
              <a:buClr>
                <a:srgbClr val="2DA2BF"/>
              </a:buClr>
            </a:pPr>
            <a:r>
              <a:rPr lang="fr-FR" sz="2000" dirty="0" smtClean="0"/>
              <a:t>Les </a:t>
            </a:r>
            <a:r>
              <a:rPr lang="fr-FR" sz="2000" dirty="0"/>
              <a:t>superviseurs bancaires devraient avoir le pouvoir légal de faire appliquer la résolution de la </a:t>
            </a:r>
            <a:r>
              <a:rPr lang="fr-FR" sz="2000" dirty="0" smtClean="0"/>
              <a:t>banque</a:t>
            </a:r>
          </a:p>
          <a:p>
            <a:pPr>
              <a:buClr>
                <a:srgbClr val="2DA2BF"/>
              </a:buClr>
            </a:pPr>
            <a:r>
              <a:rPr lang="fr-FR" sz="2000" dirty="0" smtClean="0"/>
              <a:t>L'identification </a:t>
            </a:r>
            <a:r>
              <a:rPr lang="fr-FR" sz="2000" dirty="0"/>
              <a:t>précoce des problèmes et l'initiation des stratégies correctives réduisent généralement le coût ultime de la correction des </a:t>
            </a:r>
            <a:r>
              <a:rPr lang="fr-FR" sz="2000" dirty="0" smtClean="0"/>
              <a:t>problèmes</a:t>
            </a:r>
          </a:p>
          <a:p>
            <a:pPr>
              <a:buClr>
                <a:srgbClr val="2DA2BF"/>
              </a:buClr>
            </a:pPr>
            <a:r>
              <a:rPr lang="fr-FR" sz="2000" dirty="0" smtClean="0"/>
              <a:t>Même </a:t>
            </a:r>
            <a:r>
              <a:rPr lang="fr-FR" sz="2000" dirty="0"/>
              <a:t>une supervision renforcée ne peut pas empêcher les échecs, de sorte que les superviseurs ont besoin d'une capacité accrue d'analyse et d'une volonté </a:t>
            </a:r>
            <a:r>
              <a:rPr lang="fr-FR" sz="2000" dirty="0" smtClean="0"/>
              <a:t>d'agir</a:t>
            </a:r>
          </a:p>
          <a:p>
            <a:pPr>
              <a:buClr>
                <a:srgbClr val="2DA2BF"/>
              </a:buClr>
            </a:pPr>
            <a:r>
              <a:rPr lang="fr-FR" sz="2000" dirty="0" smtClean="0"/>
              <a:t>Les </a:t>
            </a:r>
            <a:r>
              <a:rPr lang="fr-FR" sz="2000" dirty="0"/>
              <a:t>petites institutions bancaires doivent être surveillées. En période d'incertitude, un échec mal géré dans une petite institution peut engendrer une crise du </a:t>
            </a:r>
            <a:r>
              <a:rPr lang="fr-FR" sz="2000" dirty="0" smtClean="0"/>
              <a:t>système.</a:t>
            </a:r>
          </a:p>
          <a:p>
            <a:pPr>
              <a:buClr>
                <a:srgbClr val="2DA2BF"/>
              </a:buClr>
            </a:pPr>
            <a:r>
              <a:rPr lang="fr-FR" sz="2000" dirty="0" smtClean="0"/>
              <a:t>Même </a:t>
            </a:r>
            <a:r>
              <a:rPr lang="fr-FR" sz="2000" dirty="0"/>
              <a:t>si un pays n'a pas subi de défaillance, il lui faut encore un cadre complet de résolution des défaillances et devrait tester ce système régulièrement.</a:t>
            </a:r>
          </a:p>
          <a:p>
            <a:pPr lvl="0">
              <a:buClr>
                <a:srgbClr val="2DA2BF"/>
              </a:buClr>
            </a:pPr>
            <a:endParaRPr lang="en-ZW" sz="20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solidFill>
                  <a:prstClr val="black"/>
                </a:solidFill>
              </a:rPr>
              <a:pPr/>
              <a:t>80</a:t>
            </a:fld>
            <a:endParaRPr lang="en-US">
              <a:solidFill>
                <a:prstClr val="black"/>
              </a:solidFill>
            </a:endParaRPr>
          </a:p>
        </p:txBody>
      </p:sp>
      <p:sp>
        <p:nvSpPr>
          <p:cNvPr id="2" name="Title 1"/>
          <p:cNvSpPr>
            <a:spLocks noGrp="1"/>
          </p:cNvSpPr>
          <p:nvPr>
            <p:ph type="title"/>
          </p:nvPr>
        </p:nvSpPr>
        <p:spPr>
          <a:xfrm>
            <a:off x="0" y="0"/>
            <a:ext cx="9144000" cy="685800"/>
          </a:xfrm>
          <a:solidFill>
            <a:schemeClr val="bg2">
              <a:lumMod val="75000"/>
            </a:schemeClr>
          </a:solidFill>
        </p:spPr>
        <p:txBody>
          <a:bodyPr>
            <a:normAutofit fontScale="90000"/>
          </a:bodyPr>
          <a:lstStyle/>
          <a:p>
            <a:pPr algn="ctr"/>
            <a:r>
              <a:rPr lang="en-US" sz="4400" dirty="0" smtClean="0">
                <a:latin typeface="Arial" panose="020B0604020202020204" pitchFamily="34" charset="0"/>
                <a:cs typeface="Arial" panose="020B0604020202020204" pitchFamily="34" charset="0"/>
              </a:rPr>
              <a:t/>
            </a:r>
            <a:br>
              <a:rPr lang="en-US" sz="4400" dirty="0" smtClean="0">
                <a:latin typeface="Arial" panose="020B0604020202020204" pitchFamily="34" charset="0"/>
                <a:cs typeface="Arial" panose="020B0604020202020204" pitchFamily="34" charset="0"/>
              </a:rPr>
            </a:br>
            <a:r>
              <a:rPr lang="en-US" sz="4400" dirty="0" smtClean="0">
                <a:latin typeface="Arial" panose="020B0604020202020204" pitchFamily="34" charset="0"/>
                <a:cs typeface="Arial" panose="020B0604020202020204" pitchFamily="34" charset="0"/>
              </a:rPr>
              <a:t>LECONS </a:t>
            </a:r>
            <a:r>
              <a:rPr lang="en-US" sz="4400" dirty="0">
                <a:latin typeface="Arial" panose="020B0604020202020204" pitchFamily="34" charset="0"/>
                <a:cs typeface="Arial" panose="020B0604020202020204" pitchFamily="34" charset="0"/>
              </a:rPr>
              <a:t>APPRISES</a:t>
            </a:r>
            <a:br>
              <a:rPr lang="en-US" sz="4400" dirty="0">
                <a:latin typeface="Arial" panose="020B0604020202020204" pitchFamily="34" charset="0"/>
                <a:cs typeface="Arial" panose="020B0604020202020204" pitchFamily="34" charset="0"/>
              </a:rPr>
            </a:b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14470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9144000" cy="6019800"/>
          </a:xfrm>
        </p:spPr>
        <p:txBody>
          <a:bodyPr>
            <a:normAutofit/>
          </a:bodyPr>
          <a:lstStyle/>
          <a:p>
            <a:pPr>
              <a:buClr>
                <a:srgbClr val="2DA2BF"/>
              </a:buClr>
            </a:pPr>
            <a:r>
              <a:rPr lang="fr-FR" sz="2400" dirty="0"/>
              <a:t>L'autorité de surveillance et les organismes de résolution devraient mener des </a:t>
            </a:r>
            <a:r>
              <a:rPr lang="fr-FR" sz="2400" dirty="0" smtClean="0"/>
              <a:t>analyses post résolution </a:t>
            </a:r>
            <a:r>
              <a:rPr lang="fr-FR" sz="2400" dirty="0"/>
              <a:t>de la banque, dans le but d'identifier les lacunes et les domaines où des améliorations sont </a:t>
            </a:r>
            <a:r>
              <a:rPr lang="fr-FR" sz="2400" dirty="0" smtClean="0"/>
              <a:t>nécessaires.</a:t>
            </a:r>
          </a:p>
          <a:p>
            <a:pPr>
              <a:buClr>
                <a:srgbClr val="2DA2BF"/>
              </a:buClr>
            </a:pPr>
            <a:r>
              <a:rPr lang="fr-FR" sz="2400" dirty="0" smtClean="0"/>
              <a:t>La </a:t>
            </a:r>
            <a:r>
              <a:rPr lang="fr-FR" sz="2400" dirty="0"/>
              <a:t>séquence des événements dans une résolution est importante. Si une banque est intervenue dans le but de la rouvrir ultérieurement sous une nouvelle direction, les autorités doivent reconnaître qu'une banque fermée perd </a:t>
            </a:r>
            <a:r>
              <a:rPr lang="fr-FR" sz="2400" dirty="0" smtClean="0"/>
              <a:t>en valeur,  sa franchise </a:t>
            </a:r>
            <a:r>
              <a:rPr lang="fr-FR" sz="2400" dirty="0"/>
              <a:t>et </a:t>
            </a:r>
            <a:r>
              <a:rPr lang="fr-FR" sz="2400" dirty="0" smtClean="0"/>
              <a:t>ses clients.</a:t>
            </a:r>
          </a:p>
          <a:p>
            <a:pPr>
              <a:buClr>
                <a:srgbClr val="2DA2BF"/>
              </a:buClr>
            </a:pPr>
            <a:r>
              <a:rPr lang="fr-FR" sz="2400" dirty="0" smtClean="0"/>
              <a:t>Lors </a:t>
            </a:r>
            <a:r>
              <a:rPr lang="fr-FR" sz="2400" dirty="0"/>
              <a:t>de la résolution d'une banque en faillite, minimiser l'utilisation des fonds publics. Parfois, les superviseurs sont trop rapides pour déclarer une banque d'avoir une importance systémique et d'utiliser les fonds publics lorsque, en réalité, la banque n'est pas systémique.</a:t>
            </a:r>
          </a:p>
          <a:p>
            <a:pPr lvl="0">
              <a:buClr>
                <a:srgbClr val="2DA2BF"/>
              </a:buClr>
            </a:pPr>
            <a:endParaRPr lang="en-ZW" sz="24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solidFill>
                  <a:prstClr val="black"/>
                </a:solidFill>
              </a:rPr>
              <a:pPr/>
              <a:t>81</a:t>
            </a:fld>
            <a:endParaRPr lang="en-US">
              <a:solidFill>
                <a:prstClr val="black"/>
              </a:solidFill>
            </a:endParaRPr>
          </a:p>
        </p:txBody>
      </p:sp>
      <p:sp>
        <p:nvSpPr>
          <p:cNvPr id="2" name="Title 1"/>
          <p:cNvSpPr>
            <a:spLocks noGrp="1"/>
          </p:cNvSpPr>
          <p:nvPr>
            <p:ph type="title"/>
          </p:nvPr>
        </p:nvSpPr>
        <p:spPr>
          <a:xfrm>
            <a:off x="0" y="-1"/>
            <a:ext cx="9144000" cy="465931"/>
          </a:xfrm>
          <a:solidFill>
            <a:schemeClr val="bg2">
              <a:lumMod val="75000"/>
            </a:schemeClr>
          </a:solidFill>
        </p:spPr>
        <p:txBody>
          <a:bodyPr>
            <a:normAutofit fontScale="90000"/>
          </a:bodyPr>
          <a:lstStyle/>
          <a:p>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4400" dirty="0" smtClean="0">
                <a:latin typeface="Arial" panose="020B0604020202020204" pitchFamily="34" charset="0"/>
                <a:cs typeface="Arial" panose="020B0604020202020204" pitchFamily="34" charset="0"/>
              </a:rPr>
              <a:t>LECONS </a:t>
            </a:r>
            <a:r>
              <a:rPr lang="en-US" sz="4400" dirty="0">
                <a:latin typeface="Arial" panose="020B0604020202020204" pitchFamily="34" charset="0"/>
                <a:cs typeface="Arial" panose="020B0604020202020204" pitchFamily="34" charset="0"/>
              </a:rPr>
              <a:t>APPRISES</a:t>
            </a:r>
            <a:br>
              <a:rPr lang="en-US" sz="4400" dirty="0">
                <a:latin typeface="Arial" panose="020B0604020202020204" pitchFamily="34" charset="0"/>
                <a:cs typeface="Arial" panose="020B0604020202020204" pitchFamily="34" charset="0"/>
              </a:rPr>
            </a:b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6687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791200"/>
          </a:xfrm>
        </p:spPr>
        <p:txBody>
          <a:bodyPr>
            <a:normAutofit/>
          </a:bodyPr>
          <a:lstStyle/>
          <a:p>
            <a:pPr>
              <a:buClr>
                <a:srgbClr val="2DA2BF"/>
              </a:buClr>
            </a:pPr>
            <a:r>
              <a:rPr lang="fr-FR" sz="2400" dirty="0"/>
              <a:t>Les arrangements en matière de résolution ne sont pas «uniques pour tous». Dans la conception des régimes de résolution, les autorités doivent commencer par des principes directeurs, examiner toutes les options de résolution disponibles et veiller à ce que le cadre juridique </a:t>
            </a:r>
            <a:r>
              <a:rPr lang="fr-FR" sz="2400" dirty="0" smtClean="0"/>
              <a:t>s’appuie </a:t>
            </a:r>
            <a:r>
              <a:rPr lang="fr-FR" sz="2400" dirty="0"/>
              <a:t>avec exactitude </a:t>
            </a:r>
            <a:r>
              <a:rPr lang="fr-FR" sz="2400" dirty="0" smtClean="0"/>
              <a:t>sur les </a:t>
            </a:r>
            <a:r>
              <a:rPr lang="fr-FR" sz="2400" dirty="0"/>
              <a:t>outils choisis</a:t>
            </a:r>
            <a:r>
              <a:rPr lang="fr-FR" sz="2400" dirty="0" smtClean="0"/>
              <a:t>.</a:t>
            </a:r>
          </a:p>
          <a:p>
            <a:pPr>
              <a:buClr>
                <a:srgbClr val="2DA2BF"/>
              </a:buClr>
            </a:pPr>
            <a:r>
              <a:rPr lang="fr-FR" sz="2400" dirty="0" smtClean="0"/>
              <a:t>Les Systèmes </a:t>
            </a:r>
            <a:r>
              <a:rPr lang="fr-FR" sz="2400" dirty="0"/>
              <a:t>d'assurance-dépôts devraient payer les déposants dans la banque liquidée rapidement. </a:t>
            </a:r>
            <a:r>
              <a:rPr lang="fr-FR" sz="2400" dirty="0" smtClean="0"/>
              <a:t>Un lent processus de </a:t>
            </a:r>
            <a:r>
              <a:rPr lang="fr-FR" sz="2400" dirty="0"/>
              <a:t>paiement </a:t>
            </a:r>
            <a:r>
              <a:rPr lang="fr-FR" sz="2400" dirty="0" smtClean="0"/>
              <a:t>va a l’encontre de l’objectif de </a:t>
            </a:r>
            <a:r>
              <a:rPr lang="fr-FR" sz="2400" dirty="0"/>
              <a:t>l'assurance-dépôts</a:t>
            </a:r>
            <a:r>
              <a:rPr lang="fr-FR" sz="2400" dirty="0" smtClean="0"/>
              <a:t>.</a:t>
            </a:r>
          </a:p>
          <a:p>
            <a:pPr>
              <a:buClr>
                <a:srgbClr val="2DA2BF"/>
              </a:buClr>
            </a:pPr>
            <a:r>
              <a:rPr lang="fr-FR" sz="2400" dirty="0" smtClean="0"/>
              <a:t>Le </a:t>
            </a:r>
            <a:r>
              <a:rPr lang="fr-FR" sz="2400" dirty="0"/>
              <a:t>processus de liquidation est long et financièrement onéreux. La liquidation est un dernier recours si les autres outils de résolution (achat et hypothèse, bridge </a:t>
            </a:r>
            <a:r>
              <a:rPr lang="fr-FR" sz="2400" dirty="0" err="1"/>
              <a:t>bank</a:t>
            </a:r>
            <a:r>
              <a:rPr lang="fr-FR" sz="2400" dirty="0"/>
              <a:t>) ne conviennent pas.</a:t>
            </a:r>
          </a:p>
          <a:p>
            <a:pPr lvl="0">
              <a:buClr>
                <a:srgbClr val="2DA2BF"/>
              </a:buClr>
            </a:pPr>
            <a:endParaRPr lang="en-ZW" sz="2400"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5BE15EE4-6E51-4CE3-8B36-CB5843721B64}" type="slidenum">
              <a:rPr lang="en-US" smtClean="0">
                <a:solidFill>
                  <a:prstClr val="black"/>
                </a:solidFill>
              </a:rPr>
              <a:pPr/>
              <a:t>82</a:t>
            </a:fld>
            <a:endParaRPr lang="en-US">
              <a:solidFill>
                <a:prstClr val="black"/>
              </a:solidFill>
            </a:endParaRPr>
          </a:p>
        </p:txBody>
      </p:sp>
      <p:sp>
        <p:nvSpPr>
          <p:cNvPr id="2" name="Title 1"/>
          <p:cNvSpPr>
            <a:spLocks noGrp="1"/>
          </p:cNvSpPr>
          <p:nvPr>
            <p:ph type="title"/>
          </p:nvPr>
        </p:nvSpPr>
        <p:spPr>
          <a:xfrm>
            <a:off x="0" y="0"/>
            <a:ext cx="9144000" cy="609600"/>
          </a:xfrm>
          <a:solidFill>
            <a:schemeClr val="bg2">
              <a:lumMod val="75000"/>
            </a:schemeClr>
          </a:solidFill>
        </p:spPr>
        <p:txBody>
          <a:bodyPr>
            <a:normAutofit fontScale="90000"/>
          </a:bodyPr>
          <a:lstStyle/>
          <a:p>
            <a:pPr marL="109728" indent="0" algn="ctr"/>
            <a:r>
              <a:rPr lang="en-US" sz="4400" dirty="0">
                <a:latin typeface="Arial" panose="020B0604020202020204" pitchFamily="34" charset="0"/>
                <a:cs typeface="Arial" panose="020B0604020202020204" pitchFamily="34" charset="0"/>
              </a:rPr>
              <a:t>LECONS APPRISES</a:t>
            </a:r>
          </a:p>
        </p:txBody>
      </p:sp>
    </p:spTree>
    <p:extLst>
      <p:ext uri="{BB962C8B-B14F-4D97-AF65-F5344CB8AC3E}">
        <p14:creationId xmlns:p14="http://schemas.microsoft.com/office/powerpoint/2010/main" val="3617600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4864291"/>
          </a:xfrm>
        </p:spPr>
        <p:txBody>
          <a:bodyPr>
            <a:normAutofit/>
          </a:bodyPr>
          <a:lstStyle/>
          <a:p>
            <a:r>
              <a:rPr lang="fr-FR" sz="3200" dirty="0"/>
              <a:t>De nombreux pays africains n'ont pas encore mis en place un cadre de résolution </a:t>
            </a:r>
            <a:r>
              <a:rPr lang="fr-FR" sz="3200" dirty="0" smtClean="0"/>
              <a:t>approprié.</a:t>
            </a:r>
          </a:p>
          <a:p>
            <a:r>
              <a:rPr lang="fr-FR" sz="3200" dirty="0" smtClean="0"/>
              <a:t>Même </a:t>
            </a:r>
            <a:r>
              <a:rPr lang="fr-FR" sz="3200" dirty="0"/>
              <a:t>lorsque les outils sont disponibles, il y aura toujours </a:t>
            </a:r>
            <a:r>
              <a:rPr lang="fr-FR" sz="3200" dirty="0" smtClean="0"/>
              <a:t>de l'incertitude par rapport a ce qui </a:t>
            </a:r>
            <a:r>
              <a:rPr lang="fr-FR" sz="3200" dirty="0"/>
              <a:t>se passera si une institution </a:t>
            </a:r>
            <a:r>
              <a:rPr lang="fr-FR" sz="3200" dirty="0" smtClean="0"/>
              <a:t>tombe en faillite, </a:t>
            </a:r>
            <a:r>
              <a:rPr lang="fr-FR" sz="3200" dirty="0"/>
              <a:t>surtout lorsque les régimes juridiques sont nouveaux ou non testés.</a:t>
            </a:r>
          </a:p>
          <a:p>
            <a:pPr algn="just">
              <a:buFont typeface="Wingdings" panose="05000000000000000000" pitchFamily="2" charset="2"/>
              <a:buChar char="Ø"/>
            </a:pPr>
            <a:endParaRPr lang="en-CA" sz="2400" dirty="0" smtClean="0"/>
          </a:p>
          <a:p>
            <a:endParaRPr lang="en-CA" dirty="0"/>
          </a:p>
        </p:txBody>
      </p:sp>
      <p:sp>
        <p:nvSpPr>
          <p:cNvPr id="4" name="Slide Number Placeholder 3"/>
          <p:cNvSpPr>
            <a:spLocks noGrp="1"/>
          </p:cNvSpPr>
          <p:nvPr>
            <p:ph type="sldNum" sz="quarter" idx="12"/>
          </p:nvPr>
        </p:nvSpPr>
        <p:spPr/>
        <p:txBody>
          <a:bodyPr/>
          <a:lstStyle/>
          <a:p>
            <a:fld id="{5BE15EE4-6E51-4CE3-8B36-CB5843721B64}" type="slidenum">
              <a:rPr lang="en-US" smtClean="0">
                <a:solidFill>
                  <a:prstClr val="black"/>
                </a:solidFill>
              </a:rPr>
              <a:pPr/>
              <a:t>83</a:t>
            </a:fld>
            <a:endParaRPr lang="en-US">
              <a:solidFill>
                <a:prstClr val="black"/>
              </a:solidFill>
            </a:endParaRPr>
          </a:p>
        </p:txBody>
      </p:sp>
      <p:sp>
        <p:nvSpPr>
          <p:cNvPr id="2" name="Title 1"/>
          <p:cNvSpPr>
            <a:spLocks noGrp="1"/>
          </p:cNvSpPr>
          <p:nvPr>
            <p:ph type="title"/>
          </p:nvPr>
        </p:nvSpPr>
        <p:spPr>
          <a:xfrm>
            <a:off x="0" y="18197"/>
            <a:ext cx="9144000" cy="724150"/>
          </a:xfrm>
          <a:solidFill>
            <a:schemeClr val="bg2">
              <a:lumMod val="75000"/>
            </a:schemeClr>
          </a:solidFill>
        </p:spPr>
        <p:txBody>
          <a:bodyPr/>
          <a:lstStyle/>
          <a:p>
            <a:pPr algn="ctr"/>
            <a:r>
              <a:rPr lang="en-US" dirty="0" smtClean="0">
                <a:latin typeface="Arial" panose="020B0604020202020204" pitchFamily="34" charset="0"/>
                <a:cs typeface="Arial" panose="020B0604020202020204" pitchFamily="34" charset="0"/>
              </a:rPr>
              <a:t>Conclusion</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6876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a:bodyPr>
          <a:lstStyle/>
          <a:p>
            <a:pPr marL="109728" indent="0" algn="ctr">
              <a:buNone/>
            </a:pPr>
            <a:endParaRPr lang="en-ZW" sz="12000" dirty="0" smtClean="0">
              <a:latin typeface="Arial" panose="020B0604020202020204" pitchFamily="34" charset="0"/>
              <a:cs typeface="Arial" panose="020B0604020202020204" pitchFamily="34" charset="0"/>
            </a:endParaRPr>
          </a:p>
          <a:p>
            <a:pPr marL="109728" indent="0" algn="ctr">
              <a:buNone/>
            </a:pPr>
            <a:r>
              <a:rPr lang="en-ZW" sz="12000" dirty="0" smtClean="0">
                <a:latin typeface="Arial" panose="020B0604020202020204" pitchFamily="34" charset="0"/>
                <a:cs typeface="Arial" panose="020B0604020202020204" pitchFamily="34" charset="0"/>
              </a:rPr>
              <a:t>MERCI</a:t>
            </a:r>
          </a:p>
        </p:txBody>
      </p:sp>
    </p:spTree>
    <p:extLst>
      <p:ext uri="{BB962C8B-B14F-4D97-AF65-F5344CB8AC3E}">
        <p14:creationId xmlns:p14="http://schemas.microsoft.com/office/powerpoint/2010/main" val="3834407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0" y="609600"/>
            <a:ext cx="9144000" cy="6248400"/>
          </a:xfrm>
        </p:spPr>
        <p:txBody>
          <a:bodyPr>
            <a:normAutofit fontScale="70000" lnSpcReduction="20000"/>
          </a:bodyPr>
          <a:lstStyle/>
          <a:p>
            <a:pPr marL="109728" indent="0">
              <a:lnSpc>
                <a:spcPct val="150000"/>
              </a:lnSpc>
              <a:buNone/>
            </a:pPr>
            <a:r>
              <a:rPr lang="fr-FR" sz="2400" dirty="0" smtClean="0"/>
              <a:t>Les conditions qui causent la résolution</a:t>
            </a:r>
          </a:p>
          <a:p>
            <a:pPr>
              <a:lnSpc>
                <a:spcPct val="150000"/>
              </a:lnSpc>
              <a:buFont typeface="Wingdings" pitchFamily="2" charset="2"/>
              <a:buChar char="Ø"/>
            </a:pPr>
            <a:r>
              <a:rPr lang="fr-FR" sz="2400" dirty="0" smtClean="0"/>
              <a:t>Les </a:t>
            </a:r>
            <a:r>
              <a:rPr lang="fr-FR" sz="2400" dirty="0"/>
              <a:t>autorités de surveillance peuvent déterminer qu'une banque doit être résolue </a:t>
            </a:r>
            <a:r>
              <a:rPr lang="fr-FR" sz="2400" dirty="0" smtClean="0"/>
              <a:t>si:</a:t>
            </a:r>
            <a:endParaRPr lang="fr-FR" sz="2400" dirty="0"/>
          </a:p>
          <a:p>
            <a:pPr>
              <a:lnSpc>
                <a:spcPct val="150000"/>
              </a:lnSpc>
              <a:buFont typeface="Wingdings" pitchFamily="2" charset="2"/>
              <a:buChar char="Ø"/>
            </a:pPr>
            <a:r>
              <a:rPr lang="fr-FR" sz="2400" dirty="0" smtClean="0"/>
              <a:t>Elle </a:t>
            </a:r>
            <a:r>
              <a:rPr lang="fr-FR" sz="2400" dirty="0"/>
              <a:t>est parvenue à un point de détresse tel qu'il n'y a pas de perspectives réalistes de recouvrement dans un délai </a:t>
            </a:r>
            <a:r>
              <a:rPr lang="fr-FR" sz="2400" dirty="0" smtClean="0"/>
              <a:t>approprié,</a:t>
            </a:r>
          </a:p>
          <a:p>
            <a:pPr>
              <a:lnSpc>
                <a:spcPct val="150000"/>
              </a:lnSpc>
              <a:buFont typeface="Wingdings" pitchFamily="2" charset="2"/>
              <a:buChar char="Ø"/>
            </a:pPr>
            <a:r>
              <a:rPr lang="fr-FR" sz="2400" dirty="0" smtClean="0"/>
              <a:t>Toutes </a:t>
            </a:r>
            <a:r>
              <a:rPr lang="fr-FR" sz="2400" dirty="0"/>
              <a:t>les autres mesures d'intervention du secteur privé ou de surveillance </a:t>
            </a:r>
            <a:r>
              <a:rPr lang="fr-FR" sz="2400" dirty="0" smtClean="0"/>
              <a:t>se sont avérées insuffisantes </a:t>
            </a:r>
            <a:r>
              <a:rPr lang="fr-FR" sz="2400" dirty="0"/>
              <a:t>pour rétablir la viabilité de la banque </a:t>
            </a:r>
            <a:r>
              <a:rPr lang="fr-FR" sz="2400" dirty="0" smtClean="0"/>
              <a:t>et</a:t>
            </a:r>
          </a:p>
          <a:p>
            <a:pPr>
              <a:lnSpc>
                <a:spcPct val="150000"/>
              </a:lnSpc>
              <a:buFont typeface="Wingdings" pitchFamily="2" charset="2"/>
              <a:buChar char="Ø"/>
            </a:pPr>
            <a:r>
              <a:rPr lang="fr-FR" sz="2400" dirty="0" smtClean="0"/>
              <a:t>La </a:t>
            </a:r>
            <a:r>
              <a:rPr lang="fr-FR" sz="2400" dirty="0"/>
              <a:t>liquidation de l'institution dans le cadre d'une procédure normale d'insolvabilité risquerait de prolonger l'incertitude ou l'instabilité financière et, par conséquent, la résolution de la banque serait préférable </a:t>
            </a:r>
            <a:r>
              <a:rPr lang="fr-FR" sz="2400" dirty="0" smtClean="0"/>
              <a:t>pour l'intérêt public.</a:t>
            </a:r>
            <a:endParaRPr lang="fr-FR" sz="2400" dirty="0"/>
          </a:p>
          <a:p>
            <a:pPr>
              <a:lnSpc>
                <a:spcPct val="150000"/>
              </a:lnSpc>
              <a:buFont typeface="Wingdings" pitchFamily="2" charset="2"/>
              <a:buChar char="Ø"/>
            </a:pPr>
            <a:r>
              <a:rPr lang="fr-FR" sz="2400" dirty="0" smtClean="0"/>
              <a:t>L'entrée </a:t>
            </a:r>
            <a:r>
              <a:rPr lang="fr-FR" sz="2400" dirty="0"/>
              <a:t>en résolution se produit donc à un point proche ou à l'insolvabilité. Les autorités conservent néanmoins un certain pouvoir discrétionnaire pour s'assurer qu'elles peuvent intervenir avant qu'il </a:t>
            </a:r>
            <a:r>
              <a:rPr lang="fr-FR" sz="2400" dirty="0" smtClean="0"/>
              <a:t> ne soit </a:t>
            </a:r>
            <a:r>
              <a:rPr lang="fr-FR" sz="2400" dirty="0"/>
              <a:t>trop tard pour que la résolution atteigne ses objectifs.</a:t>
            </a:r>
          </a:p>
          <a:p>
            <a:pPr marL="109728" indent="0">
              <a:lnSpc>
                <a:spcPct val="150000"/>
              </a:lnSpc>
              <a:buNone/>
            </a:pPr>
            <a:endParaRPr lang="en-US" sz="2400" dirty="0" smtClean="0">
              <a:solidFill>
                <a:srgbClr val="FF0000"/>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A15D5658-DB21-4EE4-B69C-7DB5DFD5F814}" type="slidenum">
              <a:rPr lang="en-US" smtClean="0">
                <a:solidFill>
                  <a:srgbClr val="000000"/>
                </a:solidFill>
              </a:rPr>
              <a:pPr/>
              <a:t>9</a:t>
            </a:fld>
            <a:endParaRPr lang="en-US">
              <a:solidFill>
                <a:srgbClr val="000000"/>
              </a:solidFill>
            </a:endParaRPr>
          </a:p>
        </p:txBody>
      </p:sp>
      <p:sp>
        <p:nvSpPr>
          <p:cNvPr id="53250" name="Rectangle 2"/>
          <p:cNvSpPr>
            <a:spLocks noGrp="1" noChangeArrowheads="1"/>
          </p:cNvSpPr>
          <p:nvPr>
            <p:ph type="title"/>
          </p:nvPr>
        </p:nvSpPr>
        <p:spPr>
          <a:xfrm>
            <a:off x="4548" y="0"/>
            <a:ext cx="9139451" cy="457200"/>
          </a:xfrm>
          <a:solidFill>
            <a:schemeClr val="bg2">
              <a:lumMod val="75000"/>
            </a:schemeClr>
          </a:solidFill>
        </p:spPr>
        <p:txBody>
          <a:bodyPr>
            <a:normAutofit fontScale="90000"/>
          </a:bodyPr>
          <a:lstStyle/>
          <a:p>
            <a:pPr algn="ctr"/>
            <a:r>
              <a:rPr lang="en-CA" dirty="0" smtClean="0">
                <a:latin typeface="Arial" panose="020B0604020202020204" pitchFamily="34" charset="0"/>
                <a:cs typeface="Arial" panose="020B0604020202020204" pitchFamily="34" charset="0"/>
              </a:rPr>
              <a:t>Introduction…</a:t>
            </a:r>
            <a:endParaRPr lang="en-CA"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900716"/>
      </p:ext>
    </p:extLst>
  </p:cSld>
  <p:clrMapOvr>
    <a:masterClrMapping/>
  </p:clrMapOvr>
  <p:transition spd="slow">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15005</TotalTime>
  <Words>3921</Words>
  <Application>Microsoft Office PowerPoint</Application>
  <PresentationFormat>Affichage à l'écran (4:3)</PresentationFormat>
  <Paragraphs>620</Paragraphs>
  <Slides>84</Slides>
  <Notes>28</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84</vt:i4>
      </vt:variant>
    </vt:vector>
  </HeadingPairs>
  <TitlesOfParts>
    <vt:vector size="94" baseType="lpstr">
      <vt:lpstr>Arial</vt:lpstr>
      <vt:lpstr>Calibri</vt:lpstr>
      <vt:lpstr>Lucida Sans Unicode</vt:lpstr>
      <vt:lpstr>Times New Roman</vt:lpstr>
      <vt:lpstr>Verdana</vt:lpstr>
      <vt:lpstr>Wingdings</vt:lpstr>
      <vt:lpstr>Wingdings 2</vt:lpstr>
      <vt:lpstr>Wingdings 3</vt:lpstr>
      <vt:lpstr>Concourse</vt:lpstr>
      <vt:lpstr>1_Concourse</vt:lpstr>
      <vt:lpstr>Expérience pratique de redressement ou de résolution  de banques en faillite et questions relatives à l'assurance-dépôts pour la gestion des crises</vt:lpstr>
      <vt:lpstr>Plan</vt:lpstr>
      <vt:lpstr>Introduction</vt:lpstr>
      <vt:lpstr>Introduction</vt:lpstr>
      <vt:lpstr>Introduction</vt:lpstr>
      <vt:lpstr>Introduction</vt:lpstr>
      <vt:lpstr>Pourquoi les banques tombent en faillite</vt:lpstr>
      <vt:lpstr>Introduction…</vt:lpstr>
      <vt:lpstr>Introduction…</vt:lpstr>
      <vt:lpstr>Présentation PowerPoint</vt:lpstr>
      <vt:lpstr> Pourquoi les banques tombent en faillite </vt:lpstr>
      <vt:lpstr>Pourquoi les banques tombent en faillite</vt:lpstr>
      <vt:lpstr>Pourquoi les banques tombent en faillite</vt:lpstr>
      <vt:lpstr>Présentation PowerPoint</vt:lpstr>
      <vt:lpstr> Résolution des défaillances des banques en faillite </vt:lpstr>
      <vt:lpstr>Présentation PowerPoint</vt:lpstr>
      <vt:lpstr> Résolution des defaillances des banques en faillite …</vt:lpstr>
      <vt:lpstr>Résolution des defaillances des banques en faillite</vt:lpstr>
      <vt:lpstr>Resolution des défaillances des banques en faillite</vt:lpstr>
      <vt:lpstr>Resolution des défaillances des banques en faillite</vt:lpstr>
      <vt:lpstr>Resolution des défaillances des banques en faillite</vt:lpstr>
      <vt:lpstr>Resolution des défaillances des banques en faillite</vt:lpstr>
      <vt:lpstr>Resolution des défaillances des banques en faillite</vt:lpstr>
      <vt:lpstr>Resolution des défaillances des banques en faillite</vt:lpstr>
      <vt:lpstr>Resolution des défaillances des banques en faillite</vt:lpstr>
      <vt:lpstr>Resolution des défaillances des banques en faillite</vt:lpstr>
      <vt:lpstr>Présentation PowerPoint</vt:lpstr>
      <vt:lpstr>Execution des mesures</vt:lpstr>
      <vt:lpstr>Présentation PowerPoint</vt:lpstr>
      <vt:lpstr>Execution des mesures</vt:lpstr>
      <vt:lpstr>Execution des mesures</vt:lpstr>
      <vt:lpstr> Execution des mesures </vt:lpstr>
      <vt:lpstr>Execution des mesures</vt:lpstr>
      <vt:lpstr>Execution des mesures</vt:lpstr>
      <vt:lpstr>Execution des mesures</vt:lpstr>
      <vt:lpstr>Execution des mesures (Régime d'arrangement)</vt:lpstr>
      <vt:lpstr>Execution des mesures</vt:lpstr>
      <vt:lpstr>Execution des mesures</vt:lpstr>
      <vt:lpstr>Execution des mesures</vt:lpstr>
      <vt:lpstr>Execution des mesures</vt:lpstr>
      <vt:lpstr>Execution des mesures</vt:lpstr>
      <vt:lpstr> Execution des mesures (Liquidation)</vt:lpstr>
      <vt:lpstr>Présentation PowerPoint</vt:lpstr>
      <vt:lpstr>  PROCEDURES  DE FERMETURE D’UNE BANQUE  </vt:lpstr>
      <vt:lpstr>PROCEDURES  DE FERMETURE D’UNE BANQUE</vt:lpstr>
      <vt:lpstr>PROCEDURES  DE FERMETURE D’UNE BANQUE</vt:lpstr>
      <vt:lpstr>PROCEDURES  DE FERMETURE D’UNE BANQUE</vt:lpstr>
      <vt:lpstr>Présentation PowerPoint</vt:lpstr>
      <vt:lpstr> SÉCURITÉ FINANCIÈRE </vt:lpstr>
      <vt:lpstr>Assurance-dépôts</vt:lpstr>
      <vt:lpstr>Assurance-dépôts</vt:lpstr>
      <vt:lpstr>Assurance-dépôts</vt:lpstr>
      <vt:lpstr>Assurance-dépôts</vt:lpstr>
      <vt:lpstr>Assurance-dépôts</vt:lpstr>
      <vt:lpstr>Présentation PowerPoint</vt:lpstr>
      <vt:lpstr> FAILLITES BANCAIRES AU ZIMBABWE…</vt:lpstr>
      <vt:lpstr>Présentation PowerPoint</vt:lpstr>
      <vt:lpstr>Présentation PowerPoint</vt:lpstr>
      <vt:lpstr>Présentation PowerPoint</vt:lpstr>
      <vt:lpstr>FAILLITES BANCAIRES AU ZIMBABWE…</vt:lpstr>
      <vt:lpstr>FAILLITES BANCAIRES AU ZIMBABWE…</vt:lpstr>
      <vt:lpstr>Présentation PowerPoint</vt:lpstr>
      <vt:lpstr>Présentation PowerPoint</vt:lpstr>
      <vt:lpstr>AUTRES DÉFAILLANCES BANCAIRES EN AFRIQUE</vt:lpstr>
      <vt:lpstr>AUTRES DÉFAILLANCES BANCAIRES EN AFRIQUE</vt:lpstr>
      <vt:lpstr>AUTRES DÉFAILLANCES BANCAIRES EN AFRIQUE</vt:lpstr>
      <vt:lpstr>Présentation PowerPoint</vt:lpstr>
      <vt:lpstr>DÉFIS DE RÉSOLUTION</vt:lpstr>
      <vt:lpstr>DÉFIS DE RÉSOLUTION</vt:lpstr>
      <vt:lpstr>DÉFIS DE RÉSOLUTION</vt:lpstr>
      <vt:lpstr>DÉFIS DE RÉSOLUTION</vt:lpstr>
      <vt:lpstr>DÉFIS DE RÉSOLUTION</vt:lpstr>
      <vt:lpstr>DÉFIS DE RÉSOLUTION</vt:lpstr>
      <vt:lpstr>Questions de résolution à examiner</vt:lpstr>
      <vt:lpstr>Questions de résolution à examiner</vt:lpstr>
      <vt:lpstr>Questions de résolution à examiner</vt:lpstr>
      <vt:lpstr>Questions de résolution à examiner</vt:lpstr>
      <vt:lpstr>Questions de résolution à examiner</vt:lpstr>
      <vt:lpstr>Présentation PowerPoint</vt:lpstr>
      <vt:lpstr> LECONS APPRISES </vt:lpstr>
      <vt:lpstr> LECONS APPRISES </vt:lpstr>
      <vt:lpstr>LECONS APPRISES</vt:lpstr>
      <vt:lpstr>Conclusion</vt:lpstr>
      <vt:lpstr>Présentation PowerPoint</vt:lpstr>
    </vt:vector>
  </TitlesOfParts>
  <Company>IMF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Guiding Principles for Bank Resolution</dc:title>
  <dc:creator>MANDREWS</dc:creator>
  <cp:lastModifiedBy>user</cp:lastModifiedBy>
  <cp:revision>519</cp:revision>
  <cp:lastPrinted>2013-10-21T10:36:39Z</cp:lastPrinted>
  <dcterms:created xsi:type="dcterms:W3CDTF">1999-11-11T15:53:22Z</dcterms:created>
  <dcterms:modified xsi:type="dcterms:W3CDTF">2017-01-25T21:22:32Z</dcterms:modified>
</cp:coreProperties>
</file>