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10">
  <p:sldMasterIdLst>
    <p:sldMasterId id="2147483658" r:id="rId2"/>
  </p:sldMasterIdLst>
  <p:notesMasterIdLst>
    <p:notesMasterId r:id="rId25"/>
  </p:notesMasterIdLst>
  <p:handoutMasterIdLst>
    <p:handoutMasterId r:id="rId26"/>
  </p:handoutMasterIdLst>
  <p:sldIdLst>
    <p:sldId id="301" r:id="rId3"/>
    <p:sldId id="332" r:id="rId4"/>
    <p:sldId id="261" r:id="rId5"/>
    <p:sldId id="343" r:id="rId6"/>
    <p:sldId id="315" r:id="rId7"/>
    <p:sldId id="327" r:id="rId8"/>
    <p:sldId id="326" r:id="rId9"/>
    <p:sldId id="328" r:id="rId10"/>
    <p:sldId id="329" r:id="rId11"/>
    <p:sldId id="330" r:id="rId12"/>
    <p:sldId id="337" r:id="rId13"/>
    <p:sldId id="339" r:id="rId14"/>
    <p:sldId id="333" r:id="rId15"/>
    <p:sldId id="325" r:id="rId16"/>
    <p:sldId id="340" r:id="rId17"/>
    <p:sldId id="341" r:id="rId18"/>
    <p:sldId id="342" r:id="rId19"/>
    <p:sldId id="317" r:id="rId20"/>
    <p:sldId id="323" r:id="rId21"/>
    <p:sldId id="318" r:id="rId22"/>
    <p:sldId id="345" r:id="rId23"/>
    <p:sldId id="331" r:id="rId24"/>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B6DF89"/>
    <a:srgbClr val="4F81BD"/>
    <a:srgbClr val="0206AA"/>
    <a:srgbClr val="FF9900"/>
    <a:srgbClr val="00DE64"/>
    <a:srgbClr val="FFD961"/>
    <a:srgbClr val="2DA2BF"/>
    <a:srgbClr val="D99694"/>
    <a:srgbClr val="0819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94660"/>
  </p:normalViewPr>
  <p:slideViewPr>
    <p:cSldViewPr>
      <p:cViewPr varScale="1">
        <p:scale>
          <a:sx n="69" d="100"/>
          <a:sy n="69" d="100"/>
        </p:scale>
        <p:origin x="-1386" y="-96"/>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903" cy="46680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548" y="0"/>
            <a:ext cx="2971903" cy="466805"/>
          </a:xfrm>
          <a:prstGeom prst="rect">
            <a:avLst/>
          </a:prstGeom>
        </p:spPr>
        <p:txBody>
          <a:bodyPr vert="horz" lIns="91440" tIns="45720" rIns="91440" bIns="45720" rtlCol="0"/>
          <a:lstStyle>
            <a:lvl1pPr algn="r">
              <a:defRPr sz="1200"/>
            </a:lvl1pPr>
          </a:lstStyle>
          <a:p>
            <a:fld id="{5C9F8705-F639-489C-95C0-88B889CD7ADA}" type="datetimeFigureOut">
              <a:rPr lang="en-US" smtClean="0"/>
              <a:t>4/26/2019</a:t>
            </a:fld>
            <a:endParaRPr lang="en-US"/>
          </a:p>
        </p:txBody>
      </p:sp>
      <p:sp>
        <p:nvSpPr>
          <p:cNvPr id="4" name="Footer Placeholder 3"/>
          <p:cNvSpPr>
            <a:spLocks noGrp="1"/>
          </p:cNvSpPr>
          <p:nvPr>
            <p:ph type="ftr" sz="quarter" idx="2"/>
          </p:nvPr>
        </p:nvSpPr>
        <p:spPr>
          <a:xfrm>
            <a:off x="1" y="8847059"/>
            <a:ext cx="2971903" cy="46680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548" y="8847059"/>
            <a:ext cx="2971903" cy="466805"/>
          </a:xfrm>
          <a:prstGeom prst="rect">
            <a:avLst/>
          </a:prstGeom>
        </p:spPr>
        <p:txBody>
          <a:bodyPr vert="horz" lIns="91440" tIns="45720" rIns="91440" bIns="45720" rtlCol="0" anchor="b"/>
          <a:lstStyle>
            <a:lvl1pPr algn="r">
              <a:defRPr sz="1200"/>
            </a:lvl1pPr>
          </a:lstStyle>
          <a:p>
            <a:fld id="{64959BD2-EC36-493A-B15A-522E05094246}" type="slidenum">
              <a:rPr lang="en-US" smtClean="0"/>
              <a:t>‹N°›</a:t>
            </a:fld>
            <a:endParaRPr lang="en-US"/>
          </a:p>
        </p:txBody>
      </p:sp>
    </p:spTree>
    <p:extLst>
      <p:ext uri="{BB962C8B-B14F-4D97-AF65-F5344CB8AC3E}">
        <p14:creationId xmlns:p14="http://schemas.microsoft.com/office/powerpoint/2010/main" val="3467590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884614" y="0"/>
            <a:ext cx="2971800" cy="465693"/>
          </a:xfrm>
          <a:prstGeom prst="rect">
            <a:avLst/>
          </a:prstGeom>
        </p:spPr>
        <p:txBody>
          <a:bodyPr vert="horz" lIns="93360" tIns="46680" rIns="93360" bIns="46680" rtlCol="0"/>
          <a:lstStyle>
            <a:lvl1pPr algn="r">
              <a:defRPr sz="1200"/>
            </a:lvl1pPr>
          </a:lstStyle>
          <a:p>
            <a:fld id="{3842907C-D0AA-4C58-9F94-58B40AD65B29}" type="datetimeFigureOut">
              <a:rPr lang="en-US" smtClean="0"/>
              <a:pPr/>
              <a:t>4/26/2019</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685800" y="4424085"/>
            <a:ext cx="5486400" cy="4191239"/>
          </a:xfrm>
          <a:prstGeom prst="rect">
            <a:avLst/>
          </a:prstGeom>
        </p:spPr>
        <p:txBody>
          <a:bodyPr vert="horz" lIns="93360" tIns="46680" rIns="93360" bIns="46680" rtlCol="0">
            <a:normAutofit/>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4"/>
            <a:ext cx="2971800" cy="465693"/>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46554"/>
            <a:ext cx="2971800" cy="465693"/>
          </a:xfrm>
          <a:prstGeom prst="rect">
            <a:avLst/>
          </a:prstGeom>
        </p:spPr>
        <p:txBody>
          <a:bodyPr vert="horz" lIns="93360" tIns="46680" rIns="93360" bIns="46680" rtlCol="0" anchor="b"/>
          <a:lstStyle>
            <a:lvl1pPr algn="r">
              <a:defRPr sz="1200"/>
            </a:lvl1pPr>
          </a:lstStyle>
          <a:p>
            <a:fld id="{1D76769E-C829-4283-B80E-CB90D995C291}" type="slidenum">
              <a:rPr lang="en-US" smtClean="0"/>
              <a:pPr/>
              <a:t>‹N°›</a:t>
            </a:fld>
            <a:endParaRPr lang="en-US"/>
          </a:p>
        </p:txBody>
      </p:sp>
    </p:spTree>
    <p:extLst>
      <p:ext uri="{BB962C8B-B14F-4D97-AF65-F5344CB8AC3E}">
        <p14:creationId xmlns:p14="http://schemas.microsoft.com/office/powerpoint/2010/main" val="4084220003"/>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dirty="0"/>
          </a:p>
        </p:txBody>
      </p:sp>
      <p:sp>
        <p:nvSpPr>
          <p:cNvPr id="17" name="Subtitle 16"/>
          <p:cNvSpPr>
            <a:spLocks noGrp="1"/>
          </p:cNvSpPr>
          <p:nvPr>
            <p:ph type="subTitle" idx="1"/>
          </p:nvPr>
        </p:nvSpPr>
        <p:spPr>
          <a:xfrm>
            <a:off x="685800" y="3582807"/>
            <a:ext cx="7772400" cy="1199704"/>
          </a:xfrm>
        </p:spPr>
        <p:txBody>
          <a:bodyPr/>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grpSp>
        <p:nvGrpSpPr>
          <p:cNvPr id="2" name="Group 14"/>
          <p:cNvGrpSpPr/>
          <p:nvPr/>
        </p:nvGrpSpPr>
        <p:grpSpPr>
          <a:xfrm>
            <a:off x="-3765" y="4953000"/>
            <a:ext cx="9147765" cy="1912088"/>
            <a:chOff x="-3765" y="4832896"/>
            <a:chExt cx="9147765" cy="2032192"/>
          </a:xfrm>
        </p:grpSpPr>
        <p:sp>
          <p:nvSpPr>
            <p:cNvPr id="7" name="Shap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8" name="Shap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11" name="Shap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6EC98C1-BC33-4661-8666-A5896835969F}" type="datetime2">
              <a:rPr lang="en-US" smtClean="0"/>
              <a:t>Friday, April 26, 2019</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fr-FR" smtClean="0">
                <a:solidFill>
                  <a:schemeClr val="accent1">
                    <a:tint val="20000"/>
                  </a:schemeClr>
                </a:solidFill>
              </a:rPr>
              <a:t>Séminaire Continental de l'ABCA du 06 au 08 mai 2019</a:t>
            </a:r>
            <a:endParaRPr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5292C34-3E5E-4BA5-AF54-F1601B144FB0}" type="slidenum">
              <a:rPr lang="en-US" smtClean="0"/>
              <a:pPr/>
              <a:t>‹N°›</a:t>
            </a:fld>
            <a:endParaRPr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extLst/>
          </a:lstStyle>
          <a:p>
            <a:fld id="{9F48338A-5949-48CE-8235-B33ADE2F75A6}" type="datetime2">
              <a:rPr lang="en-US" smtClean="0"/>
              <a:t>Friday, April 26, 2019</a:t>
            </a:fld>
            <a:endParaRPr lang="en-US"/>
          </a:p>
        </p:txBody>
      </p:sp>
      <p:sp>
        <p:nvSpPr>
          <p:cNvPr id="5" name="Footer Placeholder 4"/>
          <p:cNvSpPr>
            <a:spLocks noGrp="1"/>
          </p:cNvSpPr>
          <p:nvPr>
            <p:ph type="ftr" sz="quarter" idx="11"/>
          </p:nvPr>
        </p:nvSpPr>
        <p:spPr/>
        <p:txBody>
          <a:bodyPr/>
          <a:lstStyle>
            <a:extLst/>
          </a:lstStyle>
          <a:p>
            <a:r>
              <a:rPr lang="fr-FR" smtClean="0"/>
              <a:t>Séminaire Continental de l'ABCA du 06 au 08 mai 2019</a:t>
            </a:r>
            <a:endParaRPr lang="en-US"/>
          </a:p>
        </p:txBody>
      </p:sp>
      <p:sp>
        <p:nvSpPr>
          <p:cNvPr id="6" name="Slide Number Placeholder 5"/>
          <p:cNvSpPr>
            <a:spLocks noGrp="1"/>
          </p:cNvSpPr>
          <p:nvPr>
            <p:ph type="sldNum" sz="quarter" idx="12"/>
          </p:nvPr>
        </p:nvSpPr>
        <p:spPr/>
        <p:txBody>
          <a:bodyPr/>
          <a:lstStyle>
            <a:extLst/>
          </a:lstStyle>
          <a:p>
            <a:fld id="{45292C34-3E5E-4BA5-AF54-F1601B144FB0}" type="slidenum">
              <a:rPr lang="en-US" sz="1400" smtClean="0">
                <a:solidFill>
                  <a:schemeClr val="tx2">
                    <a:shade val="50000"/>
                  </a:schemeClr>
                </a:solidFill>
              </a: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7577B622-7E92-4FFB-8E15-6B166012FC01}" type="datetime2">
              <a:rPr lang="en-US" smtClean="0"/>
              <a:t>Friday, April 26, 2019</a:t>
            </a:fld>
            <a:endParaRPr lang="en-US"/>
          </a:p>
        </p:txBody>
      </p:sp>
      <p:sp>
        <p:nvSpPr>
          <p:cNvPr id="5" name="Footer Placeholder 4"/>
          <p:cNvSpPr>
            <a:spLocks noGrp="1"/>
          </p:cNvSpPr>
          <p:nvPr>
            <p:ph type="ftr" sz="quarter" idx="11"/>
          </p:nvPr>
        </p:nvSpPr>
        <p:spPr/>
        <p:txBody>
          <a:bodyPr/>
          <a:lstStyle>
            <a:extLst/>
          </a:lstStyle>
          <a:p>
            <a:r>
              <a:rPr lang="fr-FR" smtClean="0"/>
              <a:t>Séminaire Continental de l'ABCA du 06 au 08 mai 2019</a:t>
            </a:r>
            <a:endParaRPr lang="en-US"/>
          </a:p>
        </p:txBody>
      </p:sp>
      <p:sp>
        <p:nvSpPr>
          <p:cNvPr id="6" name="Slide Number Placeholder 5"/>
          <p:cNvSpPr>
            <a:spLocks noGrp="1"/>
          </p:cNvSpPr>
          <p:nvPr>
            <p:ph type="sldNum" sz="quarter" idx="12"/>
          </p:nvPr>
        </p:nvSpPr>
        <p:spPr/>
        <p:txBody>
          <a:bodyPr/>
          <a:lstStyle>
            <a:extLst/>
          </a:lstStyle>
          <a:p>
            <a:fld id="{45292C34-3E5E-4BA5-AF54-F1601B144FB0}" type="slidenum">
              <a:rPr lang="en-US" sz="1400" smtClean="0">
                <a:solidFill>
                  <a:schemeClr val="tx2">
                    <a:shade val="50000"/>
                  </a:schemeClr>
                </a:solidFill>
              </a: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1A99B1D2-276B-4781-86D6-CB13C183B8C3}" type="datetime2">
              <a:rPr lang="en-US" smtClean="0"/>
              <a:t>Friday, April 26, 2019</a:t>
            </a:fld>
            <a:endParaRPr lang="en-US"/>
          </a:p>
        </p:txBody>
      </p:sp>
      <p:sp>
        <p:nvSpPr>
          <p:cNvPr id="5" name="Footer Placeholder 4"/>
          <p:cNvSpPr>
            <a:spLocks noGrp="1"/>
          </p:cNvSpPr>
          <p:nvPr>
            <p:ph type="ftr" sz="quarter" idx="11"/>
          </p:nvPr>
        </p:nvSpPr>
        <p:spPr/>
        <p:txBody>
          <a:bodyPr/>
          <a:lstStyle>
            <a:extLst/>
          </a:lstStyle>
          <a:p>
            <a:r>
              <a:rPr lang="fr-FR" smtClean="0"/>
              <a:t>Séminaire Continental de l'ABCA du 06 au 08 mai 2019</a:t>
            </a:r>
            <a:endParaRPr lang="en-US"/>
          </a:p>
        </p:txBody>
      </p:sp>
      <p:sp>
        <p:nvSpPr>
          <p:cNvPr id="6" name="Slide Number Placeholder 5"/>
          <p:cNvSpPr>
            <a:spLocks noGrp="1"/>
          </p:cNvSpPr>
          <p:nvPr>
            <p:ph type="sldNum" sz="quarter" idx="12"/>
          </p:nvPr>
        </p:nvSpPr>
        <p:spPr/>
        <p:txBody>
          <a:bodyPr/>
          <a:lstStyle>
            <a:extLst/>
          </a:lstStyle>
          <a:p>
            <a:fld id="{BC410EEA-824F-4D46-AFE7-60426C8C06B0}" type="slidenum">
              <a:rPr lang="en-US" smtClean="0"/>
              <a:pPr/>
              <a:t>‹N°›</a:t>
            </a:fld>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dirty="0"/>
          </a:p>
        </p:txBody>
      </p:sp>
      <p:sp>
        <p:nvSpPr>
          <p:cNvPr id="3" name="Text Placeholder 2"/>
          <p:cNvSpPr>
            <a:spLocks noGrp="1"/>
          </p:cNvSpPr>
          <p:nvPr>
            <p:ph type="body" idx="1"/>
          </p:nvPr>
        </p:nvSpPr>
        <p:spPr>
          <a:xfrm>
            <a:off x="3922713" y="2888512"/>
            <a:ext cx="4572000" cy="1454888"/>
          </a:xfrm>
        </p:spPr>
        <p:txBody>
          <a:bodyPr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70859776-17BA-4AAF-9E13-C2935AC8EA82}" type="datetime2">
              <a:rPr lang="en-US" smtClean="0"/>
              <a:t>Friday, April 26, 2019</a:t>
            </a:fld>
            <a:endParaRPr lang="en-US"/>
          </a:p>
        </p:txBody>
      </p:sp>
      <p:sp>
        <p:nvSpPr>
          <p:cNvPr id="5" name="Footer Placeholder 4"/>
          <p:cNvSpPr>
            <a:spLocks noGrp="1"/>
          </p:cNvSpPr>
          <p:nvPr>
            <p:ph type="ftr" sz="quarter" idx="11"/>
          </p:nvPr>
        </p:nvSpPr>
        <p:spPr/>
        <p:txBody>
          <a:bodyPr/>
          <a:lstStyle>
            <a:extLst/>
          </a:lstStyle>
          <a:p>
            <a:r>
              <a:rPr lang="fr-FR" smtClean="0"/>
              <a:t>Séminaire Continental de l'ABCA du 06 au 08 mai 2019</a:t>
            </a:r>
            <a:endParaRPr lang="en-US"/>
          </a:p>
        </p:txBody>
      </p:sp>
      <p:sp>
        <p:nvSpPr>
          <p:cNvPr id="6" name="Slide Number Placeholder 5"/>
          <p:cNvSpPr>
            <a:spLocks noGrp="1"/>
          </p:cNvSpPr>
          <p:nvPr>
            <p:ph type="sldNum" sz="quarter" idx="12"/>
          </p:nvPr>
        </p:nvSpPr>
        <p:spPr/>
        <p:txBody>
          <a:bodyPr/>
          <a:lstStyle>
            <a:extLst/>
          </a:lstStyle>
          <a:p>
            <a:fld id="{BC410EEA-824F-4D46-AFE7-60426C8C06B0}" type="slidenum">
              <a:rPr lang="en-US" smtClean="0"/>
              <a:pPr/>
              <a:t>‹N°›</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extLst/>
          </a:lstStyle>
          <a:p>
            <a:fld id="{4E4B7B94-C180-4752-92DA-23E07B606155}" type="datetime2">
              <a:rPr lang="en-US" smtClean="0"/>
              <a:t>Friday, April 26, 2019</a:t>
            </a:fld>
            <a:endParaRPr lang="en-US"/>
          </a:p>
        </p:txBody>
      </p:sp>
      <p:sp>
        <p:nvSpPr>
          <p:cNvPr id="6" name="Footer Placeholder 5"/>
          <p:cNvSpPr>
            <a:spLocks noGrp="1"/>
          </p:cNvSpPr>
          <p:nvPr>
            <p:ph type="ftr" sz="quarter" idx="11"/>
          </p:nvPr>
        </p:nvSpPr>
        <p:spPr/>
        <p:txBody>
          <a:bodyPr/>
          <a:lstStyle>
            <a:extLst/>
          </a:lstStyle>
          <a:p>
            <a:r>
              <a:rPr lang="fr-FR" smtClean="0"/>
              <a:t>Séminaire Continental de l'ABCA du 06 au 08 mai 2019</a:t>
            </a:r>
            <a:endParaRPr lang="en-US"/>
          </a:p>
        </p:txBody>
      </p:sp>
      <p:sp>
        <p:nvSpPr>
          <p:cNvPr id="7" name="Slide Number Placeholder 6"/>
          <p:cNvSpPr>
            <a:spLocks noGrp="1"/>
          </p:cNvSpPr>
          <p:nvPr>
            <p:ph type="sldNum" sz="quarter" idx="12"/>
          </p:nvPr>
        </p:nvSpPr>
        <p:spPr/>
        <p:txBody>
          <a:bodyPr/>
          <a:lstStyle>
            <a:extLst/>
          </a:lstStyle>
          <a:p>
            <a:fld id="{BC410EEA-824F-4D46-AFE7-60426C8C06B0}" type="slidenum">
              <a:rPr lang="en-US" smtClean="0"/>
              <a:pPr/>
              <a:t>‹N°›</a:t>
            </a:fld>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72430"/>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1472430"/>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extLst/>
          </a:lstStyle>
          <a:p>
            <a:fld id="{F4FA5B27-A0B4-43FB-9707-14D2ABE432E7}" type="datetime2">
              <a:rPr lang="en-US" smtClean="0"/>
              <a:t>Friday, April 26, 2019</a:t>
            </a:fld>
            <a:endParaRPr lang="en-US"/>
          </a:p>
        </p:txBody>
      </p:sp>
      <p:sp>
        <p:nvSpPr>
          <p:cNvPr id="8" name="Footer Placeholder 7"/>
          <p:cNvSpPr>
            <a:spLocks noGrp="1"/>
          </p:cNvSpPr>
          <p:nvPr>
            <p:ph type="ftr" sz="quarter" idx="11"/>
          </p:nvPr>
        </p:nvSpPr>
        <p:spPr/>
        <p:txBody>
          <a:bodyPr/>
          <a:lstStyle>
            <a:extLst/>
          </a:lstStyle>
          <a:p>
            <a:r>
              <a:rPr lang="fr-FR" smtClean="0"/>
              <a:t>Séminaire Continental de l'ABCA du 06 au 08 mai 2019</a:t>
            </a:r>
            <a:endParaRPr lang="en-US"/>
          </a:p>
        </p:txBody>
      </p:sp>
      <p:sp>
        <p:nvSpPr>
          <p:cNvPr id="9" name="Slide Number Placeholder 8"/>
          <p:cNvSpPr>
            <a:spLocks noGrp="1"/>
          </p:cNvSpPr>
          <p:nvPr>
            <p:ph type="sldNum" sz="quarter" idx="12"/>
          </p:nvPr>
        </p:nvSpPr>
        <p:spPr/>
        <p:txBody>
          <a:bodyPr/>
          <a:lstStyle>
            <a:extLst/>
          </a:lstStyle>
          <a:p>
            <a:fld id="{BC410EEA-824F-4D46-AFE7-60426C8C06B0}"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AEE1215-096A-4FB2-BCF0-7044140A032B}" type="datetime2">
              <a:rPr lang="en-US" smtClean="0"/>
              <a:t>Friday, April 26, 2019</a:t>
            </a:fld>
            <a:endParaRPr lang="en-US"/>
          </a:p>
        </p:txBody>
      </p:sp>
      <p:sp>
        <p:nvSpPr>
          <p:cNvPr id="4" name="Footer Placeholder 3"/>
          <p:cNvSpPr>
            <a:spLocks noGrp="1"/>
          </p:cNvSpPr>
          <p:nvPr>
            <p:ph type="ftr" sz="quarter" idx="11"/>
          </p:nvPr>
        </p:nvSpPr>
        <p:spPr/>
        <p:txBody>
          <a:bodyPr/>
          <a:lstStyle>
            <a:extLst/>
          </a:lstStyle>
          <a:p>
            <a:r>
              <a:rPr lang="fr-FR" smtClean="0"/>
              <a:t>Séminaire Continental de l'ABCA du 06 au 08 mai 2019</a:t>
            </a:r>
            <a:endParaRPr lang="en-US"/>
          </a:p>
        </p:txBody>
      </p:sp>
      <p:sp>
        <p:nvSpPr>
          <p:cNvPr id="5" name="Slide Number Placeholder 4"/>
          <p:cNvSpPr>
            <a:spLocks noGrp="1"/>
          </p:cNvSpPr>
          <p:nvPr>
            <p:ph type="sldNum" sz="quarter" idx="12"/>
          </p:nvPr>
        </p:nvSpPr>
        <p:spPr/>
        <p:txBody>
          <a:bodyPr/>
          <a:lstStyle>
            <a:extLst/>
          </a:lstStyle>
          <a:p>
            <a:fld id="{BC410EEA-824F-4D46-AFE7-60426C8C06B0}" type="slidenum">
              <a:rPr lang="en-US" smtClean="0"/>
              <a:pPr/>
              <a:t>‹N°›</a:t>
            </a:fld>
            <a:endParaRPr lang="en-US"/>
          </a:p>
        </p:txBody>
      </p:sp>
      <p:sp>
        <p:nvSpPr>
          <p:cNvPr id="6" name="Title 5"/>
          <p:cNvSpPr>
            <a:spLocks noGrp="1"/>
          </p:cNvSpPr>
          <p:nvPr>
            <p:ph type="title"/>
          </p:nvPr>
        </p:nvSpPr>
        <p:spPr/>
        <p:txBody>
          <a:bodyPr rtlCol="0"/>
          <a:lstStyle>
            <a:extLst/>
          </a:lstStyle>
          <a:p>
            <a:r>
              <a:rPr lang="en-US" smtClean="0"/>
              <a:t>Click to edit Master title style</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ED50BA8-3906-4AE3-B029-02E59572C3B6}" type="datetime2">
              <a:rPr lang="en-US" smtClean="0"/>
              <a:t>Friday, April 26, 2019</a:t>
            </a:fld>
            <a:endParaRPr lang="en-US"/>
          </a:p>
        </p:txBody>
      </p:sp>
      <p:sp>
        <p:nvSpPr>
          <p:cNvPr id="3" name="Footer Placeholder 2"/>
          <p:cNvSpPr>
            <a:spLocks noGrp="1"/>
          </p:cNvSpPr>
          <p:nvPr>
            <p:ph type="ftr" sz="quarter" idx="11"/>
          </p:nvPr>
        </p:nvSpPr>
        <p:spPr/>
        <p:txBody>
          <a:bodyPr/>
          <a:lstStyle>
            <a:extLst/>
          </a:lstStyle>
          <a:p>
            <a:r>
              <a:rPr lang="fr-FR" smtClean="0"/>
              <a:t>Séminaire Continental de l'ABCA du 06 au 08 mai 2019</a:t>
            </a:r>
            <a:endParaRPr lang="en-US"/>
          </a:p>
        </p:txBody>
      </p:sp>
      <p:sp>
        <p:nvSpPr>
          <p:cNvPr id="4" name="Slide Number Placeholder 3"/>
          <p:cNvSpPr>
            <a:spLocks noGrp="1"/>
          </p:cNvSpPr>
          <p:nvPr>
            <p:ph type="sldNum" sz="quarter" idx="12"/>
          </p:nvPr>
        </p:nvSpPr>
        <p:spPr/>
        <p:txBody>
          <a:bodyPr/>
          <a:lstStyle>
            <a:extLst/>
          </a:lstStyle>
          <a:p>
            <a:fld id="{BC410EEA-824F-4D46-AFE7-60426C8C06B0}"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dirty="0"/>
          </a:p>
        </p:txBody>
      </p:sp>
      <p:sp>
        <p:nvSpPr>
          <p:cNvPr id="3" name="Text Placeholder 2"/>
          <p:cNvSpPr>
            <a:spLocks noGrp="1"/>
          </p:cNvSpPr>
          <p:nvPr>
            <p:ph type="body" idx="2"/>
          </p:nvPr>
        </p:nvSpPr>
        <p:spPr>
          <a:xfrm>
            <a:off x="4419600" y="5334000"/>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727032" y="6407944"/>
            <a:ext cx="1920240" cy="365760"/>
          </a:xfrm>
        </p:spPr>
        <p:txBody>
          <a:bodyPr/>
          <a:lstStyle>
            <a:extLst/>
          </a:lstStyle>
          <a:p>
            <a:fld id="{18BD5A07-BF2A-4B48-9311-6C5C2A726F09}" type="datetime2">
              <a:rPr lang="en-US" smtClean="0"/>
              <a:t>Friday, April 26, 2019</a:t>
            </a:fld>
            <a:endParaRPr lang="en-US"/>
          </a:p>
        </p:txBody>
      </p:sp>
      <p:sp>
        <p:nvSpPr>
          <p:cNvPr id="6" name="Footer Placeholder 5"/>
          <p:cNvSpPr>
            <a:spLocks noGrp="1"/>
          </p:cNvSpPr>
          <p:nvPr>
            <p:ph type="ftr" sz="quarter" idx="11"/>
          </p:nvPr>
        </p:nvSpPr>
        <p:spPr/>
        <p:txBody>
          <a:bodyPr/>
          <a:lstStyle>
            <a:extLst/>
          </a:lstStyle>
          <a:p>
            <a:r>
              <a:rPr lang="fr-FR" smtClean="0"/>
              <a:t>Séminaire Continental de l'ABCA du 06 au 08 mai 2019</a:t>
            </a:r>
            <a:endParaRPr lang="en-US"/>
          </a:p>
        </p:txBody>
      </p:sp>
      <p:sp>
        <p:nvSpPr>
          <p:cNvPr id="7" name="Slide Number Placeholder 6"/>
          <p:cNvSpPr>
            <a:spLocks noGrp="1"/>
          </p:cNvSpPr>
          <p:nvPr>
            <p:ph type="sldNum" sz="quarter" idx="12"/>
          </p:nvPr>
        </p:nvSpPr>
        <p:spPr/>
        <p:txBody>
          <a:bodyPr/>
          <a:lstStyle>
            <a:extLst/>
          </a:lstStyle>
          <a:p>
            <a:fld id="{BC410EEA-824F-4D46-AFE7-60426C8C06B0}"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371568"/>
            <a:ext cx="7162800" cy="648232"/>
          </a:xfrm>
          <a:noFill/>
        </p:spPr>
        <p:txBody>
          <a:bodyPr anchor="t"/>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lang="en-US" smtClean="0"/>
              <a:t>Click icon to add picture</a:t>
            </a:r>
            <a:endParaRPr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CFEAAA4-CBBD-4121-95D5-40FAC18578DD}" type="datetime2">
              <a:rPr lang="en-US" smtClean="0"/>
              <a:t>Friday, April 26, 2019</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fr-FR" smtClean="0">
                <a:solidFill>
                  <a:schemeClr val="tx1"/>
                </a:solidFill>
              </a:rPr>
              <a:t>Séminaire Continental de l'ABCA du 06 au 08 mai 2019</a:t>
            </a:r>
            <a:endParaRPr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C410EEA-824F-4D46-AFE7-60426C8C06B0}" type="slidenum">
              <a:rPr lang="en-US" smtClean="0"/>
              <a:pPr/>
              <a:t>‹N°›</a:t>
            </a:fld>
            <a:endParaRPr lang="en-US">
              <a:solidFill>
                <a:schemeClr val="tx1"/>
              </a:solidFill>
            </a:endParaRPr>
          </a:p>
        </p:txBody>
      </p:sp>
      <p:sp>
        <p:nvSpPr>
          <p:cNvPr id="2" name="Title 1"/>
          <p:cNvSpPr>
            <a:spLocks noGrp="1"/>
          </p:cNvSpPr>
          <p:nvPr>
            <p:ph type="title"/>
          </p:nvPr>
        </p:nvSpPr>
        <p:spPr>
          <a:xfrm>
            <a:off x="228600" y="4807688"/>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dirty="0"/>
          </a:p>
        </p:txBody>
      </p:sp>
      <p:sp>
        <p:nvSpPr>
          <p:cNvPr id="8" name="Shap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9" name="Shap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hap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12" name="Shap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a:defRPr sz="1000">
                <a:solidFill>
                  <a:schemeClr val="tx1"/>
                </a:solidFill>
              </a:defRPr>
            </a:lvl1pPr>
            <a:extLst/>
          </a:lstStyle>
          <a:p>
            <a:fld id="{E06BF3E8-07A4-4288-91E0-18CEA9175917}" type="datetime2">
              <a:rPr lang="en-US" smtClean="0"/>
              <a:t>Friday, April 26, 2019</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a:defRPr sz="1000">
                <a:solidFill>
                  <a:schemeClr val="tx1"/>
                </a:solidFill>
              </a:defRPr>
            </a:lvl1pPr>
            <a:extLst/>
          </a:lstStyle>
          <a:p>
            <a:pPr algn="r"/>
            <a:r>
              <a:rPr lang="fr-FR" sz="1000" smtClean="0">
                <a:solidFill>
                  <a:schemeClr val="tx1"/>
                </a:solidFill>
              </a:rPr>
              <a:t>Séminaire Continental de l'ABCA du 06 au 08 mai 2019</a:t>
            </a:r>
            <a:endParaRPr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a:defRPr sz="1000" b="0">
                <a:solidFill>
                  <a:schemeClr val="tx1"/>
                </a:solidFill>
              </a:defRPr>
            </a:lvl1pPr>
            <a:extLst/>
          </a:lstStyle>
          <a:p>
            <a:fld id="{45292C34-3E5E-4BA5-AF54-F1601B144FB0}" type="slidenum">
              <a:rPr lang="en-US" sz="1400" smtClean="0">
                <a:solidFill>
                  <a:schemeClr val="tx2">
                    <a:shade val="50000"/>
                  </a:schemeClr>
                </a:solidFill>
              </a:rPr>
              <a:pPr/>
              <a:t>‹N°›</a:t>
            </a:fld>
            <a:endParaRPr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dt="0"/>
  <p:txStyles>
    <p:titleStyle>
      <a:lvl1pPr algn="l" rtl="0" eaLnBrk="1" latinLnBrk="0" hangingPunct="1">
        <a:spcBef>
          <a:spcPct val="0"/>
        </a:spcBef>
        <a:buNone/>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5000"/>
        <a:buFont typeface="Wingdings 3"/>
        <a:buChar char=""/>
        <a:defRPr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sz="16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8.emf"/></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oleObject" Target="../embeddings/oleObject2.bin"/><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9400" y="3886200"/>
            <a:ext cx="8305800" cy="991561"/>
          </a:xfrm>
        </p:spPr>
        <p:txBody>
          <a:bodyPr>
            <a:noAutofit/>
          </a:bodyPr>
          <a:lstStyle/>
          <a:p>
            <a:pPr algn="ct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400" dirty="0" smtClean="0">
                <a:effectLst/>
              </a:rPr>
              <a:t/>
            </a:r>
            <a:br>
              <a:rPr lang="fr-FR" sz="2400" dirty="0" smtClean="0">
                <a:effectLst/>
              </a:rPr>
            </a:br>
            <a:r>
              <a:rPr lang="fr-FR" sz="2400" dirty="0">
                <a:effectLst/>
              </a:rPr>
              <a:t/>
            </a:r>
            <a:br>
              <a:rPr lang="fr-FR" sz="2400" dirty="0">
                <a:effectLst/>
              </a:rPr>
            </a:br>
            <a:r>
              <a:rPr lang="fr-FR" sz="2800" dirty="0" smtClean="0">
                <a:effectLst/>
              </a:rPr>
              <a:t>Regain </a:t>
            </a:r>
            <a:r>
              <a:rPr lang="fr-FR" sz="2800" dirty="0">
                <a:effectLst/>
              </a:rPr>
              <a:t>des tendances protectionnistes : </a:t>
            </a:r>
            <a:r>
              <a:rPr lang="fr-FR" sz="2800" i="1" dirty="0">
                <a:effectLst/>
              </a:rPr>
              <a:t>quelques implications pour la politique macroéconomique en RDC.</a:t>
            </a:r>
            <a:br>
              <a:rPr lang="fr-FR" sz="2800" i="1" dirty="0">
                <a:effectLst/>
              </a:rPr>
            </a:br>
            <a:r>
              <a:rPr lang="en-US" sz="2400" dirty="0" smtClean="0">
                <a:latin typeface="Calibri" panose="020F0502020204030204" pitchFamily="34" charset="0"/>
                <a:cs typeface="Calibri" panose="020F0502020204030204" pitchFamily="34" charset="0"/>
              </a:rPr>
              <a:t/>
            </a:r>
            <a:br>
              <a:rPr lang="en-US" sz="2400" dirty="0" smtClean="0">
                <a:latin typeface="Calibri" panose="020F0502020204030204" pitchFamily="34" charset="0"/>
                <a:cs typeface="Calibri" panose="020F0502020204030204" pitchFamily="34" charset="0"/>
              </a:rPr>
            </a:br>
            <a:r>
              <a:rPr lang="en-US" sz="2400" dirty="0" smtClean="0">
                <a:latin typeface="Calibri" panose="020F0502020204030204" pitchFamily="34" charset="0"/>
                <a:cs typeface="Calibri" panose="020F0502020204030204" pitchFamily="34" charset="0"/>
              </a:rPr>
              <a:t/>
            </a:r>
            <a:br>
              <a:rPr lang="en-US" sz="2400" dirty="0" smtClean="0">
                <a:latin typeface="Calibri" panose="020F0502020204030204" pitchFamily="34" charset="0"/>
                <a:cs typeface="Calibri" panose="020F0502020204030204" pitchFamily="34" charset="0"/>
              </a:rPr>
            </a:br>
            <a:r>
              <a:rPr lang="en-US" sz="2000" dirty="0" err="1" smtClean="0">
                <a:latin typeface="Calibri" panose="020F0502020204030204" pitchFamily="34" charset="0"/>
                <a:cs typeface="Calibri" panose="020F0502020204030204" pitchFamily="34" charset="0"/>
              </a:rPr>
              <a:t>Jephte</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Nsumbu</a:t>
            </a:r>
            <a:r>
              <a:rPr lang="en-US" sz="2000" dirty="0">
                <a:latin typeface="Calibri" panose="020F0502020204030204" pitchFamily="34" charset="0"/>
                <a:cs typeface="Calibri" panose="020F0502020204030204" pitchFamily="34" charset="0"/>
              </a:rPr>
              <a:t> </a:t>
            </a:r>
            <a:r>
              <a:rPr lang="en-US" sz="2000" dirty="0" smtClean="0">
                <a:latin typeface="Calibri" panose="020F0502020204030204" pitchFamily="34" charset="0"/>
                <a:cs typeface="Calibri" panose="020F0502020204030204" pitchFamily="34" charset="0"/>
              </a:rPr>
              <a:t>et </a:t>
            </a:r>
            <a:r>
              <a:rPr lang="en-US" sz="2000" dirty="0" err="1" smtClean="0">
                <a:latin typeface="Calibri" panose="020F0502020204030204" pitchFamily="34" charset="0"/>
                <a:cs typeface="Calibri" panose="020F0502020204030204" pitchFamily="34" charset="0"/>
              </a:rPr>
              <a:t>Lydie</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Kabeya</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Ndaya</a:t>
            </a:r>
            <a:r>
              <a:rPr lang="en-US" sz="2000" dirty="0" smtClean="0">
                <a:latin typeface="Calibri" panose="020F0502020204030204" pitchFamily="34" charset="0"/>
                <a:cs typeface="Calibri" panose="020F0502020204030204" pitchFamily="34" charset="0"/>
              </a:rPr>
              <a:t>,</a:t>
            </a:r>
            <a:br>
              <a:rPr lang="en-US" sz="2000" dirty="0" smtClean="0">
                <a:latin typeface="Calibri" panose="020F0502020204030204" pitchFamily="34" charset="0"/>
                <a:cs typeface="Calibri" panose="020F0502020204030204" pitchFamily="34" charset="0"/>
              </a:rPr>
            </a:br>
            <a:r>
              <a:rPr lang="en-US" sz="1600" b="0" i="1" dirty="0" err="1">
                <a:latin typeface="Calibri" panose="020F0502020204030204" pitchFamily="34" charset="0"/>
                <a:cs typeface="Calibri" panose="020F0502020204030204" pitchFamily="34" charset="0"/>
              </a:rPr>
              <a:t>D</a:t>
            </a:r>
            <a:r>
              <a:rPr lang="en-US" sz="1600" b="0" i="1" dirty="0" err="1" smtClean="0">
                <a:latin typeface="Calibri" panose="020F0502020204030204" pitchFamily="34" charset="0"/>
                <a:cs typeface="Calibri" panose="020F0502020204030204" pitchFamily="34" charset="0"/>
              </a:rPr>
              <a:t>élégation</a:t>
            </a:r>
            <a:r>
              <a:rPr lang="en-US" sz="1600" b="0" i="1" dirty="0" smtClean="0">
                <a:latin typeface="Calibri" panose="020F0502020204030204" pitchFamily="34" charset="0"/>
                <a:cs typeface="Calibri" panose="020F0502020204030204" pitchFamily="34" charset="0"/>
              </a:rPr>
              <a:t> </a:t>
            </a:r>
            <a:r>
              <a:rPr lang="en-US" sz="1600" b="0" i="1" dirty="0" err="1" smtClean="0">
                <a:latin typeface="Calibri" panose="020F0502020204030204" pitchFamily="34" charset="0"/>
                <a:cs typeface="Calibri" panose="020F0502020204030204" pitchFamily="34" charset="0"/>
              </a:rPr>
              <a:t>congolaise</a:t>
            </a:r>
            <a:r>
              <a:rPr lang="en-US" sz="1600" b="0" i="1" dirty="0" smtClean="0">
                <a:latin typeface="Calibri" panose="020F0502020204030204" pitchFamily="34" charset="0"/>
                <a:cs typeface="Calibri" panose="020F0502020204030204" pitchFamily="34" charset="0"/>
              </a:rPr>
              <a:t>/R.D. Congo</a:t>
            </a:r>
            <a:endParaRPr lang="en-US" sz="1600" b="0" i="1" dirty="0">
              <a:latin typeface="Calibri" panose="020F0502020204030204" pitchFamily="34" charset="0"/>
              <a:cs typeface="Calibri" panose="020F0502020204030204"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8438" y="152400"/>
            <a:ext cx="3530600" cy="1125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space réservé du pied de page 3"/>
          <p:cNvSpPr>
            <a:spLocks noGrp="1"/>
          </p:cNvSpPr>
          <p:nvPr>
            <p:ph type="ftr" sz="quarter" idx="11"/>
          </p:nvPr>
        </p:nvSpPr>
        <p:spPr>
          <a:xfrm>
            <a:off x="1917700" y="6492875"/>
            <a:ext cx="5029200" cy="365125"/>
          </a:xfrm>
        </p:spPr>
        <p:txBody>
          <a:bodyPr/>
          <a:lstStyle/>
          <a:p>
            <a:pPr algn="ctr"/>
            <a:r>
              <a:rPr lang="fr-FR" dirty="0" smtClean="0">
                <a:solidFill>
                  <a:schemeClr val="accent1">
                    <a:tint val="20000"/>
                  </a:schemeClr>
                </a:solidFill>
              </a:rPr>
              <a:t>Séminaire Continental de l'ABCA du 06 au 08 mai 2019, </a:t>
            </a:r>
            <a:r>
              <a:rPr lang="fr-FR" dirty="0" err="1" smtClean="0">
                <a:solidFill>
                  <a:schemeClr val="accent1">
                    <a:tint val="20000"/>
                  </a:schemeClr>
                </a:solidFill>
              </a:rPr>
              <a:t>Balaclava</a:t>
            </a:r>
            <a:r>
              <a:rPr lang="fr-FR" dirty="0" smtClean="0">
                <a:solidFill>
                  <a:schemeClr val="accent1">
                    <a:tint val="20000"/>
                  </a:schemeClr>
                </a:solidFill>
              </a:rPr>
              <a:t> , Maurice </a:t>
            </a:r>
            <a:endParaRPr lang="en-US" dirty="0">
              <a:solidFill>
                <a:schemeClr val="accent1">
                  <a:tint val="20000"/>
                </a:schemeClr>
              </a:solidFill>
            </a:endParaRPr>
          </a:p>
        </p:txBody>
      </p:sp>
      <p:sp>
        <p:nvSpPr>
          <p:cNvPr id="5" name="Espace réservé du numéro de diapositive 4"/>
          <p:cNvSpPr>
            <a:spLocks noGrp="1"/>
          </p:cNvSpPr>
          <p:nvPr>
            <p:ph type="sldNum" sz="quarter" idx="12"/>
          </p:nvPr>
        </p:nvSpPr>
        <p:spPr/>
        <p:txBody>
          <a:bodyPr/>
          <a:lstStyle/>
          <a:p>
            <a:fld id="{45292C34-3E5E-4BA5-AF54-F1601B144FB0}" type="slidenum">
              <a:rPr lang="en-US" smtClean="0"/>
              <a:pPr/>
              <a:t>1</a:t>
            </a:fld>
            <a:endParaRPr lang="en-US" dirty="0">
              <a:solidFill>
                <a:srgbClr val="FFFFFF"/>
              </a:solidFill>
            </a:endParaRP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264544"/>
            <a:ext cx="1295400" cy="71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264545"/>
            <a:ext cx="1295400" cy="71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0506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228600" y="6407944"/>
            <a:ext cx="8382000" cy="365125"/>
          </a:xfrm>
        </p:spPr>
        <p:txBody>
          <a:bodyPr/>
          <a:lstStyle/>
          <a:p>
            <a:pPr algn="ctr"/>
            <a:r>
              <a:rPr lang="fr-FR" dirty="0" smtClean="0"/>
              <a:t>Séminaire Continental de l'ABCA du 06 au 08 mai 2019</a:t>
            </a:r>
            <a:endParaRPr lang="en-US" dirty="0"/>
          </a:p>
        </p:txBody>
      </p:sp>
      <p:sp>
        <p:nvSpPr>
          <p:cNvPr id="3" name="Espace réservé du numéro de diapositive 2"/>
          <p:cNvSpPr>
            <a:spLocks noGrp="1"/>
          </p:cNvSpPr>
          <p:nvPr>
            <p:ph type="sldNum" sz="quarter" idx="12"/>
          </p:nvPr>
        </p:nvSpPr>
        <p:spPr/>
        <p:txBody>
          <a:bodyPr/>
          <a:lstStyle/>
          <a:p>
            <a:fld id="{BC410EEA-824F-4D46-AFE7-60426C8C06B0}" type="slidenum">
              <a:rPr lang="en-US" smtClean="0"/>
              <a:pPr/>
              <a:t>10</a:t>
            </a:fld>
            <a:endParaRPr lang="en-US"/>
          </a:p>
        </p:txBody>
      </p:sp>
      <p:sp>
        <p:nvSpPr>
          <p:cNvPr id="6" name="ZoneTexte 5"/>
          <p:cNvSpPr txBox="1"/>
          <p:nvPr/>
        </p:nvSpPr>
        <p:spPr>
          <a:xfrm>
            <a:off x="304800" y="304800"/>
            <a:ext cx="8610600" cy="477053"/>
          </a:xfrm>
          <a:prstGeom prst="rect">
            <a:avLst/>
          </a:prstGeom>
        </p:spPr>
        <p:txBody>
          <a:bodyPr vert="horz" rtlCol="0" anchor="ctr">
            <a:normAutofit/>
            <a:scene3d>
              <a:camera prst="orthographicFront"/>
              <a:lightRig rig="soft" dir="t"/>
            </a:scene3d>
            <a:sp3d prstMaterial="softEdge">
              <a:bevelT w="25400" h="25400"/>
            </a:sp3d>
          </a:bodyPr>
          <a:lstStyle>
            <a:lvl1pPr marL="457200" indent="-457200">
              <a:spcBef>
                <a:spcPct val="0"/>
              </a:spcBef>
              <a:buFont typeface="Wingdings" pitchFamily="2" charset="2"/>
              <a:buChar char="ü"/>
              <a:defRPr sz="2800" b="1" i="1">
                <a:solidFill>
                  <a:srgbClr val="FF0000"/>
                </a:solidFill>
                <a:effectLst>
                  <a:outerShdw blurRad="31750" dist="25400" dir="5400000" algn="tl" rotWithShape="0">
                    <a:srgbClr val="000000">
                      <a:alpha val="25000"/>
                    </a:srgbClr>
                  </a:outerShdw>
                </a:effectLst>
                <a:latin typeface="+mj-lt"/>
                <a:ea typeface="+mj-ea"/>
                <a:cs typeface="+mj-cs"/>
              </a:defRPr>
            </a:lvl1pPr>
            <a:extLst/>
          </a:lstStyle>
          <a:p>
            <a:pPr>
              <a:buFont typeface="Wingdings" pitchFamily="2" charset="2"/>
              <a:buChar char="q"/>
            </a:pPr>
            <a:r>
              <a:rPr lang="fr-FR" sz="2400" dirty="0"/>
              <a:t>……Effets observés sur </a:t>
            </a:r>
            <a:r>
              <a:rPr lang="fr-FR" sz="2400" dirty="0" smtClean="0"/>
              <a:t>le secteur </a:t>
            </a:r>
            <a:r>
              <a:rPr lang="fr-FR" sz="2400" dirty="0"/>
              <a:t>extérieur </a:t>
            </a:r>
            <a:r>
              <a:rPr lang="fr-FR" sz="2400" dirty="0" smtClean="0"/>
              <a:t>……….</a:t>
            </a:r>
          </a:p>
        </p:txBody>
      </p:sp>
      <p:sp>
        <p:nvSpPr>
          <p:cNvPr id="9" name="ZoneTexte 8"/>
          <p:cNvSpPr txBox="1"/>
          <p:nvPr/>
        </p:nvSpPr>
        <p:spPr>
          <a:xfrm>
            <a:off x="2743200" y="6098875"/>
            <a:ext cx="3352800" cy="276999"/>
          </a:xfrm>
          <a:prstGeom prst="rect">
            <a:avLst/>
          </a:prstGeom>
          <a:noFill/>
        </p:spPr>
        <p:txBody>
          <a:bodyPr wrap="square" rtlCol="0">
            <a:spAutoFit/>
          </a:bodyPr>
          <a:lstStyle/>
          <a:p>
            <a:r>
              <a:rPr lang="fr-FR" sz="1200" i="1" dirty="0" smtClean="0"/>
              <a:t>Source: BCC et calculs des présentateurs</a:t>
            </a:r>
            <a:endParaRPr lang="fr-FR" sz="1200" i="1" dirty="0"/>
          </a:p>
        </p:txBody>
      </p:sp>
      <p:pic>
        <p:nvPicPr>
          <p:cNvPr id="5176" name="Picture 5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600200"/>
            <a:ext cx="83820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304800" y="990600"/>
            <a:ext cx="8534400" cy="461665"/>
          </a:xfrm>
          <a:prstGeom prst="rect">
            <a:avLst/>
          </a:prstGeom>
          <a:noFill/>
        </p:spPr>
        <p:txBody>
          <a:bodyPr wrap="square" rtlCol="0">
            <a:spAutoFit/>
          </a:bodyPr>
          <a:lstStyle/>
          <a:p>
            <a:pPr marL="171450" indent="-171450">
              <a:buFont typeface="Wingdings" pitchFamily="2" charset="2"/>
              <a:buChar char="ü"/>
            </a:pPr>
            <a:r>
              <a:rPr lang="fr-FR" sz="1200" i="1" dirty="0">
                <a:solidFill>
                  <a:srgbClr val="0000FF"/>
                </a:solidFill>
              </a:rPr>
              <a:t>Baisse des exportations  vers les principaux partenaires de la RDC en 2016 dans un contexte </a:t>
            </a:r>
            <a:r>
              <a:rPr lang="fr-FR" sz="1200" i="1" dirty="0" smtClean="0">
                <a:solidFill>
                  <a:srgbClr val="0000FF"/>
                </a:solidFill>
              </a:rPr>
              <a:t>des effets pervers du  protectionnisme  </a:t>
            </a:r>
            <a:endParaRPr lang="fr-FR" sz="1200" i="1" dirty="0">
              <a:solidFill>
                <a:srgbClr val="0000FF"/>
              </a:solidFill>
            </a:endParaRPr>
          </a:p>
        </p:txBody>
      </p:sp>
    </p:spTree>
    <p:extLst>
      <p:ext uri="{BB962C8B-B14F-4D97-AF65-F5344CB8AC3E}">
        <p14:creationId xmlns:p14="http://schemas.microsoft.com/office/powerpoint/2010/main" val="1794740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90600"/>
            <a:ext cx="8229600" cy="5016691"/>
          </a:xfrm>
        </p:spPr>
        <p:txBody>
          <a:bodyPr>
            <a:normAutofit/>
          </a:bodyPr>
          <a:lstStyle/>
          <a:p>
            <a:r>
              <a:rPr lang="fr-FR" sz="1600" dirty="0" smtClean="0"/>
              <a:t>……</a:t>
            </a:r>
            <a:r>
              <a:rPr lang="fr-FR" sz="1600" i="1" dirty="0" smtClean="0">
                <a:solidFill>
                  <a:srgbClr val="0000FF"/>
                </a:solidFill>
              </a:rPr>
              <a:t>Baisse des réserves de change, en dépit de faible remontée en 2018</a:t>
            </a:r>
            <a:endParaRPr lang="fr-FR" sz="1600" i="1" dirty="0">
              <a:solidFill>
                <a:srgbClr val="0000FF"/>
              </a:solidFill>
            </a:endParaRPr>
          </a:p>
        </p:txBody>
      </p:sp>
      <p:sp>
        <p:nvSpPr>
          <p:cNvPr id="3" name="Espace réservé du pied de page 2"/>
          <p:cNvSpPr>
            <a:spLocks noGrp="1"/>
          </p:cNvSpPr>
          <p:nvPr>
            <p:ph type="ftr" sz="quarter" idx="11"/>
          </p:nvPr>
        </p:nvSpPr>
        <p:spPr>
          <a:xfrm>
            <a:off x="76200" y="6407944"/>
            <a:ext cx="9067800" cy="365125"/>
          </a:xfrm>
        </p:spPr>
        <p:txBody>
          <a:bodyPr/>
          <a:lstStyle/>
          <a:p>
            <a:pPr algn="ctr"/>
            <a:r>
              <a:rPr lang="fr-FR" dirty="0" smtClean="0"/>
              <a:t>Séminaire Continental de l'ABCA du 06 au 08 mai 2019</a:t>
            </a:r>
            <a:endParaRPr lang="en-US" dirty="0"/>
          </a:p>
        </p:txBody>
      </p:sp>
      <p:sp>
        <p:nvSpPr>
          <p:cNvPr id="4" name="Espace réservé du numéro de diapositive 3"/>
          <p:cNvSpPr>
            <a:spLocks noGrp="1"/>
          </p:cNvSpPr>
          <p:nvPr>
            <p:ph type="sldNum" sz="quarter" idx="12"/>
          </p:nvPr>
        </p:nvSpPr>
        <p:spPr/>
        <p:txBody>
          <a:bodyPr/>
          <a:lstStyle/>
          <a:p>
            <a:fld id="{BC410EEA-824F-4D46-AFE7-60426C8C06B0}" type="slidenum">
              <a:rPr lang="en-US" smtClean="0"/>
              <a:pPr/>
              <a:t>11</a:t>
            </a:fld>
            <a:endParaRPr lang="en-US"/>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1" y="1524000"/>
            <a:ext cx="74676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re 7"/>
          <p:cNvSpPr txBox="1">
            <a:spLocks noGrp="1"/>
          </p:cNvSpPr>
          <p:nvPr>
            <p:ph type="title"/>
          </p:nvPr>
        </p:nvSpPr>
        <p:spPr>
          <a:xfrm>
            <a:off x="457200" y="304800"/>
            <a:ext cx="8229600" cy="609600"/>
          </a:xfrm>
          <a:prstGeom prst="rect">
            <a:avLst/>
          </a:prstGeom>
        </p:spPr>
        <p:txBody>
          <a:bodyPr vert="horz" rtlCol="0" anchor="ctr">
            <a:normAutofit fontScale="90000"/>
            <a:scene3d>
              <a:camera prst="orthographicFront"/>
              <a:lightRig rig="soft" dir="t"/>
            </a:scene3d>
            <a:sp3d prstMaterial="softEdge">
              <a:bevelT w="25400" h="25400"/>
            </a:sp3d>
          </a:bodyPr>
          <a:lstStyle>
            <a:lvl1pPr marL="457200" indent="-457200">
              <a:spcBef>
                <a:spcPct val="0"/>
              </a:spcBef>
              <a:buFont typeface="Wingdings" pitchFamily="2" charset="2"/>
              <a:buChar char="ü"/>
              <a:defRPr sz="2800" b="1" i="1">
                <a:solidFill>
                  <a:srgbClr val="FF0000"/>
                </a:solidFill>
                <a:effectLst>
                  <a:outerShdw blurRad="31750" dist="25400" dir="5400000" algn="tl" rotWithShape="0">
                    <a:srgbClr val="000000">
                      <a:alpha val="25000"/>
                    </a:srgbClr>
                  </a:outerShdw>
                </a:effectLst>
                <a:latin typeface="+mj-lt"/>
                <a:ea typeface="+mj-ea"/>
                <a:cs typeface="+mj-cs"/>
              </a:defRPr>
            </a:lvl1pPr>
            <a:extLst/>
          </a:lstStyle>
          <a:p>
            <a:pPr>
              <a:buFont typeface="Wingdings" pitchFamily="2" charset="2"/>
              <a:buChar char="q"/>
            </a:pPr>
            <a:r>
              <a:rPr lang="fr-FR" sz="2000" dirty="0"/>
              <a:t>……Effets observés sur le secteur extérieur </a:t>
            </a:r>
            <a:r>
              <a:rPr lang="fr-FR" sz="2000" dirty="0" smtClean="0"/>
              <a:t>………. </a:t>
            </a:r>
            <a:r>
              <a:rPr lang="fr-FR" sz="2000" dirty="0"/>
              <a:t>(suite)</a:t>
            </a:r>
            <a:br>
              <a:rPr lang="fr-FR" sz="2000" dirty="0"/>
            </a:br>
            <a:endParaRPr lang="fr-FR" sz="2000" dirty="0"/>
          </a:p>
        </p:txBody>
      </p:sp>
    </p:spTree>
    <p:extLst>
      <p:ext uri="{BB962C8B-B14F-4D97-AF65-F5344CB8AC3E}">
        <p14:creationId xmlns:p14="http://schemas.microsoft.com/office/powerpoint/2010/main" val="3684787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304800" y="6400800"/>
            <a:ext cx="8534400" cy="365125"/>
          </a:xfrm>
        </p:spPr>
        <p:txBody>
          <a:bodyPr/>
          <a:lstStyle/>
          <a:p>
            <a:pPr algn="ctr"/>
            <a:r>
              <a:rPr lang="fr-FR" dirty="0" smtClean="0"/>
              <a:t>Séminaire Continental de l'ABCA du 06 au 08 mai 2019</a:t>
            </a:r>
            <a:endParaRPr lang="en-US" dirty="0"/>
          </a:p>
        </p:txBody>
      </p:sp>
      <p:sp>
        <p:nvSpPr>
          <p:cNvPr id="3" name="Espace réservé du numéro de diapositive 2"/>
          <p:cNvSpPr>
            <a:spLocks noGrp="1"/>
          </p:cNvSpPr>
          <p:nvPr>
            <p:ph type="sldNum" sz="quarter" idx="12"/>
          </p:nvPr>
        </p:nvSpPr>
        <p:spPr/>
        <p:txBody>
          <a:bodyPr/>
          <a:lstStyle/>
          <a:p>
            <a:fld id="{BC410EEA-824F-4D46-AFE7-60426C8C06B0}" type="slidenum">
              <a:rPr lang="en-US" smtClean="0"/>
              <a:pPr/>
              <a:t>12</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1143000"/>
            <a:ext cx="4533899"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re 7"/>
          <p:cNvSpPr txBox="1">
            <a:spLocks/>
          </p:cNvSpPr>
          <p:nvPr/>
        </p:nvSpPr>
        <p:spPr>
          <a:xfrm>
            <a:off x="304800" y="152400"/>
            <a:ext cx="8610600" cy="708819"/>
          </a:xfrm>
          <a:prstGeom prst="rect">
            <a:avLst/>
          </a:prstGeom>
        </p:spPr>
        <p:txBody>
          <a:bodyPr vert="horz" rtlCol="0" anchor="ctr">
            <a:normAutofit/>
            <a:scene3d>
              <a:camera prst="orthographicFront"/>
              <a:lightRig rig="soft" dir="t"/>
            </a:scene3d>
            <a:sp3d prstMaterial="softEdge">
              <a:bevelT w="25400" h="25400"/>
            </a:sp3d>
          </a:bodyPr>
          <a:lstStyle>
            <a:lvl1pPr marL="457200" indent="-457200" algn="l" rtl="0" eaLnBrk="1" latinLnBrk="0" hangingPunct="1">
              <a:spcBef>
                <a:spcPct val="0"/>
              </a:spcBef>
              <a:buFont typeface="Wingdings" pitchFamily="2" charset="2"/>
              <a:buChar char="ü"/>
              <a:defRPr sz="2800" b="1" i="1" kern="1200">
                <a:solidFill>
                  <a:srgbClr val="FF0000"/>
                </a:solidFill>
                <a:effectLst>
                  <a:outerShdw blurRad="31750" dist="25400" dir="5400000" algn="tl" rotWithShape="0">
                    <a:srgbClr val="000000">
                      <a:alpha val="25000"/>
                    </a:srgbClr>
                  </a:outerShdw>
                </a:effectLst>
                <a:latin typeface="+mj-lt"/>
                <a:ea typeface="+mj-ea"/>
                <a:cs typeface="+mj-cs"/>
              </a:defRPr>
            </a:lvl1pPr>
            <a:extLst/>
          </a:lstStyle>
          <a:p>
            <a:r>
              <a:rPr lang="fr-FR" sz="2000" dirty="0"/>
              <a:t>…………Effets observés sur le secteur extérieur ………. (suite)</a:t>
            </a:r>
            <a:br>
              <a:rPr lang="fr-FR" sz="2000" dirty="0"/>
            </a:br>
            <a:endParaRPr lang="fr-FR" sz="20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0100" y="1143000"/>
            <a:ext cx="45339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457200" y="609600"/>
            <a:ext cx="8610600" cy="307777"/>
          </a:xfrm>
          <a:prstGeom prst="rect">
            <a:avLst/>
          </a:prstGeom>
          <a:noFill/>
        </p:spPr>
        <p:txBody>
          <a:bodyPr wrap="square" rtlCol="0">
            <a:spAutoFit/>
          </a:bodyPr>
          <a:lstStyle/>
          <a:p>
            <a:r>
              <a:rPr lang="fr-FR" sz="1400" i="1" dirty="0" smtClean="0">
                <a:solidFill>
                  <a:srgbClr val="0000FF"/>
                </a:solidFill>
              </a:rPr>
              <a:t>Forte détérioration du solde du compte  courant dans un contexte de la dépréciation monétaire </a:t>
            </a:r>
            <a:endParaRPr lang="fr-FR" sz="1400" i="1" dirty="0">
              <a:solidFill>
                <a:srgbClr val="0000FF"/>
              </a:solidFill>
            </a:endParaRPr>
          </a:p>
        </p:txBody>
      </p:sp>
    </p:spTree>
    <p:extLst>
      <p:ext uri="{BB962C8B-B14F-4D97-AF65-F5344CB8AC3E}">
        <p14:creationId xmlns:p14="http://schemas.microsoft.com/office/powerpoint/2010/main" val="4182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126521" y="6172200"/>
            <a:ext cx="8610600" cy="365125"/>
          </a:xfrm>
        </p:spPr>
        <p:txBody>
          <a:bodyPr/>
          <a:lstStyle/>
          <a:p>
            <a:pPr algn="ctr"/>
            <a:r>
              <a:rPr lang="fr-FR" dirty="0" smtClean="0"/>
              <a:t>Séminaire Continental de l'ABCA du 06 au 08 mai 2019</a:t>
            </a:r>
            <a:endParaRPr lang="en-US" dirty="0"/>
          </a:p>
        </p:txBody>
      </p:sp>
      <p:sp>
        <p:nvSpPr>
          <p:cNvPr id="3" name="Espace réservé du numéro de diapositive 2"/>
          <p:cNvSpPr>
            <a:spLocks noGrp="1"/>
          </p:cNvSpPr>
          <p:nvPr>
            <p:ph type="sldNum" sz="quarter" idx="12"/>
          </p:nvPr>
        </p:nvSpPr>
        <p:spPr/>
        <p:txBody>
          <a:bodyPr/>
          <a:lstStyle/>
          <a:p>
            <a:fld id="{BC410EEA-824F-4D46-AFE7-60426C8C06B0}" type="slidenum">
              <a:rPr lang="en-US" smtClean="0"/>
              <a:pPr/>
              <a:t>13</a:t>
            </a:fld>
            <a:endParaRPr lang="en-US"/>
          </a:p>
        </p:txBody>
      </p:sp>
      <p:sp>
        <p:nvSpPr>
          <p:cNvPr id="7" name="Rectangle 6"/>
          <p:cNvSpPr/>
          <p:nvPr/>
        </p:nvSpPr>
        <p:spPr>
          <a:xfrm>
            <a:off x="152400" y="304800"/>
            <a:ext cx="8915400" cy="353943"/>
          </a:xfrm>
          <a:prstGeom prst="rect">
            <a:avLst/>
          </a:prstGeom>
        </p:spPr>
        <p:txBody>
          <a:bodyPr wrap="square">
            <a:spAutoFit/>
          </a:bodyPr>
          <a:lstStyle/>
          <a:p>
            <a:pPr marL="285750" indent="-285750">
              <a:buFont typeface="Wingdings" pitchFamily="2" charset="2"/>
              <a:buChar char="q"/>
            </a:pPr>
            <a:r>
              <a:rPr lang="fr-CD" sz="1700" b="1" i="1" dirty="0" smtClean="0">
                <a:solidFill>
                  <a:srgbClr val="FF0000"/>
                </a:solidFill>
              </a:rPr>
              <a:t>…… </a:t>
            </a:r>
            <a:r>
              <a:rPr lang="fr-FR" sz="1700" b="1" i="1" dirty="0" smtClean="0">
                <a:solidFill>
                  <a:srgbClr val="FF0000"/>
                </a:solidFill>
              </a:rPr>
              <a:t>Effets </a:t>
            </a:r>
            <a:r>
              <a:rPr lang="fr-FR" sz="1700" b="1" i="1" dirty="0">
                <a:solidFill>
                  <a:srgbClr val="FF0000"/>
                </a:solidFill>
              </a:rPr>
              <a:t>observés sur </a:t>
            </a:r>
            <a:r>
              <a:rPr lang="fr-FR" sz="1700" b="1" i="1" dirty="0" smtClean="0">
                <a:solidFill>
                  <a:srgbClr val="FF0000"/>
                </a:solidFill>
              </a:rPr>
              <a:t>les finances publiques </a:t>
            </a:r>
            <a:r>
              <a:rPr lang="fr-CD" sz="1700" b="1" i="1" dirty="0" smtClean="0">
                <a:solidFill>
                  <a:srgbClr val="FF0000"/>
                </a:solidFill>
              </a:rPr>
              <a:t>(2002-2017</a:t>
            </a:r>
            <a:r>
              <a:rPr lang="fr-CD" sz="1700" b="1" i="1" dirty="0">
                <a:solidFill>
                  <a:srgbClr val="FF0000"/>
                </a:solidFill>
              </a:rPr>
              <a:t>), </a:t>
            </a:r>
            <a:r>
              <a:rPr lang="fr-CD" sz="1700" b="1" i="1" dirty="0" smtClean="0">
                <a:solidFill>
                  <a:srgbClr val="FF0000"/>
                </a:solidFill>
              </a:rPr>
              <a:t>(</a:t>
            </a:r>
            <a:r>
              <a:rPr lang="fr-CD" sz="1700" b="1" i="1" dirty="0">
                <a:solidFill>
                  <a:srgbClr val="FF0000"/>
                </a:solidFill>
              </a:rPr>
              <a:t>En % </a:t>
            </a:r>
            <a:r>
              <a:rPr lang="fr-CD" sz="1700" b="1" i="1" dirty="0" smtClean="0">
                <a:solidFill>
                  <a:srgbClr val="FF0000"/>
                </a:solidFill>
              </a:rPr>
              <a:t> du </a:t>
            </a:r>
            <a:r>
              <a:rPr lang="fr-CD" sz="1700" b="1" i="1" dirty="0">
                <a:solidFill>
                  <a:srgbClr val="FF0000"/>
                </a:solidFill>
              </a:rPr>
              <a:t>PIB</a:t>
            </a:r>
            <a:r>
              <a:rPr lang="fr-CD" sz="1700" b="1" i="1" dirty="0" smtClean="0">
                <a:solidFill>
                  <a:srgbClr val="FF0000"/>
                </a:solidFill>
              </a:rPr>
              <a:t>)……</a:t>
            </a:r>
            <a:endParaRPr lang="fr-FR" sz="1700" b="1" dirty="0">
              <a:solidFill>
                <a:srgbClr val="FF0000"/>
              </a:solidFill>
            </a:endParaRPr>
          </a:p>
        </p:txBody>
      </p:sp>
      <p:pic>
        <p:nvPicPr>
          <p:cNvPr id="6160"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838200"/>
            <a:ext cx="80010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1080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Séminaire Continental de l'ABCA du 06 au 08 mai 2019</a:t>
            </a:r>
            <a:endParaRPr lang="en-US" dirty="0"/>
          </a:p>
        </p:txBody>
      </p:sp>
      <p:sp>
        <p:nvSpPr>
          <p:cNvPr id="3" name="Espace réservé du numéro de diapositive 2"/>
          <p:cNvSpPr>
            <a:spLocks noGrp="1"/>
          </p:cNvSpPr>
          <p:nvPr>
            <p:ph type="sldNum" sz="quarter" idx="12"/>
          </p:nvPr>
        </p:nvSpPr>
        <p:spPr/>
        <p:txBody>
          <a:bodyPr/>
          <a:lstStyle/>
          <a:p>
            <a:fld id="{BC410EEA-824F-4D46-AFE7-60426C8C06B0}" type="slidenum">
              <a:rPr lang="en-US" smtClean="0"/>
              <a:pPr/>
              <a:t>14</a:t>
            </a:fld>
            <a:endParaRPr lang="en-US"/>
          </a:p>
        </p:txBody>
      </p:sp>
      <p:sp>
        <p:nvSpPr>
          <p:cNvPr id="4" name="Rectangle 2"/>
          <p:cNvSpPr>
            <a:spLocks noChangeArrowheads="1"/>
          </p:cNvSpPr>
          <p:nvPr/>
        </p:nvSpPr>
        <p:spPr bwMode="auto">
          <a:xfrm>
            <a:off x="1524000" y="766591"/>
            <a:ext cx="350520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D" sz="1050" i="1" u="none" strike="noStrike" cap="none" normalizeH="0" baseline="0" dirty="0" smtClean="0" bmk="_Toc5631475">
                <a:ln>
                  <a:noFill/>
                </a:ln>
                <a:solidFill>
                  <a:srgbClr val="000000"/>
                </a:solidFill>
                <a:effectLst/>
                <a:latin typeface="Segoe UI" pitchFamily="34" charset="0"/>
                <a:ea typeface="Times New Roman" pitchFamily="18" charset="0"/>
                <a:cs typeface="Segoe UI" pitchFamily="34" charset="0"/>
              </a:rPr>
              <a:t>Evolution du Crédit au secteur privé (</a:t>
            </a:r>
            <a:r>
              <a:rPr lang="fr-CD" sz="1050" i="1" dirty="0" smtClean="0" bmk="_Toc5631475">
                <a:solidFill>
                  <a:srgbClr val="000000"/>
                </a:solidFill>
                <a:latin typeface="Segoe UI" pitchFamily="34" charset="0"/>
                <a:ea typeface="Times New Roman" pitchFamily="18" charset="0"/>
                <a:cs typeface="Segoe UI" pitchFamily="34" charset="0"/>
              </a:rPr>
              <a:t>2002</a:t>
            </a:r>
            <a:r>
              <a:rPr kumimoji="0" lang="fr-CD" sz="1050" i="1" u="none" strike="noStrike" cap="none" normalizeH="0" baseline="0" dirty="0" smtClean="0" bmk="_Toc5631475">
                <a:ln>
                  <a:noFill/>
                </a:ln>
                <a:solidFill>
                  <a:srgbClr val="000000"/>
                </a:solidFill>
                <a:effectLst/>
                <a:latin typeface="Segoe UI" pitchFamily="34" charset="0"/>
                <a:ea typeface="Times New Roman" pitchFamily="18" charset="0"/>
                <a:cs typeface="Segoe UI" pitchFamily="34" charset="0"/>
              </a:rPr>
              <a:t>-2017)</a:t>
            </a:r>
            <a:endParaRPr kumimoji="0" lang="fr-FR" sz="105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CD" sz="1050" i="1" u="none" strike="noStrike" cap="none" normalizeH="0" baseline="0" dirty="0" smtClean="0">
                <a:ln>
                  <a:noFill/>
                </a:ln>
                <a:solidFill>
                  <a:schemeClr val="tx1"/>
                </a:solidFill>
                <a:effectLst/>
                <a:latin typeface="Segoe UI" pitchFamily="34" charset="0"/>
                <a:ea typeface="Times New Roman" pitchFamily="18" charset="0"/>
                <a:cs typeface="Segoe UI" pitchFamily="34" charset="0"/>
              </a:rPr>
              <a:t>(En % du PIB)</a:t>
            </a:r>
            <a:endParaRPr kumimoji="0" lang="fr-FR" sz="1050" i="0" u="none" strike="noStrike" cap="none" normalizeH="0" baseline="0" dirty="0" smtClean="0">
              <a:ln>
                <a:noFill/>
              </a:ln>
              <a:solidFill>
                <a:schemeClr val="tx1"/>
              </a:solidFill>
              <a:effectLst/>
              <a:latin typeface="Arial" pitchFamily="34" charset="0"/>
              <a:cs typeface="Arial" pitchFamily="34" charset="0"/>
            </a:endParaRPr>
          </a:p>
        </p:txBody>
      </p:sp>
      <p:sp>
        <p:nvSpPr>
          <p:cNvPr id="6" name="ZoneTexte 5"/>
          <p:cNvSpPr txBox="1"/>
          <p:nvPr/>
        </p:nvSpPr>
        <p:spPr>
          <a:xfrm>
            <a:off x="307675" y="49604"/>
            <a:ext cx="8534400" cy="533399"/>
          </a:xfrm>
          <a:prstGeom prst="rect">
            <a:avLst/>
          </a:prstGeom>
        </p:spPr>
        <p:txBody>
          <a:bodyPr vert="horz" rtlCol="0" anchor="ctr">
            <a:normAutofit fontScale="85000" lnSpcReduction="10000"/>
            <a:scene3d>
              <a:camera prst="orthographicFront"/>
              <a:lightRig rig="soft" dir="t"/>
            </a:scene3d>
            <a:sp3d prstMaterial="softEdge">
              <a:bevelT w="25400" h="25400"/>
            </a:sp3d>
          </a:bodyPr>
          <a:lstStyle>
            <a:lvl1pPr marL="457200" indent="-457200">
              <a:spcBef>
                <a:spcPct val="0"/>
              </a:spcBef>
              <a:buFont typeface="Wingdings" pitchFamily="2" charset="2"/>
              <a:buChar char="ü"/>
              <a:defRPr sz="2800" b="1" i="1">
                <a:solidFill>
                  <a:srgbClr val="FF0000"/>
                </a:solidFill>
                <a:effectLst>
                  <a:outerShdw blurRad="31750" dist="25400" dir="5400000" algn="tl" rotWithShape="0">
                    <a:srgbClr val="000000">
                      <a:alpha val="25000"/>
                    </a:srgbClr>
                  </a:outerShdw>
                </a:effectLst>
                <a:latin typeface="+mj-lt"/>
                <a:ea typeface="+mj-ea"/>
                <a:cs typeface="+mj-cs"/>
              </a:defRPr>
            </a:lvl1pPr>
            <a:extLst/>
          </a:lstStyle>
          <a:p>
            <a:pPr>
              <a:buFont typeface="Wingdings" pitchFamily="2" charset="2"/>
              <a:buChar char="q"/>
            </a:pPr>
            <a:r>
              <a:rPr lang="fr-FR" sz="2000" dirty="0"/>
              <a:t>……</a:t>
            </a:r>
            <a:r>
              <a:rPr lang="fr-FR" sz="2000" dirty="0">
                <a:latin typeface="+mn-lt"/>
                <a:ea typeface="+mn-ea"/>
                <a:cs typeface="+mn-cs"/>
              </a:rPr>
              <a:t>Effets observés sur  quelques indicateurs du secteur  financier…….</a:t>
            </a:r>
          </a:p>
        </p:txBody>
      </p:sp>
      <p:pic>
        <p:nvPicPr>
          <p:cNvPr id="2085" name="Picture 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143001"/>
            <a:ext cx="76962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6" name="Picture 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953000"/>
            <a:ext cx="7543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8066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sz="quarter" idx="2"/>
          </p:nvPr>
        </p:nvSpPr>
        <p:spPr>
          <a:xfrm>
            <a:off x="457200" y="990600"/>
            <a:ext cx="4267200" cy="4423593"/>
          </a:xfrm>
        </p:spPr>
        <p:txBody>
          <a:bodyPr/>
          <a:lstStyle/>
          <a:p>
            <a:endParaRPr lang="fr-FR" dirty="0" smtClean="0"/>
          </a:p>
          <a:p>
            <a:pPr marL="109728" indent="0">
              <a:buNone/>
            </a:pPr>
            <a:endParaRPr lang="fr-FR" dirty="0"/>
          </a:p>
        </p:txBody>
      </p:sp>
      <p:sp>
        <p:nvSpPr>
          <p:cNvPr id="6" name="Espace réservé du contenu 5"/>
          <p:cNvSpPr>
            <a:spLocks noGrp="1"/>
          </p:cNvSpPr>
          <p:nvPr>
            <p:ph sz="quarter" idx="4"/>
          </p:nvPr>
        </p:nvSpPr>
        <p:spPr/>
        <p:txBody>
          <a:bodyPr/>
          <a:lstStyle/>
          <a:p>
            <a:endParaRPr lang="fr-FR" dirty="0" smtClean="0"/>
          </a:p>
          <a:p>
            <a:pPr marL="109728" indent="0">
              <a:buNone/>
            </a:pPr>
            <a:endParaRPr lang="fr-FR" dirty="0"/>
          </a:p>
        </p:txBody>
      </p:sp>
      <p:sp>
        <p:nvSpPr>
          <p:cNvPr id="7" name="Espace réservé du pied de page 6"/>
          <p:cNvSpPr>
            <a:spLocks noGrp="1"/>
          </p:cNvSpPr>
          <p:nvPr>
            <p:ph type="ftr" sz="quarter" idx="11"/>
          </p:nvPr>
        </p:nvSpPr>
        <p:spPr>
          <a:xfrm>
            <a:off x="457200" y="6407944"/>
            <a:ext cx="8305800" cy="365125"/>
          </a:xfrm>
        </p:spPr>
        <p:txBody>
          <a:bodyPr/>
          <a:lstStyle/>
          <a:p>
            <a:pPr algn="ctr"/>
            <a:r>
              <a:rPr lang="fr-FR" dirty="0" smtClean="0"/>
              <a:t>Séminaire Continental de l'ABCA du 06 au 08 mai 2019</a:t>
            </a:r>
            <a:endParaRPr lang="en-US" dirty="0"/>
          </a:p>
        </p:txBody>
      </p:sp>
      <p:sp>
        <p:nvSpPr>
          <p:cNvPr id="8" name="Espace réservé du numéro de diapositive 7"/>
          <p:cNvSpPr>
            <a:spLocks noGrp="1"/>
          </p:cNvSpPr>
          <p:nvPr>
            <p:ph type="sldNum" sz="quarter" idx="12"/>
          </p:nvPr>
        </p:nvSpPr>
        <p:spPr/>
        <p:txBody>
          <a:bodyPr/>
          <a:lstStyle/>
          <a:p>
            <a:fld id="{BC410EEA-824F-4D46-AFE7-60426C8C06B0}" type="slidenum">
              <a:rPr lang="en-US" smtClean="0"/>
              <a:pPr/>
              <a:t>15</a:t>
            </a:fld>
            <a:endParaRPr lang="en-US"/>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914401"/>
            <a:ext cx="4648200" cy="4360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7504" y="914401"/>
            <a:ext cx="4111926" cy="4360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re 10"/>
          <p:cNvSpPr txBox="1">
            <a:spLocks noGrp="1"/>
          </p:cNvSpPr>
          <p:nvPr>
            <p:ph type="title"/>
          </p:nvPr>
        </p:nvSpPr>
        <p:spPr>
          <a:xfrm>
            <a:off x="304800" y="273050"/>
            <a:ext cx="8794630" cy="488950"/>
          </a:xfrm>
          <a:prstGeom prst="rect">
            <a:avLst/>
          </a:prstGeom>
        </p:spPr>
        <p:txBody>
          <a:bodyPr vert="horz" rtlCol="0" anchor="ctr">
            <a:normAutofit fontScale="90000"/>
            <a:scene3d>
              <a:camera prst="orthographicFront"/>
              <a:lightRig rig="soft" dir="t"/>
            </a:scene3d>
            <a:sp3d prstMaterial="softEdge">
              <a:bevelT w="25400" h="25400"/>
            </a:sp3d>
          </a:bodyPr>
          <a:lstStyle>
            <a:lvl1pPr marL="457200" indent="-457200">
              <a:spcBef>
                <a:spcPct val="0"/>
              </a:spcBef>
              <a:buFont typeface="Wingdings" pitchFamily="2" charset="2"/>
              <a:buChar char="ü"/>
              <a:defRPr sz="2800" b="1" i="1">
                <a:solidFill>
                  <a:srgbClr val="FF0000"/>
                </a:solidFill>
                <a:effectLst>
                  <a:outerShdw blurRad="31750" dist="25400" dir="5400000" algn="tl" rotWithShape="0">
                    <a:srgbClr val="000000">
                      <a:alpha val="25000"/>
                    </a:srgbClr>
                  </a:outerShdw>
                </a:effectLst>
                <a:latin typeface="+mj-lt"/>
                <a:ea typeface="+mj-ea"/>
                <a:cs typeface="+mj-cs"/>
              </a:defRPr>
            </a:lvl1pPr>
            <a:extLst/>
          </a:lstStyle>
          <a:p>
            <a:pPr>
              <a:buFont typeface="Wingdings" pitchFamily="2" charset="2"/>
              <a:buChar char="q"/>
            </a:pPr>
            <a:r>
              <a:rPr lang="fr-FR" sz="2000" dirty="0"/>
              <a:t>……Effets observés sur  </a:t>
            </a:r>
            <a:r>
              <a:rPr lang="fr-FR" sz="2000" dirty="0" smtClean="0"/>
              <a:t>quelques indicateurs  de solidité  financière…….</a:t>
            </a:r>
            <a:endParaRPr lang="fr-FR" sz="2000" dirty="0"/>
          </a:p>
        </p:txBody>
      </p:sp>
    </p:spTree>
    <p:extLst>
      <p:ext uri="{BB962C8B-B14F-4D97-AF65-F5344CB8AC3E}">
        <p14:creationId xmlns:p14="http://schemas.microsoft.com/office/powerpoint/2010/main" val="2448408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609600" y="6407944"/>
            <a:ext cx="8153400" cy="365125"/>
          </a:xfrm>
        </p:spPr>
        <p:txBody>
          <a:bodyPr/>
          <a:lstStyle/>
          <a:p>
            <a:pPr algn="ctr"/>
            <a:r>
              <a:rPr lang="fr-FR" dirty="0" smtClean="0"/>
              <a:t>Séminaire Continental de l'ABCA du 06 au 08 mai 2019</a:t>
            </a:r>
            <a:endParaRPr lang="en-US" dirty="0"/>
          </a:p>
        </p:txBody>
      </p:sp>
      <p:sp>
        <p:nvSpPr>
          <p:cNvPr id="4" name="Espace réservé du numéro de diapositive 3"/>
          <p:cNvSpPr>
            <a:spLocks noGrp="1"/>
          </p:cNvSpPr>
          <p:nvPr>
            <p:ph type="sldNum" sz="quarter" idx="12"/>
          </p:nvPr>
        </p:nvSpPr>
        <p:spPr/>
        <p:txBody>
          <a:bodyPr/>
          <a:lstStyle/>
          <a:p>
            <a:fld id="{BC410EEA-824F-4D46-AFE7-60426C8C06B0}" type="slidenum">
              <a:rPr lang="en-US" smtClean="0"/>
              <a:pPr/>
              <a:t>16</a:t>
            </a:fld>
            <a:endParaRPr 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7" name="Objet 6"/>
          <p:cNvGraphicFramePr>
            <a:graphicFrameLocks noChangeAspect="1"/>
          </p:cNvGraphicFramePr>
          <p:nvPr>
            <p:extLst>
              <p:ext uri="{D42A27DB-BD31-4B8C-83A1-F6EECF244321}">
                <p14:modId xmlns:p14="http://schemas.microsoft.com/office/powerpoint/2010/main" val="2144593516"/>
              </p:ext>
            </p:extLst>
          </p:nvPr>
        </p:nvGraphicFramePr>
        <p:xfrm>
          <a:off x="304800" y="1371600"/>
          <a:ext cx="8458200" cy="4876800"/>
        </p:xfrm>
        <a:graphic>
          <a:graphicData uri="http://schemas.openxmlformats.org/presentationml/2006/ole">
            <mc:AlternateContent xmlns:mc="http://schemas.openxmlformats.org/markup-compatibility/2006">
              <mc:Choice xmlns:v="urn:schemas-microsoft-com:vml" Requires="v">
                <p:oleObj spid="_x0000_s7281" r:id="rId3" imgW="5296320" imgH="2205000" progId="EViews.Workfile.2">
                  <p:embed/>
                </p:oleObj>
              </mc:Choice>
              <mc:Fallback>
                <p:oleObj r:id="rId3" imgW="5296320" imgH="2205000" progId="EViews.Workfile.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371600"/>
                        <a:ext cx="8458200" cy="4876800"/>
                      </a:xfrm>
                      <a:prstGeom prst="rect">
                        <a:avLst/>
                      </a:prstGeom>
                      <a:noFill/>
                    </p:spPr>
                  </p:pic>
                </p:oleObj>
              </mc:Fallback>
            </mc:AlternateContent>
          </a:graphicData>
        </a:graphic>
      </p:graphicFrame>
      <p:sp>
        <p:nvSpPr>
          <p:cNvPr id="10" name="Titre 9"/>
          <p:cNvSpPr txBox="1">
            <a:spLocks noGrp="1"/>
          </p:cNvSpPr>
          <p:nvPr>
            <p:ph type="title"/>
          </p:nvPr>
        </p:nvSpPr>
        <p:spPr>
          <a:xfrm>
            <a:off x="152400" y="274638"/>
            <a:ext cx="8839200" cy="487362"/>
          </a:xfrm>
          <a:prstGeom prst="rect">
            <a:avLst/>
          </a:prstGeom>
        </p:spPr>
        <p:txBody>
          <a:bodyPr vert="horz" rtlCol="0" anchor="ctr">
            <a:normAutofit fontScale="90000"/>
            <a:scene3d>
              <a:camera prst="orthographicFront"/>
              <a:lightRig rig="soft" dir="t"/>
            </a:scene3d>
            <a:sp3d prstMaterial="softEdge">
              <a:bevelT w="25400" h="25400"/>
            </a:sp3d>
          </a:bodyPr>
          <a:lstStyle>
            <a:lvl1pPr marL="457200" indent="-457200">
              <a:spcBef>
                <a:spcPct val="0"/>
              </a:spcBef>
              <a:buFont typeface="Wingdings" pitchFamily="2" charset="2"/>
              <a:buChar char="ü"/>
              <a:defRPr sz="2800" b="1" i="1">
                <a:solidFill>
                  <a:srgbClr val="FF0000"/>
                </a:solidFill>
                <a:effectLst>
                  <a:outerShdw blurRad="31750" dist="25400" dir="5400000" algn="tl" rotWithShape="0">
                    <a:srgbClr val="000000">
                      <a:alpha val="25000"/>
                    </a:srgbClr>
                  </a:outerShdw>
                </a:effectLst>
                <a:latin typeface="+mj-lt"/>
                <a:ea typeface="+mj-ea"/>
                <a:cs typeface="+mj-cs"/>
              </a:defRPr>
            </a:lvl1pPr>
            <a:extLst/>
          </a:lstStyle>
          <a:p>
            <a:pPr algn="ctr">
              <a:buFont typeface="Wingdings" pitchFamily="2" charset="2"/>
              <a:buChar char="q"/>
            </a:pPr>
            <a:r>
              <a:rPr lang="fr-FR" sz="2000" dirty="0"/>
              <a:t>……Effets observés sur  </a:t>
            </a:r>
            <a:r>
              <a:rPr lang="fr-FR" sz="2000" dirty="0" smtClean="0"/>
              <a:t>la croissance et la stabilité économique…….</a:t>
            </a:r>
            <a:br>
              <a:rPr lang="fr-FR" sz="2000" dirty="0" smtClean="0"/>
            </a:br>
            <a:endParaRPr lang="fr-FR" sz="1600" dirty="0">
              <a:solidFill>
                <a:srgbClr val="0000FF"/>
              </a:solidFill>
            </a:endParaRPr>
          </a:p>
        </p:txBody>
      </p:sp>
      <p:sp>
        <p:nvSpPr>
          <p:cNvPr id="9" name="Flèche droite 8"/>
          <p:cNvSpPr/>
          <p:nvPr/>
        </p:nvSpPr>
        <p:spPr>
          <a:xfrm>
            <a:off x="7467600" y="2209800"/>
            <a:ext cx="1295400" cy="533400"/>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1" name="ZoneTexte 10"/>
          <p:cNvSpPr txBox="1"/>
          <p:nvPr/>
        </p:nvSpPr>
        <p:spPr>
          <a:xfrm>
            <a:off x="0" y="859390"/>
            <a:ext cx="9067800" cy="338554"/>
          </a:xfrm>
          <a:prstGeom prst="rect">
            <a:avLst/>
          </a:prstGeom>
          <a:noFill/>
        </p:spPr>
        <p:txBody>
          <a:bodyPr wrap="square" rtlCol="0">
            <a:spAutoFit/>
          </a:bodyPr>
          <a:lstStyle/>
          <a:p>
            <a:r>
              <a:rPr lang="fr-FR" sz="1600" i="1" dirty="0">
                <a:solidFill>
                  <a:srgbClr val="0000FF"/>
                </a:solidFill>
              </a:rPr>
              <a:t>Baisse drastique de la croissance économique en 2016 en dépit de la </a:t>
            </a:r>
            <a:r>
              <a:rPr lang="fr-FR" sz="1600" i="1" dirty="0" smtClean="0">
                <a:solidFill>
                  <a:srgbClr val="0000FF"/>
                </a:solidFill>
              </a:rPr>
              <a:t>remontée en 2017</a:t>
            </a:r>
            <a:endParaRPr lang="fr-FR" sz="1600" i="1" dirty="0">
              <a:solidFill>
                <a:srgbClr val="0000FF"/>
              </a:solidFill>
            </a:endParaRPr>
          </a:p>
        </p:txBody>
      </p:sp>
    </p:spTree>
    <p:extLst>
      <p:ext uri="{BB962C8B-B14F-4D97-AF65-F5344CB8AC3E}">
        <p14:creationId xmlns:p14="http://schemas.microsoft.com/office/powerpoint/2010/main" val="529878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56072" y="6248400"/>
            <a:ext cx="8915400" cy="365125"/>
          </a:xfrm>
        </p:spPr>
        <p:txBody>
          <a:bodyPr/>
          <a:lstStyle/>
          <a:p>
            <a:pPr algn="ctr"/>
            <a:r>
              <a:rPr lang="fr-FR" dirty="0" smtClean="0"/>
              <a:t>Séminaire Continental de l'ABCA du 06 au 08 mai 2019</a:t>
            </a:r>
            <a:endParaRPr lang="en-US" dirty="0"/>
          </a:p>
        </p:txBody>
      </p:sp>
      <p:sp>
        <p:nvSpPr>
          <p:cNvPr id="3" name="Espace réservé du numéro de diapositive 2"/>
          <p:cNvSpPr>
            <a:spLocks noGrp="1"/>
          </p:cNvSpPr>
          <p:nvPr>
            <p:ph type="sldNum" sz="quarter" idx="12"/>
          </p:nvPr>
        </p:nvSpPr>
        <p:spPr/>
        <p:txBody>
          <a:bodyPr/>
          <a:lstStyle/>
          <a:p>
            <a:fld id="{BC410EEA-824F-4D46-AFE7-60426C8C06B0}" type="slidenum">
              <a:rPr lang="en-US" smtClean="0"/>
              <a:pPr/>
              <a:t>17</a:t>
            </a:fld>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371600"/>
            <a:ext cx="8458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re 9"/>
          <p:cNvSpPr txBox="1">
            <a:spLocks/>
          </p:cNvSpPr>
          <p:nvPr/>
        </p:nvSpPr>
        <p:spPr>
          <a:xfrm>
            <a:off x="152400" y="274638"/>
            <a:ext cx="8839200" cy="434181"/>
          </a:xfrm>
          <a:prstGeom prst="rect">
            <a:avLst/>
          </a:prstGeom>
        </p:spPr>
        <p:txBody>
          <a:bodyPr vert="horz" rtlCol="0" anchor="ctr">
            <a:noAutofit/>
            <a:scene3d>
              <a:camera prst="orthographicFront"/>
              <a:lightRig rig="soft" dir="t"/>
            </a:scene3d>
            <a:sp3d prstMaterial="softEdge">
              <a:bevelT w="25400" h="25400"/>
            </a:sp3d>
          </a:bodyPr>
          <a:lstStyle>
            <a:lvl1pPr marL="457200" indent="-457200" algn="l" rtl="0" eaLnBrk="1" latinLnBrk="0" hangingPunct="1">
              <a:spcBef>
                <a:spcPct val="0"/>
              </a:spcBef>
              <a:buFont typeface="Wingdings" pitchFamily="2" charset="2"/>
              <a:buChar char="ü"/>
              <a:defRPr sz="2800" b="1" i="1" kern="1200">
                <a:solidFill>
                  <a:srgbClr val="FF0000"/>
                </a:solidFill>
                <a:effectLst>
                  <a:outerShdw blurRad="31750" dist="25400" dir="5400000" algn="tl" rotWithShape="0">
                    <a:srgbClr val="000000">
                      <a:alpha val="25000"/>
                    </a:srgbClr>
                  </a:outerShdw>
                </a:effectLst>
                <a:latin typeface="+mj-lt"/>
                <a:ea typeface="+mj-ea"/>
                <a:cs typeface="+mj-cs"/>
              </a:defRPr>
            </a:lvl1pPr>
            <a:extLst/>
          </a:lstStyle>
          <a:p>
            <a:pPr algn="ctr">
              <a:buFont typeface="Wingdings" pitchFamily="2" charset="2"/>
              <a:buChar char="q"/>
            </a:pPr>
            <a:r>
              <a:rPr lang="fr-FR" sz="1800" dirty="0" smtClean="0"/>
              <a:t>……Effets observés sur  la stabilité économique…….</a:t>
            </a:r>
            <a:endParaRPr lang="fr-FR" sz="1800" dirty="0">
              <a:solidFill>
                <a:srgbClr val="0000FF"/>
              </a:solidFill>
            </a:endParaRPr>
          </a:p>
        </p:txBody>
      </p:sp>
      <p:sp>
        <p:nvSpPr>
          <p:cNvPr id="4" name="ZoneTexte 3"/>
          <p:cNvSpPr txBox="1"/>
          <p:nvPr/>
        </p:nvSpPr>
        <p:spPr>
          <a:xfrm>
            <a:off x="152400" y="914399"/>
            <a:ext cx="8686800" cy="307777"/>
          </a:xfrm>
          <a:prstGeom prst="rect">
            <a:avLst/>
          </a:prstGeom>
          <a:noFill/>
        </p:spPr>
        <p:txBody>
          <a:bodyPr wrap="square" rtlCol="0">
            <a:spAutoFit/>
          </a:bodyPr>
          <a:lstStyle/>
          <a:p>
            <a:r>
              <a:rPr lang="fr-FR" sz="1400" i="1" dirty="0">
                <a:solidFill>
                  <a:srgbClr val="0000FF"/>
                </a:solidFill>
              </a:rPr>
              <a:t>Hausse rapide de l’inflation à plus de 50 % à fin 2016 venant de 1 % en 2015</a:t>
            </a:r>
          </a:p>
        </p:txBody>
      </p:sp>
    </p:spTree>
    <p:extLst>
      <p:ext uri="{BB962C8B-B14F-4D97-AF65-F5344CB8AC3E}">
        <p14:creationId xmlns:p14="http://schemas.microsoft.com/office/powerpoint/2010/main" val="3259638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normAutofit fontScale="90000"/>
          </a:bodyPr>
          <a:lstStyle/>
          <a:p>
            <a:pPr marL="109728" lvl="0" indent="0" algn="ctr"/>
            <a:r>
              <a:rPr lang="fr-FR" sz="2400" dirty="0" smtClean="0"/>
              <a:t>III. RÔLE DE LA BANQUE CENTRALE DU CONGO DANS UN CONTEXTE DE  MONTÉE  DU  PROTECTIONNISME. </a:t>
            </a:r>
            <a:endParaRPr lang="fr-FR" sz="2400" dirty="0"/>
          </a:p>
        </p:txBody>
      </p:sp>
      <p:sp>
        <p:nvSpPr>
          <p:cNvPr id="2" name="Espace réservé du pied de page 1"/>
          <p:cNvSpPr>
            <a:spLocks noGrp="1"/>
          </p:cNvSpPr>
          <p:nvPr>
            <p:ph type="ftr" sz="quarter" idx="11"/>
          </p:nvPr>
        </p:nvSpPr>
        <p:spPr>
          <a:xfrm>
            <a:off x="838200" y="6458239"/>
            <a:ext cx="7848600" cy="365125"/>
          </a:xfrm>
        </p:spPr>
        <p:txBody>
          <a:bodyPr/>
          <a:lstStyle/>
          <a:p>
            <a:pPr algn="ctr"/>
            <a:r>
              <a:rPr lang="fr-FR" dirty="0" smtClean="0"/>
              <a:t>Séminaire Continental de l'ABCA du 06 au 08 mai 2019</a:t>
            </a:r>
            <a:endParaRPr lang="en-US" dirty="0"/>
          </a:p>
        </p:txBody>
      </p:sp>
      <p:sp>
        <p:nvSpPr>
          <p:cNvPr id="5" name="Espace réservé du numéro de diapositive 4"/>
          <p:cNvSpPr>
            <a:spLocks noGrp="1"/>
          </p:cNvSpPr>
          <p:nvPr>
            <p:ph type="sldNum" sz="quarter" idx="12"/>
          </p:nvPr>
        </p:nvSpPr>
        <p:spPr/>
        <p:txBody>
          <a:bodyPr/>
          <a:lstStyle/>
          <a:p>
            <a:fld id="{BC410EEA-824F-4D46-AFE7-60426C8C06B0}" type="slidenum">
              <a:rPr lang="en-US" smtClean="0"/>
              <a:pPr/>
              <a:t>18</a:t>
            </a:fld>
            <a:endParaRPr lang="en-US"/>
          </a:p>
        </p:txBody>
      </p:sp>
      <p:sp>
        <p:nvSpPr>
          <p:cNvPr id="6" name="Espace réservé du contenu 5"/>
          <p:cNvSpPr>
            <a:spLocks noGrp="1"/>
          </p:cNvSpPr>
          <p:nvPr>
            <p:ph idx="1"/>
          </p:nvPr>
        </p:nvSpPr>
        <p:spPr>
          <a:xfrm>
            <a:off x="304800" y="1143000"/>
            <a:ext cx="8610600" cy="5410200"/>
          </a:xfrm>
        </p:spPr>
        <p:style>
          <a:lnRef idx="2">
            <a:schemeClr val="dk1"/>
          </a:lnRef>
          <a:fillRef idx="1">
            <a:schemeClr val="lt1"/>
          </a:fillRef>
          <a:effectRef idx="0">
            <a:schemeClr val="dk1"/>
          </a:effectRef>
          <a:fontRef idx="minor">
            <a:schemeClr val="dk1"/>
          </a:fontRef>
        </p:style>
        <p:txBody>
          <a:bodyPr>
            <a:normAutofit/>
          </a:bodyPr>
          <a:lstStyle/>
          <a:p>
            <a:pPr lvl="0" algn="just">
              <a:buClrTx/>
              <a:buFont typeface="Wingdings" pitchFamily="2" charset="2"/>
              <a:buChar char="q"/>
            </a:pPr>
            <a:endParaRPr lang="fr-FR" sz="2000" b="1" dirty="0" smtClean="0">
              <a:solidFill>
                <a:srgbClr val="FF0000"/>
              </a:solidFill>
            </a:endParaRPr>
          </a:p>
          <a:p>
            <a:pPr lvl="0" algn="just">
              <a:buClrTx/>
              <a:buFont typeface="Wingdings" pitchFamily="2" charset="2"/>
              <a:buChar char="q"/>
            </a:pPr>
            <a:r>
              <a:rPr lang="fr-FR" sz="2000" b="1" u="sng" dirty="0" smtClean="0">
                <a:solidFill>
                  <a:srgbClr val="FF0000"/>
                </a:solidFill>
              </a:rPr>
              <a:t>RAPPEL</a:t>
            </a:r>
            <a:r>
              <a:rPr lang="fr-FR" sz="2000" dirty="0" smtClean="0"/>
              <a:t> : </a:t>
            </a:r>
          </a:p>
          <a:p>
            <a:pPr marL="109728" lvl="0" indent="0" algn="just">
              <a:buClrTx/>
              <a:buNone/>
            </a:pPr>
            <a:endParaRPr lang="fr-FR" sz="2000" dirty="0" smtClean="0"/>
          </a:p>
          <a:p>
            <a:pPr lvl="0" algn="just">
              <a:buClrTx/>
              <a:buFont typeface="Wingdings" pitchFamily="2" charset="2"/>
              <a:buChar char="ü"/>
            </a:pPr>
            <a:r>
              <a:rPr lang="fr-FR" sz="2000" dirty="0" smtClean="0"/>
              <a:t>la </a:t>
            </a:r>
            <a:r>
              <a:rPr lang="fr-FR" sz="2000" dirty="0"/>
              <a:t>loi n° 018/027 du 13 décembre 2018, portant organisation et fonctionnement de la Banque Centrale du Congo </a:t>
            </a:r>
            <a:r>
              <a:rPr lang="fr-FR" sz="2000" dirty="0" smtClean="0"/>
              <a:t>lui assigne pour objectif principal, </a:t>
            </a:r>
            <a:r>
              <a:rPr lang="fr-FR" sz="2000" i="1" dirty="0">
                <a:solidFill>
                  <a:srgbClr val="0000FF"/>
                </a:solidFill>
              </a:rPr>
              <a:t>d’assurer la stabilité du niveau général des prix</a:t>
            </a:r>
            <a:r>
              <a:rPr lang="fr-FR" sz="2000" dirty="0" smtClean="0"/>
              <a:t>.</a:t>
            </a:r>
          </a:p>
          <a:p>
            <a:pPr lvl="0" algn="just">
              <a:buClrTx/>
              <a:buFont typeface="Wingdings" pitchFamily="2" charset="2"/>
              <a:buChar char="Ø"/>
            </a:pPr>
            <a:endParaRPr lang="fr-FR" sz="2000" dirty="0" smtClean="0"/>
          </a:p>
          <a:p>
            <a:pPr lvl="0" algn="just">
              <a:buClrTx/>
              <a:buFont typeface="Wingdings" pitchFamily="2" charset="2"/>
              <a:buChar char="ü"/>
            </a:pPr>
            <a:r>
              <a:rPr lang="fr-FR" sz="2000" dirty="0" smtClean="0"/>
              <a:t>Elle lui assigne aussi d’autres missions telles que : </a:t>
            </a:r>
            <a:r>
              <a:rPr lang="fr-FR" sz="2000" i="1" dirty="0">
                <a:solidFill>
                  <a:srgbClr val="0000FF"/>
                </a:solidFill>
              </a:rPr>
              <a:t>i) la stabilité financière, ii) la promotion du financement de l’économie, iii) la règlementation de l’ensemble de l’activité bancaire, iv) la détention et la gestion des réserves officielles</a:t>
            </a:r>
          </a:p>
          <a:p>
            <a:pPr marL="109728" lvl="0" indent="0" algn="just">
              <a:buClrTx/>
              <a:buNone/>
            </a:pPr>
            <a:endParaRPr lang="fr-FR" sz="2000" dirty="0" smtClean="0"/>
          </a:p>
          <a:p>
            <a:pPr marL="109728" lvl="0" indent="0" algn="just">
              <a:buClrTx/>
              <a:buNone/>
            </a:pPr>
            <a:endParaRPr lang="fr-FR" sz="2000" dirty="0"/>
          </a:p>
        </p:txBody>
      </p:sp>
    </p:spTree>
    <p:extLst>
      <p:ext uri="{BB962C8B-B14F-4D97-AF65-F5344CB8AC3E}">
        <p14:creationId xmlns:p14="http://schemas.microsoft.com/office/powerpoint/2010/main" val="16203743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28600" y="1295400"/>
            <a:ext cx="8763000" cy="5029200"/>
          </a:xfrm>
        </p:spPr>
        <p:txBody>
          <a:bodyPr>
            <a:normAutofit/>
          </a:bodyPr>
          <a:lstStyle/>
          <a:p>
            <a:pPr algn="just">
              <a:buFont typeface="Wingdings" pitchFamily="2" charset="2"/>
              <a:buChar char="q"/>
            </a:pPr>
            <a:r>
              <a:rPr lang="fr-FR" sz="1800" i="1" u="sng" dirty="0" smtClean="0">
                <a:solidFill>
                  <a:srgbClr val="FF0000"/>
                </a:solidFill>
              </a:rPr>
              <a:t>Comment la BCC compte y parvenir </a:t>
            </a:r>
            <a:r>
              <a:rPr lang="fr-FR" sz="1800" i="1" dirty="0" smtClean="0">
                <a:solidFill>
                  <a:srgbClr val="FF0000"/>
                </a:solidFill>
              </a:rPr>
              <a:t>?</a:t>
            </a:r>
          </a:p>
          <a:p>
            <a:pPr algn="just">
              <a:buFont typeface="Wingdings" pitchFamily="2" charset="2"/>
              <a:buChar char="q"/>
            </a:pPr>
            <a:endParaRPr lang="fr-FR" sz="1800" i="1" dirty="0">
              <a:solidFill>
                <a:srgbClr val="FF0000"/>
              </a:solidFill>
            </a:endParaRPr>
          </a:p>
          <a:p>
            <a:pPr algn="just">
              <a:buFont typeface="Wingdings" pitchFamily="2" charset="2"/>
              <a:buChar char="ü"/>
            </a:pPr>
            <a:r>
              <a:rPr lang="fr-FR" sz="1800" i="1" dirty="0" smtClean="0">
                <a:solidFill>
                  <a:srgbClr val="0000FF"/>
                </a:solidFill>
              </a:rPr>
              <a:t>En matière de politique monétaire </a:t>
            </a:r>
            <a:r>
              <a:rPr lang="fr-FR" sz="1800" i="1" dirty="0" smtClean="0">
                <a:solidFill>
                  <a:srgbClr val="FF0000"/>
                </a:solidFill>
              </a:rPr>
              <a:t>:  i) contribuer au maintien de stabilité macroéconomique et  ii) promouvoir le financement de l’économie en mettant en place des guichets de refinancement de longue maturité</a:t>
            </a:r>
            <a:endParaRPr lang="fr-FR" sz="1800" i="1" dirty="0"/>
          </a:p>
          <a:p>
            <a:pPr marL="109728" indent="0" algn="just">
              <a:buNone/>
            </a:pPr>
            <a:endParaRPr lang="fr-FR" sz="1800" i="1" dirty="0" smtClean="0">
              <a:solidFill>
                <a:srgbClr val="FF0000"/>
              </a:solidFill>
            </a:endParaRPr>
          </a:p>
          <a:p>
            <a:pPr algn="just">
              <a:buFont typeface="Wingdings" pitchFamily="2" charset="2"/>
              <a:buChar char="ü"/>
            </a:pPr>
            <a:r>
              <a:rPr lang="fr-FR" sz="1800" i="1" dirty="0">
                <a:solidFill>
                  <a:srgbClr val="0000FF"/>
                </a:solidFill>
              </a:rPr>
              <a:t>En matière de politique </a:t>
            </a:r>
            <a:r>
              <a:rPr lang="fr-FR" sz="1800" i="1" dirty="0" smtClean="0">
                <a:solidFill>
                  <a:srgbClr val="0000FF"/>
                </a:solidFill>
              </a:rPr>
              <a:t>de change : </a:t>
            </a:r>
            <a:r>
              <a:rPr lang="fr-FR" sz="1800" i="1" dirty="0">
                <a:solidFill>
                  <a:srgbClr val="FF0000"/>
                </a:solidFill>
              </a:rPr>
              <a:t>i) accroître les réserves officielles, ii) instituer la circulation uniquement du franc congolais dans l’espace national  </a:t>
            </a:r>
          </a:p>
          <a:p>
            <a:pPr marL="109728" indent="0" algn="just">
              <a:buNone/>
            </a:pPr>
            <a:endParaRPr lang="fr-FR" sz="1800" i="1" dirty="0" smtClean="0"/>
          </a:p>
          <a:p>
            <a:pPr algn="just">
              <a:buFont typeface="Wingdings" pitchFamily="2" charset="2"/>
              <a:buChar char="ü"/>
            </a:pPr>
            <a:r>
              <a:rPr lang="fr-FR" sz="1800" i="1" dirty="0">
                <a:solidFill>
                  <a:srgbClr val="0000FF"/>
                </a:solidFill>
              </a:rPr>
              <a:t>En matière de reformes </a:t>
            </a:r>
            <a:r>
              <a:rPr lang="fr-FR" sz="1800" i="1" dirty="0" smtClean="0">
                <a:solidFill>
                  <a:srgbClr val="0000FF"/>
                </a:solidFill>
              </a:rPr>
              <a:t>sectorielles et autres mesures : </a:t>
            </a:r>
            <a:r>
              <a:rPr lang="fr-FR" sz="1800" i="1" dirty="0" smtClean="0">
                <a:solidFill>
                  <a:srgbClr val="FF0000"/>
                </a:solidFill>
              </a:rPr>
              <a:t>i</a:t>
            </a:r>
            <a:r>
              <a:rPr lang="fr-FR" sz="1800" i="1" dirty="0">
                <a:solidFill>
                  <a:srgbClr val="FF0000"/>
                </a:solidFill>
              </a:rPr>
              <a:t>) </a:t>
            </a:r>
            <a:r>
              <a:rPr lang="fr-FR" sz="1800" i="1" dirty="0" err="1">
                <a:solidFill>
                  <a:srgbClr val="FF0000"/>
                </a:solidFill>
              </a:rPr>
              <a:t>dédollariser</a:t>
            </a:r>
            <a:r>
              <a:rPr lang="fr-FR" sz="1800" i="1" dirty="0">
                <a:solidFill>
                  <a:srgbClr val="FF0000"/>
                </a:solidFill>
              </a:rPr>
              <a:t> l’économie, ii) développer </a:t>
            </a:r>
            <a:r>
              <a:rPr lang="fr-FR" sz="1800" i="1" dirty="0" smtClean="0">
                <a:solidFill>
                  <a:srgbClr val="FF0000"/>
                </a:solidFill>
              </a:rPr>
              <a:t>le marchés </a:t>
            </a:r>
            <a:r>
              <a:rPr lang="fr-FR" sz="1800" i="1" dirty="0">
                <a:solidFill>
                  <a:srgbClr val="FF0000"/>
                </a:solidFill>
              </a:rPr>
              <a:t>des titres </a:t>
            </a:r>
            <a:r>
              <a:rPr lang="fr-FR" sz="1800" i="1" dirty="0" smtClean="0">
                <a:solidFill>
                  <a:srgbClr val="FF0000"/>
                </a:solidFill>
              </a:rPr>
              <a:t>intérieurs, iii) </a:t>
            </a:r>
            <a:r>
              <a:rPr lang="fr-FR" sz="1800" i="1" dirty="0" err="1" smtClean="0">
                <a:solidFill>
                  <a:srgbClr val="FF0000"/>
                </a:solidFill>
              </a:rPr>
              <a:t>rélancer</a:t>
            </a:r>
            <a:r>
              <a:rPr lang="fr-FR" sz="1800" i="1" dirty="0" smtClean="0">
                <a:solidFill>
                  <a:srgbClr val="FF0000"/>
                </a:solidFill>
              </a:rPr>
              <a:t> et développer  les banques spécialisées, iv) renforcer </a:t>
            </a:r>
            <a:r>
              <a:rPr lang="fr-FR" sz="1800" i="1" dirty="0">
                <a:solidFill>
                  <a:srgbClr val="FF0000"/>
                </a:solidFill>
              </a:rPr>
              <a:t>l’inclusion </a:t>
            </a:r>
            <a:r>
              <a:rPr lang="fr-FR" sz="1800" i="1" dirty="0" smtClean="0">
                <a:solidFill>
                  <a:srgbClr val="FF0000"/>
                </a:solidFill>
              </a:rPr>
              <a:t>financière et v) créer la centrale des risques,</a:t>
            </a:r>
            <a:endParaRPr lang="fr-FR" sz="1800" i="1" dirty="0">
              <a:solidFill>
                <a:srgbClr val="FF0000"/>
              </a:solidFill>
            </a:endParaRPr>
          </a:p>
        </p:txBody>
      </p:sp>
      <p:sp>
        <p:nvSpPr>
          <p:cNvPr id="3" name="Espace réservé du pied de page 2"/>
          <p:cNvSpPr>
            <a:spLocks noGrp="1"/>
          </p:cNvSpPr>
          <p:nvPr>
            <p:ph type="ftr" sz="quarter" idx="11"/>
          </p:nvPr>
        </p:nvSpPr>
        <p:spPr/>
        <p:txBody>
          <a:bodyPr/>
          <a:lstStyle/>
          <a:p>
            <a:r>
              <a:rPr lang="fr-FR" smtClean="0"/>
              <a:t>Séminaire Continental de l'ABCA du 06 au 08 mai 2019</a:t>
            </a:r>
            <a:endParaRPr lang="en-US"/>
          </a:p>
        </p:txBody>
      </p:sp>
      <p:sp>
        <p:nvSpPr>
          <p:cNvPr id="4" name="Espace réservé du numéro de diapositive 3"/>
          <p:cNvSpPr>
            <a:spLocks noGrp="1"/>
          </p:cNvSpPr>
          <p:nvPr>
            <p:ph type="sldNum" sz="quarter" idx="12"/>
          </p:nvPr>
        </p:nvSpPr>
        <p:spPr/>
        <p:txBody>
          <a:bodyPr/>
          <a:lstStyle/>
          <a:p>
            <a:fld id="{BC410EEA-824F-4D46-AFE7-60426C8C06B0}" type="slidenum">
              <a:rPr lang="en-US" smtClean="0"/>
              <a:pPr/>
              <a:t>19</a:t>
            </a:fld>
            <a:endParaRPr lang="en-US"/>
          </a:p>
        </p:txBody>
      </p:sp>
      <p:sp>
        <p:nvSpPr>
          <p:cNvPr id="6" name="Title 2"/>
          <p:cNvSpPr>
            <a:spLocks noGrp="1"/>
          </p:cNvSpPr>
          <p:nvPr>
            <p:ph type="title"/>
          </p:nvPr>
        </p:nvSpPr>
        <p:spPr/>
        <p:txBody>
          <a:bodyPr>
            <a:normAutofit/>
          </a:bodyPr>
          <a:lstStyle/>
          <a:p>
            <a:pPr marL="109728" lvl="0" indent="0" algn="ctr"/>
            <a:r>
              <a:rPr lang="fr-FR" sz="2200" dirty="0" smtClean="0"/>
              <a:t>III. RÔLE DE LA BANQUE CENTRALE DU CONGO DANS UN CONTEXTE DE  MONTÉE  DU  PROTECTIONNISME </a:t>
            </a:r>
            <a:r>
              <a:rPr lang="fr-FR" sz="2200" dirty="0" smtClean="0">
                <a:solidFill>
                  <a:srgbClr val="FF0000"/>
                </a:solidFill>
              </a:rPr>
              <a:t>(Suite). </a:t>
            </a:r>
            <a:endParaRPr lang="fr-FR" sz="2200" dirty="0">
              <a:solidFill>
                <a:srgbClr val="FF0000"/>
              </a:solidFill>
            </a:endParaRPr>
          </a:p>
        </p:txBody>
      </p:sp>
    </p:spTree>
    <p:extLst>
      <p:ext uri="{BB962C8B-B14F-4D97-AF65-F5344CB8AC3E}">
        <p14:creationId xmlns:p14="http://schemas.microsoft.com/office/powerpoint/2010/main" val="572479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Séminaire Continental de l'ABCA du 06 au 08 mai 2019</a:t>
            </a:r>
            <a:endParaRPr lang="en-US"/>
          </a:p>
        </p:txBody>
      </p:sp>
      <p:sp>
        <p:nvSpPr>
          <p:cNvPr id="3" name="Espace réservé du numéro de diapositive 2"/>
          <p:cNvSpPr>
            <a:spLocks noGrp="1"/>
          </p:cNvSpPr>
          <p:nvPr>
            <p:ph type="sldNum" sz="quarter" idx="12"/>
          </p:nvPr>
        </p:nvSpPr>
        <p:spPr/>
        <p:txBody>
          <a:bodyPr/>
          <a:lstStyle/>
          <a:p>
            <a:fld id="{BC410EEA-824F-4D46-AFE7-60426C8C06B0}" type="slidenum">
              <a:rPr lang="en-US" smtClean="0"/>
              <a:pPr/>
              <a:t>2</a:t>
            </a:fld>
            <a:endParaRPr lang="en-US"/>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33400"/>
            <a:ext cx="8839201"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71600" y="76200"/>
            <a:ext cx="6934200" cy="369332"/>
          </a:xfrm>
          <a:prstGeom prst="rect">
            <a:avLst/>
          </a:prstGeom>
          <a:noFill/>
        </p:spPr>
        <p:txBody>
          <a:bodyPr wrap="square" rtlCol="0">
            <a:spAutoFit/>
          </a:bodyPr>
          <a:lstStyle/>
          <a:p>
            <a:pPr algn="ctr"/>
            <a:r>
              <a:rPr lang="fr-FR" b="1" dirty="0" smtClean="0">
                <a:solidFill>
                  <a:srgbClr val="FF0000"/>
                </a:solidFill>
              </a:rPr>
              <a:t>République Démocratique du Congo / Kinshasa </a:t>
            </a:r>
            <a:endParaRPr lang="fr-FR" b="1" dirty="0">
              <a:solidFill>
                <a:srgbClr val="FF0000"/>
              </a:solidFill>
            </a:endParaRP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609600"/>
            <a:ext cx="1295400" cy="71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2474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4800"/>
            <a:ext cx="8229600" cy="715962"/>
          </a:xfrm>
        </p:spPr>
        <p:txBody>
          <a:bodyPr>
            <a:normAutofit fontScale="90000"/>
          </a:bodyPr>
          <a:lstStyle/>
          <a:p>
            <a:pPr marL="109728" lvl="0" indent="0" algn="ctr"/>
            <a:r>
              <a:rPr lang="fr-FR" sz="2400" dirty="0" smtClean="0"/>
              <a:t>IV. RÔLE DE LA ZONE DE LIBRE ECHANGE CONTINENTAL FACE AU PROTECTIONNISTE </a:t>
            </a:r>
            <a:endParaRPr lang="en-US" sz="2400" dirty="0"/>
          </a:p>
        </p:txBody>
      </p:sp>
      <p:sp>
        <p:nvSpPr>
          <p:cNvPr id="2" name="Espace réservé du pied de page 1"/>
          <p:cNvSpPr>
            <a:spLocks noGrp="1"/>
          </p:cNvSpPr>
          <p:nvPr>
            <p:ph type="ftr" sz="quarter" idx="11"/>
          </p:nvPr>
        </p:nvSpPr>
        <p:spPr>
          <a:xfrm>
            <a:off x="838200" y="6458239"/>
            <a:ext cx="7848600" cy="365125"/>
          </a:xfrm>
        </p:spPr>
        <p:txBody>
          <a:bodyPr/>
          <a:lstStyle/>
          <a:p>
            <a:pPr algn="ctr"/>
            <a:r>
              <a:rPr lang="fr-FR" dirty="0" smtClean="0"/>
              <a:t>Séminaire Continental de l'ABCA du 06 au 08 mai 2019</a:t>
            </a:r>
            <a:endParaRPr lang="en-US" dirty="0"/>
          </a:p>
        </p:txBody>
      </p:sp>
      <p:sp>
        <p:nvSpPr>
          <p:cNvPr id="5" name="Espace réservé du numéro de diapositive 4"/>
          <p:cNvSpPr>
            <a:spLocks noGrp="1"/>
          </p:cNvSpPr>
          <p:nvPr>
            <p:ph type="sldNum" sz="quarter" idx="12"/>
          </p:nvPr>
        </p:nvSpPr>
        <p:spPr/>
        <p:txBody>
          <a:bodyPr/>
          <a:lstStyle/>
          <a:p>
            <a:fld id="{BC410EEA-824F-4D46-AFE7-60426C8C06B0}" type="slidenum">
              <a:rPr lang="en-US" smtClean="0"/>
              <a:pPr/>
              <a:t>20</a:t>
            </a:fld>
            <a:endParaRPr lang="en-US"/>
          </a:p>
        </p:txBody>
      </p:sp>
      <p:sp>
        <p:nvSpPr>
          <p:cNvPr id="6" name="Espace réservé du contenu 5"/>
          <p:cNvSpPr>
            <a:spLocks noGrp="1"/>
          </p:cNvSpPr>
          <p:nvPr>
            <p:ph idx="1"/>
          </p:nvPr>
        </p:nvSpPr>
        <p:spPr>
          <a:xfrm>
            <a:off x="457200" y="1143000"/>
            <a:ext cx="8229600" cy="541020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109728" indent="0" algn="just">
              <a:buClrTx/>
              <a:buNone/>
            </a:pPr>
            <a:r>
              <a:rPr lang="fr-FR" sz="2000" dirty="0" smtClean="0"/>
              <a:t>De part les objectifs de sa création dont : </a:t>
            </a:r>
          </a:p>
          <a:p>
            <a:pPr algn="just">
              <a:buClrTx/>
              <a:buFont typeface="Wingdings" pitchFamily="2" charset="2"/>
              <a:buChar char="Ø"/>
            </a:pPr>
            <a:r>
              <a:rPr lang="fr-FR" sz="2000" dirty="0" smtClean="0"/>
              <a:t>Le renforcement de la </a:t>
            </a:r>
            <a:r>
              <a:rPr lang="fr-FR" sz="2000" dirty="0"/>
              <a:t>compétitivité </a:t>
            </a:r>
            <a:r>
              <a:rPr lang="fr-FR" sz="2000" dirty="0" smtClean="0"/>
              <a:t>des pays membres à </a:t>
            </a:r>
            <a:r>
              <a:rPr lang="fr-FR" sz="2000" dirty="0"/>
              <a:t>tous les </a:t>
            </a:r>
            <a:r>
              <a:rPr lang="fr-FR" sz="2000" dirty="0" smtClean="0"/>
              <a:t>niveaux;</a:t>
            </a:r>
          </a:p>
          <a:p>
            <a:pPr marL="109728" indent="0" algn="just">
              <a:buClrTx/>
              <a:buNone/>
            </a:pPr>
            <a:endParaRPr lang="fr-FR" sz="2000" dirty="0"/>
          </a:p>
          <a:p>
            <a:pPr algn="just">
              <a:buClrTx/>
              <a:buFont typeface="Wingdings" pitchFamily="2" charset="2"/>
              <a:buChar char="Ø"/>
            </a:pPr>
            <a:r>
              <a:rPr lang="fr-FR" sz="2000" dirty="0" smtClean="0"/>
              <a:t>La réduction de la </a:t>
            </a:r>
            <a:r>
              <a:rPr lang="fr-FR" sz="2000" dirty="0"/>
              <a:t>dépendance à l'exportation des produits </a:t>
            </a:r>
            <a:r>
              <a:rPr lang="fr-FR" sz="2000" dirty="0" smtClean="0"/>
              <a:t>primaires;</a:t>
            </a:r>
          </a:p>
          <a:p>
            <a:pPr algn="just">
              <a:buClrTx/>
              <a:buFont typeface="Wingdings" pitchFamily="2" charset="2"/>
              <a:buChar char="Ø"/>
            </a:pPr>
            <a:endParaRPr lang="fr-FR" sz="2000" dirty="0"/>
          </a:p>
          <a:p>
            <a:pPr algn="just">
              <a:buClrTx/>
              <a:buFont typeface="Wingdings" pitchFamily="2" charset="2"/>
              <a:buChar char="Ø"/>
            </a:pPr>
            <a:r>
              <a:rPr lang="fr-FR" sz="2000" dirty="0" smtClean="0"/>
              <a:t>La réalisation du potentiel </a:t>
            </a:r>
            <a:r>
              <a:rPr lang="fr-FR" sz="2000" dirty="0"/>
              <a:t>d'expansion et d'accélération de la </a:t>
            </a:r>
            <a:r>
              <a:rPr lang="fr-FR" sz="2000" dirty="0" smtClean="0"/>
              <a:t>diversification économique </a:t>
            </a:r>
            <a:r>
              <a:rPr lang="fr-FR" sz="2000" dirty="0"/>
              <a:t>et du dynamisme du commerce </a:t>
            </a:r>
            <a:r>
              <a:rPr lang="fr-FR" sz="2000" dirty="0" smtClean="0"/>
              <a:t>intra-africain </a:t>
            </a:r>
            <a:r>
              <a:rPr lang="fr-FR" sz="2000" dirty="0"/>
              <a:t>d'ici à 2022 </a:t>
            </a:r>
            <a:r>
              <a:rPr lang="fr-FR" sz="2000" dirty="0" smtClean="0"/>
              <a:t>;</a:t>
            </a:r>
          </a:p>
          <a:p>
            <a:pPr marL="109728" indent="0" algn="just">
              <a:buClrTx/>
              <a:buNone/>
            </a:pPr>
            <a:endParaRPr lang="fr-FR" sz="2000" dirty="0" smtClean="0"/>
          </a:p>
          <a:p>
            <a:pPr algn="just">
              <a:buClrTx/>
              <a:buFont typeface="Wingdings" pitchFamily="2" charset="2"/>
              <a:buChar char="Ø"/>
            </a:pPr>
            <a:r>
              <a:rPr lang="fr-FR" sz="2000" dirty="0" smtClean="0"/>
              <a:t>La création d’un </a:t>
            </a:r>
            <a:r>
              <a:rPr lang="fr-FR" sz="2000" dirty="0"/>
              <a:t>marché des biens et des services plus libre en s'appuyant sur les accords commerciaux au sein des communautés économiques </a:t>
            </a:r>
            <a:r>
              <a:rPr lang="fr-FR" sz="2000" dirty="0" smtClean="0"/>
              <a:t>régionales.</a:t>
            </a:r>
          </a:p>
          <a:p>
            <a:pPr marL="109728" indent="0" algn="just">
              <a:buClrTx/>
              <a:buNone/>
            </a:pPr>
            <a:endParaRPr lang="fr-FR" sz="2000" dirty="0" smtClean="0"/>
          </a:p>
          <a:p>
            <a:pPr marL="109728" indent="0" algn="just">
              <a:buClrTx/>
              <a:buNone/>
            </a:pPr>
            <a:r>
              <a:rPr lang="fr-FR" sz="2000" dirty="0"/>
              <a:t>Il apparaît ainsi que la ZLECA se voudrait être un bloc intégré et fort face au reste du monde, dans le cadre du développement du commerce. La ZLECA devrait donc renforcer la protection de l’industrie africaine face aux autres industries en facilitant d’abord le commerce intra-africain.</a:t>
            </a:r>
          </a:p>
          <a:p>
            <a:pPr marL="109728" indent="0" algn="just">
              <a:buClrTx/>
              <a:buNone/>
            </a:pPr>
            <a:endParaRPr lang="fr-FR" sz="2000" dirty="0" smtClean="0"/>
          </a:p>
        </p:txBody>
      </p:sp>
    </p:spTree>
    <p:extLst>
      <p:ext uri="{BB962C8B-B14F-4D97-AF65-F5344CB8AC3E}">
        <p14:creationId xmlns:p14="http://schemas.microsoft.com/office/powerpoint/2010/main" val="6208333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28600" y="1219200"/>
            <a:ext cx="8763000" cy="4788091"/>
          </a:xfrm>
        </p:spPr>
        <p:txBody>
          <a:bodyPr>
            <a:normAutofit fontScale="92500" lnSpcReduction="10000"/>
          </a:bodyPr>
          <a:lstStyle/>
          <a:p>
            <a:pPr>
              <a:buClrTx/>
              <a:buFont typeface="Wingdings" pitchFamily="2" charset="2"/>
              <a:buChar char="q"/>
            </a:pPr>
            <a:r>
              <a:rPr lang="fr-FR" sz="2000" dirty="0">
                <a:solidFill>
                  <a:srgbClr val="0000FF"/>
                </a:solidFill>
              </a:rPr>
              <a:t>La Réduction des effets du protectionnisme implique globalement : </a:t>
            </a:r>
            <a:endParaRPr lang="fr-FR" sz="2000" dirty="0" smtClean="0">
              <a:solidFill>
                <a:srgbClr val="0000FF"/>
              </a:solidFill>
            </a:endParaRPr>
          </a:p>
          <a:p>
            <a:pPr marL="109728" indent="0" algn="just">
              <a:buClrTx/>
              <a:buNone/>
            </a:pPr>
            <a:endParaRPr lang="fr-FR" sz="2000" dirty="0" smtClean="0"/>
          </a:p>
          <a:p>
            <a:pPr algn="just">
              <a:buClrTx/>
              <a:buFont typeface="Wingdings" pitchFamily="2" charset="2"/>
              <a:buChar char="ü"/>
            </a:pPr>
            <a:r>
              <a:rPr lang="fr-FR" sz="2000" i="1" dirty="0" smtClean="0"/>
              <a:t>Le </a:t>
            </a:r>
            <a:r>
              <a:rPr lang="fr-FR" sz="2000" i="1" dirty="0"/>
              <a:t>renforcement de la coordination des politiques macro économiques axée sur la </a:t>
            </a:r>
            <a:r>
              <a:rPr lang="fr-FR" sz="2000" i="1" dirty="0" smtClean="0"/>
              <a:t>bonne gouvernance,</a:t>
            </a:r>
          </a:p>
          <a:p>
            <a:pPr marL="109728" indent="0" algn="just">
              <a:buClrTx/>
              <a:buNone/>
            </a:pPr>
            <a:endParaRPr lang="fr-FR" sz="2000" i="1" dirty="0" smtClean="0"/>
          </a:p>
          <a:p>
            <a:pPr algn="just">
              <a:buClrTx/>
              <a:buFont typeface="Wingdings" pitchFamily="2" charset="2"/>
              <a:buChar char="ü"/>
            </a:pPr>
            <a:r>
              <a:rPr lang="fr-FR" sz="2000" i="1" dirty="0" smtClean="0"/>
              <a:t>L’autonomie financière et l’indépendance de la Banque Centrale dans la mise en œuvre de la politique monétaire,</a:t>
            </a:r>
          </a:p>
          <a:p>
            <a:pPr marL="109728" indent="0" algn="just">
              <a:buClrTx/>
              <a:buNone/>
            </a:pPr>
            <a:endParaRPr lang="fr-FR" sz="2000" i="1" dirty="0" smtClean="0"/>
          </a:p>
          <a:p>
            <a:pPr algn="just">
              <a:buClrTx/>
              <a:buFont typeface="Wingdings" pitchFamily="2" charset="2"/>
              <a:buChar char="ü"/>
            </a:pPr>
            <a:r>
              <a:rPr lang="fr-FR" sz="2000" i="1" dirty="0" smtClean="0"/>
              <a:t>La diversification de l’activité économique et la dynamisation de l’appartenance à la zone de libre échange continentale,</a:t>
            </a:r>
          </a:p>
          <a:p>
            <a:pPr marL="109728" indent="0" algn="just">
              <a:buClrTx/>
              <a:buNone/>
            </a:pPr>
            <a:endParaRPr lang="fr-FR" sz="2000" i="1" dirty="0" smtClean="0"/>
          </a:p>
          <a:p>
            <a:pPr algn="just">
              <a:buClrTx/>
              <a:buFont typeface="Wingdings" pitchFamily="2" charset="2"/>
              <a:buChar char="ü"/>
            </a:pPr>
            <a:r>
              <a:rPr lang="fr-FR" sz="2000" i="1" dirty="0" smtClean="0"/>
              <a:t>poursuivre </a:t>
            </a:r>
            <a:r>
              <a:rPr lang="fr-FR" sz="2000" i="1" dirty="0"/>
              <a:t>des reformes structurelles et sectorielles  </a:t>
            </a:r>
          </a:p>
          <a:p>
            <a:pPr marL="109728" indent="0" algn="just">
              <a:buClrTx/>
              <a:buNone/>
            </a:pPr>
            <a:endParaRPr lang="fr-FR" sz="2000" i="1" dirty="0" smtClean="0"/>
          </a:p>
          <a:p>
            <a:pPr algn="just">
              <a:buClrTx/>
              <a:buFont typeface="Wingdings" pitchFamily="2" charset="2"/>
              <a:buChar char="ü"/>
            </a:pPr>
            <a:r>
              <a:rPr lang="fr-FR" sz="2000" i="1" dirty="0" smtClean="0"/>
              <a:t>La réduction des incertitudes intérieures,</a:t>
            </a:r>
          </a:p>
          <a:p>
            <a:pPr marL="109728" indent="0" algn="just">
              <a:buNone/>
            </a:pPr>
            <a:r>
              <a:rPr lang="fr-FR" sz="2000" i="1" dirty="0" smtClean="0"/>
              <a:t> </a:t>
            </a:r>
            <a:endParaRPr lang="fr-FR" sz="2000" i="1" dirty="0"/>
          </a:p>
          <a:p>
            <a:pPr algn="just"/>
            <a:endParaRPr lang="fr-FR" sz="2000" dirty="0"/>
          </a:p>
        </p:txBody>
      </p:sp>
      <p:sp>
        <p:nvSpPr>
          <p:cNvPr id="3" name="Espace réservé du pied de page 2"/>
          <p:cNvSpPr>
            <a:spLocks noGrp="1"/>
          </p:cNvSpPr>
          <p:nvPr>
            <p:ph type="ftr" sz="quarter" idx="11"/>
          </p:nvPr>
        </p:nvSpPr>
        <p:spPr>
          <a:xfrm>
            <a:off x="1752600" y="6400800"/>
            <a:ext cx="6578353" cy="365125"/>
          </a:xfrm>
        </p:spPr>
        <p:txBody>
          <a:bodyPr/>
          <a:lstStyle/>
          <a:p>
            <a:pPr algn="ctr"/>
            <a:r>
              <a:rPr lang="fr-FR" dirty="0" smtClean="0"/>
              <a:t>Séminaire Continental de l'ABCA du 06 au 08 mai 2019</a:t>
            </a:r>
            <a:endParaRPr lang="en-US" dirty="0"/>
          </a:p>
        </p:txBody>
      </p:sp>
      <p:sp>
        <p:nvSpPr>
          <p:cNvPr id="4" name="Espace réservé du numéro de diapositive 3"/>
          <p:cNvSpPr>
            <a:spLocks noGrp="1"/>
          </p:cNvSpPr>
          <p:nvPr>
            <p:ph type="sldNum" sz="quarter" idx="12"/>
          </p:nvPr>
        </p:nvSpPr>
        <p:spPr/>
        <p:txBody>
          <a:bodyPr/>
          <a:lstStyle/>
          <a:p>
            <a:fld id="{BC410EEA-824F-4D46-AFE7-60426C8C06B0}" type="slidenum">
              <a:rPr lang="en-US" smtClean="0"/>
              <a:pPr/>
              <a:t>21</a:t>
            </a:fld>
            <a:endParaRPr lang="en-US"/>
          </a:p>
        </p:txBody>
      </p:sp>
      <p:sp>
        <p:nvSpPr>
          <p:cNvPr id="5" name="Titre 4"/>
          <p:cNvSpPr>
            <a:spLocks noGrp="1"/>
          </p:cNvSpPr>
          <p:nvPr>
            <p:ph type="title"/>
          </p:nvPr>
        </p:nvSpPr>
        <p:spPr>
          <a:xfrm>
            <a:off x="457200" y="274638"/>
            <a:ext cx="8229600" cy="639762"/>
          </a:xfrm>
        </p:spPr>
        <p:txBody>
          <a:bodyPr>
            <a:normAutofit fontScale="90000"/>
          </a:bodyPr>
          <a:lstStyle/>
          <a:p>
            <a:pPr algn="ctr"/>
            <a:r>
              <a:rPr lang="fr-FR" dirty="0"/>
              <a:t>REMARQUES </a:t>
            </a:r>
            <a:r>
              <a:rPr lang="fr-FR" dirty="0" smtClean="0"/>
              <a:t>CONCLUSIVES</a:t>
            </a:r>
            <a:endParaRPr lang="fr-FR" dirty="0"/>
          </a:p>
        </p:txBody>
      </p:sp>
    </p:spTree>
    <p:extLst>
      <p:ext uri="{BB962C8B-B14F-4D97-AF65-F5344CB8AC3E}">
        <p14:creationId xmlns:p14="http://schemas.microsoft.com/office/powerpoint/2010/main" val="696196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Séminaire Continental de l'ABCA du 06 au 08 mai 2019</a:t>
            </a:r>
            <a:endParaRPr lang="en-US"/>
          </a:p>
        </p:txBody>
      </p:sp>
      <p:sp>
        <p:nvSpPr>
          <p:cNvPr id="3" name="Espace réservé du numéro de diapositive 2"/>
          <p:cNvSpPr>
            <a:spLocks noGrp="1"/>
          </p:cNvSpPr>
          <p:nvPr>
            <p:ph type="sldNum" sz="quarter" idx="12"/>
          </p:nvPr>
        </p:nvSpPr>
        <p:spPr/>
        <p:txBody>
          <a:bodyPr/>
          <a:lstStyle/>
          <a:p>
            <a:fld id="{BC410EEA-824F-4D46-AFE7-60426C8C06B0}" type="slidenum">
              <a:rPr lang="en-US" smtClean="0"/>
              <a:pPr/>
              <a:t>22</a:t>
            </a:fld>
            <a:endParaRPr lang="en-US"/>
          </a:p>
        </p:txBody>
      </p:sp>
      <p:sp>
        <p:nvSpPr>
          <p:cNvPr id="4" name="ZoneTexte 3"/>
          <p:cNvSpPr txBox="1"/>
          <p:nvPr/>
        </p:nvSpPr>
        <p:spPr>
          <a:xfrm>
            <a:off x="2514600" y="2667000"/>
            <a:ext cx="4038600" cy="369332"/>
          </a:xfrm>
          <a:prstGeom prst="rect">
            <a:avLst/>
          </a:prstGeom>
          <a:noFill/>
        </p:spPr>
        <p:txBody>
          <a:bodyPr wrap="square" rtlCol="0">
            <a:spAutoFit/>
          </a:bodyPr>
          <a:lstStyle/>
          <a:p>
            <a:r>
              <a:rPr lang="fr-FR" b="1" i="1" dirty="0" smtClean="0"/>
              <a:t>MERCI POUR VOTRE ATTENTION</a:t>
            </a:r>
            <a:endParaRPr lang="fr-FR" b="1" i="1" dirty="0"/>
          </a:p>
        </p:txBody>
      </p:sp>
    </p:spTree>
    <p:extLst>
      <p:ext uri="{BB962C8B-B14F-4D97-AF65-F5344CB8AC3E}">
        <p14:creationId xmlns:p14="http://schemas.microsoft.com/office/powerpoint/2010/main" val="240473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63562"/>
          </a:xfrm>
        </p:spPr>
        <p:txBody>
          <a:bodyPr>
            <a:normAutofit/>
          </a:bodyPr>
          <a:lstStyle/>
          <a:p>
            <a:pPr algn="ctr"/>
            <a:r>
              <a:rPr lang="en-US" sz="2400" dirty="0" smtClean="0"/>
              <a:t>PLAN DE LA PRESENTATION </a:t>
            </a:r>
            <a:endParaRPr lang="en-US" sz="2400" dirty="0"/>
          </a:p>
        </p:txBody>
      </p:sp>
      <p:sp>
        <p:nvSpPr>
          <p:cNvPr id="2" name="Espace réservé du pied de page 1"/>
          <p:cNvSpPr>
            <a:spLocks noGrp="1"/>
          </p:cNvSpPr>
          <p:nvPr>
            <p:ph type="ftr" sz="quarter" idx="11"/>
          </p:nvPr>
        </p:nvSpPr>
        <p:spPr>
          <a:xfrm>
            <a:off x="838200" y="6458239"/>
            <a:ext cx="7848600" cy="365125"/>
          </a:xfrm>
        </p:spPr>
        <p:txBody>
          <a:bodyPr/>
          <a:lstStyle/>
          <a:p>
            <a:pPr algn="ctr"/>
            <a:r>
              <a:rPr lang="fr-FR" dirty="0" smtClean="0"/>
              <a:t>Séminaire Continental de l'ABCA du 06 au 08 mai 2019</a:t>
            </a:r>
            <a:endParaRPr lang="en-US" dirty="0"/>
          </a:p>
        </p:txBody>
      </p:sp>
      <p:sp>
        <p:nvSpPr>
          <p:cNvPr id="5" name="Espace réservé du numéro de diapositive 4"/>
          <p:cNvSpPr>
            <a:spLocks noGrp="1"/>
          </p:cNvSpPr>
          <p:nvPr>
            <p:ph type="sldNum" sz="quarter" idx="12"/>
          </p:nvPr>
        </p:nvSpPr>
        <p:spPr/>
        <p:txBody>
          <a:bodyPr/>
          <a:lstStyle/>
          <a:p>
            <a:fld id="{BC410EEA-824F-4D46-AFE7-60426C8C06B0}" type="slidenum">
              <a:rPr lang="en-US" smtClean="0"/>
              <a:pPr/>
              <a:t>3</a:t>
            </a:fld>
            <a:endParaRPr lang="en-US"/>
          </a:p>
        </p:txBody>
      </p:sp>
      <p:sp>
        <p:nvSpPr>
          <p:cNvPr id="6" name="Espace réservé du contenu 5"/>
          <p:cNvSpPr>
            <a:spLocks noGrp="1"/>
          </p:cNvSpPr>
          <p:nvPr>
            <p:ph idx="1"/>
          </p:nvPr>
        </p:nvSpPr>
        <p:spPr>
          <a:xfrm>
            <a:off x="304800" y="1143000"/>
            <a:ext cx="8534400" cy="5105400"/>
          </a:xfrm>
        </p:spPr>
        <p:style>
          <a:lnRef idx="2">
            <a:schemeClr val="dk1"/>
          </a:lnRef>
          <a:fillRef idx="1">
            <a:schemeClr val="lt1"/>
          </a:fillRef>
          <a:effectRef idx="0">
            <a:schemeClr val="dk1"/>
          </a:effectRef>
          <a:fontRef idx="minor">
            <a:schemeClr val="dk1"/>
          </a:fontRef>
        </p:style>
        <p:txBody>
          <a:bodyPr>
            <a:normAutofit/>
          </a:bodyPr>
          <a:lstStyle/>
          <a:p>
            <a:pPr marL="109728" indent="0">
              <a:buClrTx/>
              <a:buNone/>
            </a:pPr>
            <a:r>
              <a:rPr lang="fr-FR" sz="2000" dirty="0" smtClean="0"/>
              <a:t>I. Quelques </a:t>
            </a:r>
            <a:r>
              <a:rPr lang="fr-FR" sz="2000" dirty="0"/>
              <a:t>faits marquant le retour du protectionniste dans le </a:t>
            </a:r>
            <a:r>
              <a:rPr lang="fr-FR" sz="2000" dirty="0" smtClean="0"/>
              <a:t>    </a:t>
            </a:r>
          </a:p>
          <a:p>
            <a:pPr marL="109728" indent="0">
              <a:buClrTx/>
              <a:buNone/>
            </a:pPr>
            <a:r>
              <a:rPr lang="fr-FR" sz="2000" dirty="0" smtClean="0"/>
              <a:t>   monde;</a:t>
            </a:r>
          </a:p>
          <a:p>
            <a:pPr marL="109728" indent="0">
              <a:buClrTx/>
              <a:buNone/>
            </a:pPr>
            <a:endParaRPr lang="fr-FR" sz="2000" dirty="0" smtClean="0"/>
          </a:p>
          <a:p>
            <a:pPr marL="109728" indent="0">
              <a:buClrTx/>
              <a:buNone/>
            </a:pPr>
            <a:r>
              <a:rPr lang="fr-FR" sz="2000" dirty="0" smtClean="0"/>
              <a:t>II. Implications </a:t>
            </a:r>
            <a:r>
              <a:rPr lang="fr-FR" sz="2000" dirty="0"/>
              <a:t>des tendances protectionnistes sur l’économie </a:t>
            </a:r>
            <a:r>
              <a:rPr lang="fr-FR" sz="2000" dirty="0" smtClean="0"/>
              <a:t>     </a:t>
            </a:r>
          </a:p>
          <a:p>
            <a:pPr marL="109728" indent="0">
              <a:buClrTx/>
              <a:buNone/>
            </a:pPr>
            <a:r>
              <a:rPr lang="fr-FR" sz="2000" dirty="0"/>
              <a:t> </a:t>
            </a:r>
            <a:r>
              <a:rPr lang="fr-FR" sz="2000" dirty="0" smtClean="0"/>
              <a:t>   de </a:t>
            </a:r>
            <a:r>
              <a:rPr lang="fr-FR" sz="2000" dirty="0"/>
              <a:t>la </a:t>
            </a:r>
            <a:r>
              <a:rPr lang="fr-FR" sz="2000" dirty="0" smtClean="0"/>
              <a:t>RDC;</a:t>
            </a:r>
          </a:p>
          <a:p>
            <a:pPr marL="109728" indent="0">
              <a:buClrTx/>
              <a:buNone/>
            </a:pPr>
            <a:endParaRPr lang="fr-FR" sz="900" dirty="0" smtClean="0"/>
          </a:p>
          <a:p>
            <a:pPr>
              <a:buClrTx/>
              <a:buFont typeface="Wingdings" pitchFamily="2" charset="2"/>
              <a:buChar char="ü"/>
            </a:pPr>
            <a:r>
              <a:rPr lang="fr-FR" sz="1600" i="1" dirty="0"/>
              <a:t>Mécanismes de transmission des chocs exogènes sur l’économie congolaise</a:t>
            </a:r>
          </a:p>
          <a:p>
            <a:pPr>
              <a:buClrTx/>
              <a:buFont typeface="Wingdings" pitchFamily="2" charset="2"/>
              <a:buChar char="ü"/>
            </a:pPr>
            <a:endParaRPr lang="fr-FR" sz="900" i="1" dirty="0"/>
          </a:p>
          <a:p>
            <a:pPr>
              <a:buClrTx/>
              <a:buFont typeface="Wingdings" pitchFamily="2" charset="2"/>
              <a:buChar char="ü"/>
            </a:pPr>
            <a:r>
              <a:rPr lang="fr-FR" sz="1600" i="1" dirty="0"/>
              <a:t>Effets observés du protectionniste sur les comportements de l’économie congolaise</a:t>
            </a:r>
          </a:p>
          <a:p>
            <a:pPr marL="109728" indent="0">
              <a:buClrTx/>
              <a:buNone/>
            </a:pPr>
            <a:endParaRPr lang="fr-FR" sz="1600" i="1" dirty="0" smtClean="0"/>
          </a:p>
          <a:p>
            <a:pPr marL="109728" lvl="0" indent="0">
              <a:buClrTx/>
              <a:buNone/>
            </a:pPr>
            <a:r>
              <a:rPr lang="fr-FR" sz="2000" dirty="0" smtClean="0"/>
              <a:t>III. Rôle </a:t>
            </a:r>
            <a:r>
              <a:rPr lang="fr-FR" sz="2000" dirty="0"/>
              <a:t>de la Banque Centrale du Congo dans un contexte de </a:t>
            </a:r>
            <a:r>
              <a:rPr lang="fr-FR" sz="2000" dirty="0" smtClean="0"/>
              <a:t>    </a:t>
            </a:r>
          </a:p>
          <a:p>
            <a:pPr marL="109728" lvl="0" indent="0">
              <a:buClrTx/>
              <a:buNone/>
            </a:pPr>
            <a:r>
              <a:rPr lang="fr-FR" sz="2000" dirty="0"/>
              <a:t> </a:t>
            </a:r>
            <a:r>
              <a:rPr lang="fr-FR" sz="2000" dirty="0" smtClean="0"/>
              <a:t>    montée </a:t>
            </a:r>
            <a:r>
              <a:rPr lang="fr-FR" sz="2000" dirty="0"/>
              <a:t>du  protectionnisme. </a:t>
            </a:r>
            <a:endParaRPr lang="fr-FR" sz="2000" dirty="0" smtClean="0"/>
          </a:p>
          <a:p>
            <a:pPr marL="109728" lvl="0" indent="0">
              <a:buClrTx/>
              <a:buNone/>
            </a:pPr>
            <a:endParaRPr lang="fr-FR" sz="2000" dirty="0" smtClean="0"/>
          </a:p>
          <a:p>
            <a:pPr marL="109728" lvl="0" indent="0">
              <a:buClrTx/>
              <a:buNone/>
            </a:pPr>
            <a:r>
              <a:rPr lang="fr-FR" sz="2000" dirty="0" smtClean="0"/>
              <a:t>IV. Rôle </a:t>
            </a:r>
            <a:r>
              <a:rPr lang="fr-FR" sz="2000" dirty="0"/>
              <a:t>de la Zone de Libre Echange Continental face au </a:t>
            </a:r>
            <a:r>
              <a:rPr lang="fr-FR" sz="2000" dirty="0" smtClean="0"/>
              <a:t>   </a:t>
            </a:r>
          </a:p>
          <a:p>
            <a:pPr marL="109728" lvl="0" indent="0">
              <a:buClrTx/>
              <a:buNone/>
            </a:pPr>
            <a:r>
              <a:rPr lang="fr-FR" sz="2000" dirty="0"/>
              <a:t> </a:t>
            </a:r>
            <a:r>
              <a:rPr lang="fr-FR" sz="2000" dirty="0" smtClean="0"/>
              <a:t>    protectionniste </a:t>
            </a:r>
          </a:p>
          <a:p>
            <a:pPr marL="109728" lvl="0" indent="0">
              <a:buClrTx/>
              <a:buNone/>
            </a:pPr>
            <a:endParaRPr lang="fr-FR" sz="2000" dirty="0"/>
          </a:p>
        </p:txBody>
      </p:sp>
    </p:spTree>
    <p:extLst>
      <p:ext uri="{BB962C8B-B14F-4D97-AF65-F5344CB8AC3E}">
        <p14:creationId xmlns:p14="http://schemas.microsoft.com/office/powerpoint/2010/main" val="3696435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buClr>
                <a:schemeClr val="accent2"/>
              </a:buClr>
              <a:buFont typeface="Wingdings" pitchFamily="2" charset="2"/>
              <a:buChar char="q"/>
            </a:pPr>
            <a:r>
              <a:rPr lang="fr-FR" sz="1600" i="1" dirty="0">
                <a:solidFill>
                  <a:srgbClr val="FF0000"/>
                </a:solidFill>
              </a:rPr>
              <a:t>constat sur la croissance mondiale de la dernière décennie </a:t>
            </a:r>
          </a:p>
        </p:txBody>
      </p:sp>
      <p:sp>
        <p:nvSpPr>
          <p:cNvPr id="3" name="Espace réservé du pied de page 2"/>
          <p:cNvSpPr>
            <a:spLocks noGrp="1"/>
          </p:cNvSpPr>
          <p:nvPr>
            <p:ph type="ftr" sz="quarter" idx="11"/>
          </p:nvPr>
        </p:nvSpPr>
        <p:spPr/>
        <p:txBody>
          <a:bodyPr/>
          <a:lstStyle/>
          <a:p>
            <a:r>
              <a:rPr lang="fr-FR" smtClean="0"/>
              <a:t>Séminaire Continental de l'ABCA du 06 au 08 mai 2019</a:t>
            </a:r>
            <a:endParaRPr lang="en-US"/>
          </a:p>
        </p:txBody>
      </p:sp>
      <p:sp>
        <p:nvSpPr>
          <p:cNvPr id="4" name="Espace réservé du numéro de diapositive 3"/>
          <p:cNvSpPr>
            <a:spLocks noGrp="1"/>
          </p:cNvSpPr>
          <p:nvPr>
            <p:ph type="sldNum" sz="quarter" idx="12"/>
          </p:nvPr>
        </p:nvSpPr>
        <p:spPr/>
        <p:txBody>
          <a:bodyPr/>
          <a:lstStyle/>
          <a:p>
            <a:fld id="{BC410EEA-824F-4D46-AFE7-60426C8C06B0}" type="slidenum">
              <a:rPr lang="en-US" smtClean="0"/>
              <a:pPr/>
              <a:t>4</a:t>
            </a:fld>
            <a:endParaRPr lang="en-US"/>
          </a:p>
        </p:txBody>
      </p:sp>
      <p:sp>
        <p:nvSpPr>
          <p:cNvPr id="5" name="Titre 4"/>
          <p:cNvSpPr>
            <a:spLocks noGrp="1"/>
          </p:cNvSpPr>
          <p:nvPr>
            <p:ph type="title"/>
          </p:nvPr>
        </p:nvSpPr>
        <p:spPr>
          <a:xfrm>
            <a:off x="457200" y="304800"/>
            <a:ext cx="8229600" cy="1143000"/>
          </a:xfrm>
        </p:spPr>
        <p:txBody>
          <a:bodyPr>
            <a:normAutofit/>
          </a:bodyPr>
          <a:lstStyle/>
          <a:p>
            <a:pPr algn="ctr"/>
            <a:r>
              <a:rPr lang="fr-FR" sz="2200" dirty="0"/>
              <a:t>I. QUELQUES FAITS MARQUANT LE RETOUR DU PROTECTIONNISTE   DANS LE MONDE </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905000"/>
            <a:ext cx="7391400" cy="4114800"/>
          </a:xfrm>
          <a:prstGeom prst="rect">
            <a:avLst/>
          </a:prstGeom>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2788144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normAutofit fontScale="90000"/>
          </a:bodyPr>
          <a:lstStyle/>
          <a:p>
            <a:pPr marL="109728" indent="0" algn="ctr"/>
            <a:r>
              <a:rPr lang="fr-FR" sz="2400" dirty="0" smtClean="0"/>
              <a:t>I. QUELQUES FAITS MARQUANT LE RETOUR DU PROTECTIONNISTE   DANS LE MONDE  </a:t>
            </a:r>
            <a:r>
              <a:rPr lang="fr-FR" sz="2400" dirty="0" smtClean="0">
                <a:solidFill>
                  <a:srgbClr val="FF0000"/>
                </a:solidFill>
              </a:rPr>
              <a:t>(suite)</a:t>
            </a:r>
            <a:endParaRPr lang="en-US" sz="2400" dirty="0">
              <a:solidFill>
                <a:srgbClr val="FF0000"/>
              </a:solidFill>
            </a:endParaRPr>
          </a:p>
        </p:txBody>
      </p:sp>
      <p:sp>
        <p:nvSpPr>
          <p:cNvPr id="2" name="Espace réservé du pied de page 1"/>
          <p:cNvSpPr>
            <a:spLocks noGrp="1"/>
          </p:cNvSpPr>
          <p:nvPr>
            <p:ph type="ftr" sz="quarter" idx="11"/>
          </p:nvPr>
        </p:nvSpPr>
        <p:spPr>
          <a:xfrm>
            <a:off x="838200" y="6458239"/>
            <a:ext cx="7848600" cy="365125"/>
          </a:xfrm>
        </p:spPr>
        <p:txBody>
          <a:bodyPr/>
          <a:lstStyle/>
          <a:p>
            <a:pPr algn="ctr"/>
            <a:r>
              <a:rPr lang="fr-FR" dirty="0" smtClean="0"/>
              <a:t>Séminaire Continental de l'ABCA du 06 au 08 mai 2019</a:t>
            </a:r>
            <a:endParaRPr lang="en-US" dirty="0"/>
          </a:p>
        </p:txBody>
      </p:sp>
      <p:sp>
        <p:nvSpPr>
          <p:cNvPr id="5" name="Espace réservé du numéro de diapositive 4"/>
          <p:cNvSpPr>
            <a:spLocks noGrp="1"/>
          </p:cNvSpPr>
          <p:nvPr>
            <p:ph type="sldNum" sz="quarter" idx="12"/>
          </p:nvPr>
        </p:nvSpPr>
        <p:spPr/>
        <p:txBody>
          <a:bodyPr/>
          <a:lstStyle/>
          <a:p>
            <a:fld id="{BC410EEA-824F-4D46-AFE7-60426C8C06B0}" type="slidenum">
              <a:rPr lang="en-US" smtClean="0"/>
              <a:pPr/>
              <a:t>5</a:t>
            </a:fld>
            <a:endParaRPr lang="en-US"/>
          </a:p>
        </p:txBody>
      </p:sp>
      <p:sp>
        <p:nvSpPr>
          <p:cNvPr id="6" name="Espace réservé du contenu 5"/>
          <p:cNvSpPr>
            <a:spLocks noGrp="1"/>
          </p:cNvSpPr>
          <p:nvPr>
            <p:ph idx="1"/>
          </p:nvPr>
        </p:nvSpPr>
        <p:spPr>
          <a:xfrm>
            <a:off x="228600" y="1219200"/>
            <a:ext cx="8686800" cy="5029200"/>
          </a:xfrm>
        </p:spPr>
        <p:style>
          <a:lnRef idx="2">
            <a:schemeClr val="dk1"/>
          </a:lnRef>
          <a:fillRef idx="1">
            <a:schemeClr val="lt1"/>
          </a:fillRef>
          <a:effectRef idx="0">
            <a:schemeClr val="dk1"/>
          </a:effectRef>
          <a:fontRef idx="minor">
            <a:schemeClr val="dk1"/>
          </a:fontRef>
        </p:style>
        <p:txBody>
          <a:bodyPr>
            <a:normAutofit lnSpcReduction="10000"/>
          </a:bodyPr>
          <a:lstStyle/>
          <a:p>
            <a:pPr marL="109728" indent="0" algn="just">
              <a:buClrTx/>
              <a:buNone/>
            </a:pPr>
            <a:r>
              <a:rPr lang="fr-FR" sz="1500" i="1" dirty="0"/>
              <a:t>Le regain des protectionnistes intervient souvent à la suite des grandes crises économiques</a:t>
            </a:r>
            <a:r>
              <a:rPr lang="fr-FR" sz="1500" i="1" dirty="0" smtClean="0"/>
              <a:t>. </a:t>
            </a:r>
          </a:p>
          <a:p>
            <a:pPr marL="109728" indent="0" algn="just">
              <a:buClrTx/>
              <a:buNone/>
            </a:pPr>
            <a:endParaRPr lang="fr-FR" sz="1500" i="1" dirty="0"/>
          </a:p>
          <a:p>
            <a:pPr algn="just">
              <a:buClrTx/>
              <a:buFont typeface="Wingdings" pitchFamily="2" charset="2"/>
              <a:buChar char="Ø"/>
            </a:pPr>
            <a:r>
              <a:rPr lang="fr-FR" sz="1500" i="1" dirty="0" smtClean="0"/>
              <a:t>Effondrement </a:t>
            </a:r>
            <a:r>
              <a:rPr lang="fr-FR" sz="1500" i="1" dirty="0"/>
              <a:t>du commerce international observé </a:t>
            </a:r>
            <a:r>
              <a:rPr lang="fr-FR" sz="1500" i="1" dirty="0" smtClean="0"/>
              <a:t>en 2008-2009, retour au protectionnisme attesté par une </a:t>
            </a:r>
            <a:r>
              <a:rPr lang="fr-FR" sz="1500" i="1" dirty="0"/>
              <a:t>enquête de la Commission européenne de mai </a:t>
            </a:r>
            <a:r>
              <a:rPr lang="fr-FR" sz="1500" i="1" dirty="0" smtClean="0"/>
              <a:t>2013 se basant sur l’indicateur </a:t>
            </a:r>
            <a:r>
              <a:rPr lang="fr-FR" sz="1500" i="1" dirty="0"/>
              <a:t>établi par la Compagnie Française d’Assurance du Commerce </a:t>
            </a:r>
            <a:r>
              <a:rPr lang="fr-FR" sz="1500" i="1" dirty="0" smtClean="0"/>
              <a:t>Extérieur</a:t>
            </a:r>
          </a:p>
          <a:p>
            <a:pPr marL="109728" indent="0" algn="just">
              <a:buClrTx/>
              <a:buNone/>
            </a:pPr>
            <a:r>
              <a:rPr lang="fr-FR" sz="1500" i="1" dirty="0" smtClean="0"/>
              <a:t>  </a:t>
            </a:r>
          </a:p>
          <a:p>
            <a:pPr algn="just">
              <a:buClrTx/>
              <a:buFont typeface="Wingdings" pitchFamily="2" charset="2"/>
              <a:buChar char="Ø"/>
            </a:pPr>
            <a:r>
              <a:rPr lang="fr-FR" sz="1500" i="1" dirty="0" smtClean="0"/>
              <a:t>avènement </a:t>
            </a:r>
            <a:r>
              <a:rPr lang="fr-FR" sz="1500" i="1" dirty="0"/>
              <a:t>du </a:t>
            </a:r>
            <a:r>
              <a:rPr lang="fr-FR" sz="1500" i="1" dirty="0" err="1"/>
              <a:t>Brexit</a:t>
            </a:r>
            <a:r>
              <a:rPr lang="fr-FR" sz="1500" i="1" dirty="0"/>
              <a:t>, en juin 2016, et la guerre commerciale entre les Etats-Unis et la Chine. L’OMC indique que plusieurs facteurs ont pesé sur la croissance du commerce en 2018, dont, entre autres, l'introduction de nouveaux droits de douane et de mesures de rétorsion touchant les marchandises largement échangées</a:t>
            </a:r>
            <a:r>
              <a:rPr lang="fr-FR" sz="1500" i="1" dirty="0" smtClean="0"/>
              <a:t>.</a:t>
            </a:r>
          </a:p>
          <a:p>
            <a:pPr algn="just">
              <a:buClrTx/>
              <a:buFont typeface="Wingdings" pitchFamily="2" charset="2"/>
              <a:buChar char="Ø"/>
            </a:pPr>
            <a:endParaRPr lang="fr-FR" sz="1500" i="1" dirty="0" smtClean="0"/>
          </a:p>
          <a:p>
            <a:pPr algn="just">
              <a:buClrTx/>
              <a:buFont typeface="Wingdings" pitchFamily="2" charset="2"/>
              <a:buChar char="Ø"/>
            </a:pPr>
            <a:r>
              <a:rPr lang="fr-FR" sz="1500" i="1" dirty="0"/>
              <a:t>Les pays qui appliquent ces mesures se retrouvent généralement avec des entreprises qui bien sûr maintiennent l'emploi mais s'installent dans la routine tout en réduisant leurs efforts de recherche et d'investissements et, par ricochet, la croissance économique. </a:t>
            </a:r>
          </a:p>
          <a:p>
            <a:pPr algn="just">
              <a:buClrTx/>
              <a:buFont typeface="Wingdings" pitchFamily="2" charset="2"/>
              <a:buChar char="Ø"/>
            </a:pPr>
            <a:endParaRPr lang="fr-FR" sz="1500" i="1" dirty="0"/>
          </a:p>
          <a:p>
            <a:pPr algn="just">
              <a:buClrTx/>
              <a:buFont typeface="Wingdings" pitchFamily="2" charset="2"/>
              <a:buChar char="Ø"/>
            </a:pPr>
            <a:r>
              <a:rPr lang="fr-FR" sz="1500" i="1" dirty="0"/>
              <a:t>Du côté des importateurs, les mesures protectionnistes réduisent leurs demandes extérieures et par ricochet leurs croissances économiques. </a:t>
            </a:r>
          </a:p>
          <a:p>
            <a:pPr algn="just">
              <a:buClrTx/>
              <a:buFont typeface="Wingdings" pitchFamily="2" charset="2"/>
              <a:buChar char="Ø"/>
            </a:pPr>
            <a:endParaRPr lang="fr-FR" sz="1500" i="1" dirty="0" smtClean="0"/>
          </a:p>
        </p:txBody>
      </p:sp>
    </p:spTree>
    <p:extLst>
      <p:ext uri="{BB962C8B-B14F-4D97-AF65-F5344CB8AC3E}">
        <p14:creationId xmlns:p14="http://schemas.microsoft.com/office/powerpoint/2010/main" val="2692778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endParaRPr lang="fr-FR" sz="2800" b="1" i="1" dirty="0" smtClean="0">
              <a:solidFill>
                <a:srgbClr val="FF0000"/>
              </a:solidFill>
            </a:endParaRPr>
          </a:p>
          <a:p>
            <a:pPr>
              <a:buClr>
                <a:srgbClr val="FF0000"/>
              </a:buClr>
              <a:buFont typeface="Wingdings" pitchFamily="2" charset="2"/>
              <a:buChar char="q"/>
            </a:pPr>
            <a:r>
              <a:rPr lang="fr-FR" sz="2800" b="1" i="1" dirty="0" smtClean="0">
                <a:solidFill>
                  <a:srgbClr val="FF0000"/>
                </a:solidFill>
              </a:rPr>
              <a:t>Mécanismes </a:t>
            </a:r>
            <a:r>
              <a:rPr lang="fr-FR" sz="2800" b="1" i="1" dirty="0">
                <a:solidFill>
                  <a:srgbClr val="FF0000"/>
                </a:solidFill>
              </a:rPr>
              <a:t>de transmission des </a:t>
            </a:r>
            <a:r>
              <a:rPr lang="fr-FR" sz="2800" b="1" i="1" dirty="0" smtClean="0">
                <a:solidFill>
                  <a:srgbClr val="FF0000"/>
                </a:solidFill>
              </a:rPr>
              <a:t>chocs exogènes sur </a:t>
            </a:r>
            <a:r>
              <a:rPr lang="fr-FR" sz="2800" b="1" i="1" dirty="0">
                <a:solidFill>
                  <a:srgbClr val="FF0000"/>
                </a:solidFill>
              </a:rPr>
              <a:t>l’économie </a:t>
            </a:r>
            <a:r>
              <a:rPr lang="fr-FR" sz="2800" b="1" i="1" dirty="0" smtClean="0">
                <a:solidFill>
                  <a:srgbClr val="FF0000"/>
                </a:solidFill>
              </a:rPr>
              <a:t>congolaise</a:t>
            </a:r>
          </a:p>
          <a:p>
            <a:endParaRPr lang="fr-FR" sz="2800" b="1" i="1" dirty="0">
              <a:solidFill>
                <a:srgbClr val="FF0000"/>
              </a:solidFill>
            </a:endParaRPr>
          </a:p>
          <a:p>
            <a:endParaRPr lang="fr-FR" sz="2800" b="1" i="1" dirty="0" smtClean="0">
              <a:solidFill>
                <a:srgbClr val="FF0000"/>
              </a:solidFill>
            </a:endParaRPr>
          </a:p>
          <a:p>
            <a:pPr>
              <a:buClr>
                <a:srgbClr val="FF0000"/>
              </a:buClr>
              <a:buFont typeface="Wingdings" pitchFamily="2" charset="2"/>
              <a:buChar char="q"/>
            </a:pPr>
            <a:r>
              <a:rPr lang="fr-FR" sz="2800" b="1" i="1" dirty="0" smtClean="0">
                <a:solidFill>
                  <a:srgbClr val="FF0000"/>
                </a:solidFill>
              </a:rPr>
              <a:t>Effets observés du protectionniste sur les comportements de l’économie congolaise</a:t>
            </a:r>
            <a:endParaRPr lang="fr-FR" dirty="0"/>
          </a:p>
        </p:txBody>
      </p:sp>
      <p:sp>
        <p:nvSpPr>
          <p:cNvPr id="3" name="Espace réservé du pied de page 2"/>
          <p:cNvSpPr>
            <a:spLocks noGrp="1"/>
          </p:cNvSpPr>
          <p:nvPr>
            <p:ph type="ftr" sz="quarter" idx="11"/>
          </p:nvPr>
        </p:nvSpPr>
        <p:spPr/>
        <p:txBody>
          <a:bodyPr/>
          <a:lstStyle/>
          <a:p>
            <a:r>
              <a:rPr lang="fr-FR" smtClean="0"/>
              <a:t>Séminaire Continental de l'ABCA du 06 au 08 mai 2019</a:t>
            </a:r>
            <a:endParaRPr lang="en-US"/>
          </a:p>
        </p:txBody>
      </p:sp>
      <p:sp>
        <p:nvSpPr>
          <p:cNvPr id="4" name="Espace réservé du numéro de diapositive 3"/>
          <p:cNvSpPr>
            <a:spLocks noGrp="1"/>
          </p:cNvSpPr>
          <p:nvPr>
            <p:ph type="sldNum" sz="quarter" idx="12"/>
          </p:nvPr>
        </p:nvSpPr>
        <p:spPr/>
        <p:txBody>
          <a:bodyPr/>
          <a:lstStyle/>
          <a:p>
            <a:fld id="{BC410EEA-824F-4D46-AFE7-60426C8C06B0}" type="slidenum">
              <a:rPr lang="en-US" smtClean="0"/>
              <a:pPr/>
              <a:t>6</a:t>
            </a:fld>
            <a:endParaRPr lang="en-US"/>
          </a:p>
        </p:txBody>
      </p:sp>
      <p:sp>
        <p:nvSpPr>
          <p:cNvPr id="6" name="Title 2"/>
          <p:cNvSpPr>
            <a:spLocks noGrp="1"/>
          </p:cNvSpPr>
          <p:nvPr>
            <p:ph type="title"/>
          </p:nvPr>
        </p:nvSpPr>
        <p:spPr/>
        <p:txBody>
          <a:bodyPr>
            <a:normAutofit fontScale="90000"/>
          </a:bodyPr>
          <a:lstStyle/>
          <a:p>
            <a:pPr marL="109728" indent="0" algn="ctr"/>
            <a:r>
              <a:rPr lang="fr-FR" sz="2400" dirty="0" smtClean="0"/>
              <a:t/>
            </a:r>
            <a:br>
              <a:rPr lang="fr-FR" sz="2400" dirty="0" smtClean="0"/>
            </a:br>
            <a:r>
              <a:rPr lang="fr-FR" sz="2400" dirty="0" smtClean="0"/>
              <a:t>II. IMPLICATIONS DES TENDANCES PROTECTIONNISTES SUR L’ÉCONOMIE  DE LA RDC;</a:t>
            </a:r>
            <a:br>
              <a:rPr lang="fr-FR" sz="2400" dirty="0" smtClean="0"/>
            </a:br>
            <a:endParaRPr lang="en-US" sz="2400" dirty="0"/>
          </a:p>
        </p:txBody>
      </p:sp>
    </p:spTree>
    <p:extLst>
      <p:ext uri="{BB962C8B-B14F-4D97-AF65-F5344CB8AC3E}">
        <p14:creationId xmlns:p14="http://schemas.microsoft.com/office/powerpoint/2010/main" val="1996095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Séminaire Continental de l'ABCA du 06 au 08 mai 2019</a:t>
            </a:r>
            <a:endParaRPr lang="en-US"/>
          </a:p>
        </p:txBody>
      </p:sp>
      <p:sp>
        <p:nvSpPr>
          <p:cNvPr id="3" name="Espace réservé du numéro de diapositive 2"/>
          <p:cNvSpPr>
            <a:spLocks noGrp="1"/>
          </p:cNvSpPr>
          <p:nvPr>
            <p:ph type="sldNum" sz="quarter" idx="12"/>
          </p:nvPr>
        </p:nvSpPr>
        <p:spPr/>
        <p:txBody>
          <a:bodyPr/>
          <a:lstStyle/>
          <a:p>
            <a:fld id="{BC410EEA-824F-4D46-AFE7-60426C8C06B0}" type="slidenum">
              <a:rPr lang="en-US" smtClean="0"/>
              <a:pPr/>
              <a:t>7</a:t>
            </a:fld>
            <a:endParaRPr 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85800"/>
            <a:ext cx="88392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52400" y="152400"/>
            <a:ext cx="8915400" cy="338554"/>
          </a:xfrm>
          <a:prstGeom prst="rect">
            <a:avLst/>
          </a:prstGeom>
          <a:noFill/>
        </p:spPr>
        <p:txBody>
          <a:bodyPr wrap="square" rtlCol="0">
            <a:spAutoFit/>
          </a:bodyPr>
          <a:lstStyle/>
          <a:p>
            <a:r>
              <a:rPr lang="fr-FR" sz="1600" b="1" i="1" dirty="0" smtClean="0">
                <a:solidFill>
                  <a:srgbClr val="FF0000"/>
                </a:solidFill>
              </a:rPr>
              <a:t>II.1. Mécanismes </a:t>
            </a:r>
            <a:r>
              <a:rPr lang="fr-FR" sz="1600" b="1" i="1" dirty="0">
                <a:solidFill>
                  <a:srgbClr val="FF0000"/>
                </a:solidFill>
              </a:rPr>
              <a:t>de transmission des chocs exogènes sur l’économie congolaise</a:t>
            </a:r>
          </a:p>
        </p:txBody>
      </p:sp>
    </p:spTree>
    <p:extLst>
      <p:ext uri="{BB962C8B-B14F-4D97-AF65-F5344CB8AC3E}">
        <p14:creationId xmlns:p14="http://schemas.microsoft.com/office/powerpoint/2010/main" val="445668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66800"/>
            <a:ext cx="8229600" cy="4800601"/>
          </a:xfrm>
        </p:spPr>
        <p:style>
          <a:lnRef idx="2">
            <a:schemeClr val="dk1"/>
          </a:lnRef>
          <a:fillRef idx="1">
            <a:schemeClr val="lt1"/>
          </a:fillRef>
          <a:effectRef idx="0">
            <a:schemeClr val="dk1"/>
          </a:effectRef>
          <a:fontRef idx="minor">
            <a:schemeClr val="dk1"/>
          </a:fontRef>
        </p:style>
        <p:txBody>
          <a:bodyPr/>
          <a:lstStyle/>
          <a:p>
            <a:pPr marL="109728" indent="0">
              <a:buNone/>
            </a:pPr>
            <a:r>
              <a:rPr lang="fr-FR" i="1" dirty="0" smtClean="0">
                <a:solidFill>
                  <a:srgbClr val="FF0000"/>
                </a:solidFill>
              </a:rPr>
              <a:t>L’économie congolaise a connu essentiellement deux chocs durant la dernière décennie:</a:t>
            </a:r>
          </a:p>
          <a:p>
            <a:pPr marL="109728" indent="0">
              <a:buNone/>
            </a:pPr>
            <a:endParaRPr lang="fr-FR" dirty="0"/>
          </a:p>
          <a:p>
            <a:pPr>
              <a:buClrTx/>
              <a:buFont typeface="Wingdings" pitchFamily="2" charset="2"/>
              <a:buChar char="q"/>
            </a:pPr>
            <a:r>
              <a:rPr lang="fr-FR" dirty="0" smtClean="0"/>
              <a:t>effets de la crise financière internationale observée à partir de 2008 et;</a:t>
            </a:r>
          </a:p>
          <a:p>
            <a:pPr marL="109728" indent="0">
              <a:buNone/>
            </a:pPr>
            <a:endParaRPr lang="fr-FR" dirty="0"/>
          </a:p>
          <a:p>
            <a:pPr>
              <a:buClrTx/>
              <a:buFont typeface="Wingdings" pitchFamily="2" charset="2"/>
              <a:buChar char="q"/>
            </a:pPr>
            <a:r>
              <a:rPr lang="fr-FR" dirty="0" smtClean="0"/>
              <a:t>impact </a:t>
            </a:r>
            <a:r>
              <a:rPr lang="fr-FR" dirty="0"/>
              <a:t>du protectionnisme (guerre </a:t>
            </a:r>
            <a:r>
              <a:rPr lang="fr-FR" dirty="0" smtClean="0"/>
              <a:t> commerciale entre les USA et la Chine, </a:t>
            </a:r>
            <a:r>
              <a:rPr lang="fr-FR" dirty="0" err="1"/>
              <a:t>Brexit</a:t>
            </a:r>
            <a:r>
              <a:rPr lang="fr-FR" dirty="0"/>
              <a:t>, etc.) </a:t>
            </a:r>
          </a:p>
        </p:txBody>
      </p:sp>
      <p:sp>
        <p:nvSpPr>
          <p:cNvPr id="3" name="Espace réservé du pied de page 2"/>
          <p:cNvSpPr>
            <a:spLocks noGrp="1"/>
          </p:cNvSpPr>
          <p:nvPr>
            <p:ph type="ftr" sz="quarter" idx="11"/>
          </p:nvPr>
        </p:nvSpPr>
        <p:spPr>
          <a:xfrm>
            <a:off x="533400" y="6407944"/>
            <a:ext cx="8305800" cy="365125"/>
          </a:xfrm>
        </p:spPr>
        <p:txBody>
          <a:bodyPr/>
          <a:lstStyle/>
          <a:p>
            <a:pPr algn="ctr"/>
            <a:r>
              <a:rPr lang="fr-FR" dirty="0" smtClean="0"/>
              <a:t>Séminaire Continental de l'ABCA du 06 au 08 mai 2019</a:t>
            </a:r>
            <a:endParaRPr lang="en-US" dirty="0"/>
          </a:p>
        </p:txBody>
      </p:sp>
      <p:sp>
        <p:nvSpPr>
          <p:cNvPr id="4" name="Espace réservé du numéro de diapositive 3"/>
          <p:cNvSpPr>
            <a:spLocks noGrp="1"/>
          </p:cNvSpPr>
          <p:nvPr>
            <p:ph type="sldNum" sz="quarter" idx="12"/>
          </p:nvPr>
        </p:nvSpPr>
        <p:spPr/>
        <p:txBody>
          <a:bodyPr/>
          <a:lstStyle/>
          <a:p>
            <a:fld id="{BC410EEA-824F-4D46-AFE7-60426C8C06B0}" type="slidenum">
              <a:rPr lang="en-US" smtClean="0"/>
              <a:pPr/>
              <a:t>8</a:t>
            </a:fld>
            <a:endParaRPr lang="en-US"/>
          </a:p>
        </p:txBody>
      </p:sp>
      <p:sp>
        <p:nvSpPr>
          <p:cNvPr id="5" name="Titre 4"/>
          <p:cNvSpPr>
            <a:spLocks noGrp="1"/>
          </p:cNvSpPr>
          <p:nvPr>
            <p:ph type="title"/>
          </p:nvPr>
        </p:nvSpPr>
        <p:spPr>
          <a:xfrm>
            <a:off x="457200" y="274638"/>
            <a:ext cx="8458200" cy="792162"/>
          </a:xfrm>
        </p:spPr>
        <p:txBody>
          <a:bodyPr>
            <a:normAutofit/>
          </a:bodyPr>
          <a:lstStyle/>
          <a:p>
            <a:pPr algn="ctr"/>
            <a:r>
              <a:rPr lang="fr-FR" sz="1800" i="1" dirty="0">
                <a:solidFill>
                  <a:srgbClr val="FF0000"/>
                </a:solidFill>
                <a:latin typeface="+mn-lt"/>
                <a:ea typeface="+mn-ea"/>
                <a:cs typeface="+mn-cs"/>
              </a:rPr>
              <a:t>II.2. Effets observés du protectionniste sur les comportements de l’économie congolaise</a:t>
            </a:r>
          </a:p>
        </p:txBody>
      </p:sp>
    </p:spTree>
    <p:extLst>
      <p:ext uri="{BB962C8B-B14F-4D97-AF65-F5344CB8AC3E}">
        <p14:creationId xmlns:p14="http://schemas.microsoft.com/office/powerpoint/2010/main" val="2646027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152400" y="6407944"/>
            <a:ext cx="8738558" cy="365125"/>
          </a:xfrm>
        </p:spPr>
        <p:txBody>
          <a:bodyPr/>
          <a:lstStyle/>
          <a:p>
            <a:pPr algn="ctr"/>
            <a:r>
              <a:rPr lang="fr-FR" dirty="0" smtClean="0"/>
              <a:t>Séminaire Continental de l'ABCA du 06 au 08 mai 2019</a:t>
            </a:r>
            <a:endParaRPr lang="en-US" dirty="0"/>
          </a:p>
        </p:txBody>
      </p:sp>
      <p:sp>
        <p:nvSpPr>
          <p:cNvPr id="3" name="Espace réservé du numéro de diapositive 2"/>
          <p:cNvSpPr>
            <a:spLocks noGrp="1"/>
          </p:cNvSpPr>
          <p:nvPr>
            <p:ph type="sldNum" sz="quarter" idx="12"/>
          </p:nvPr>
        </p:nvSpPr>
        <p:spPr/>
        <p:txBody>
          <a:bodyPr/>
          <a:lstStyle/>
          <a:p>
            <a:fld id="{BC410EEA-824F-4D46-AFE7-60426C8C06B0}" type="slidenum">
              <a:rPr lang="en-US" smtClean="0"/>
              <a:pPr/>
              <a:t>9</a:t>
            </a:fld>
            <a:endParaRPr lang="en-US"/>
          </a:p>
        </p:txBody>
      </p:sp>
      <p:graphicFrame>
        <p:nvGraphicFramePr>
          <p:cNvPr id="5" name="Objet 4"/>
          <p:cNvGraphicFramePr>
            <a:graphicFrameLocks noChangeAspect="1"/>
          </p:cNvGraphicFramePr>
          <p:nvPr>
            <p:extLst>
              <p:ext uri="{D42A27DB-BD31-4B8C-83A1-F6EECF244321}">
                <p14:modId xmlns:p14="http://schemas.microsoft.com/office/powerpoint/2010/main" val="1430730610"/>
              </p:ext>
            </p:extLst>
          </p:nvPr>
        </p:nvGraphicFramePr>
        <p:xfrm>
          <a:off x="76200" y="2267382"/>
          <a:ext cx="4343400" cy="3552394"/>
        </p:xfrm>
        <a:graphic>
          <a:graphicData uri="http://schemas.openxmlformats.org/presentationml/2006/ole">
            <mc:AlternateContent xmlns:mc="http://schemas.openxmlformats.org/markup-compatibility/2006">
              <mc:Choice xmlns:v="urn:schemas-microsoft-com:vml" Requires="v">
                <p:oleObj spid="_x0000_s4397" r:id="rId3" imgW="4174560" imgH="3813840" progId="EViews.Workfile.2">
                  <p:embed/>
                </p:oleObj>
              </mc:Choice>
              <mc:Fallback>
                <p:oleObj r:id="rId3" imgW="4174560" imgH="3813840" progId="EViews.Workfile.2">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2267382"/>
                        <a:ext cx="4343400" cy="3552394"/>
                      </a:xfrm>
                      <a:prstGeom prst="rect">
                        <a:avLst/>
                      </a:prstGeom>
                      <a:noFill/>
                    </p:spPr>
                  </p:pic>
                </p:oleObj>
              </mc:Fallback>
            </mc:AlternateContent>
          </a:graphicData>
        </a:graphic>
      </p:graphicFrame>
      <p:graphicFrame>
        <p:nvGraphicFramePr>
          <p:cNvPr id="7" name="Objet 6"/>
          <p:cNvGraphicFramePr>
            <a:graphicFrameLocks noChangeAspect="1"/>
          </p:cNvGraphicFramePr>
          <p:nvPr>
            <p:extLst>
              <p:ext uri="{D42A27DB-BD31-4B8C-83A1-F6EECF244321}">
                <p14:modId xmlns:p14="http://schemas.microsoft.com/office/powerpoint/2010/main" val="414658714"/>
              </p:ext>
            </p:extLst>
          </p:nvPr>
        </p:nvGraphicFramePr>
        <p:xfrm>
          <a:off x="4572000" y="2267380"/>
          <a:ext cx="4419600" cy="3523820"/>
        </p:xfrm>
        <a:graphic>
          <a:graphicData uri="http://schemas.openxmlformats.org/presentationml/2006/ole">
            <mc:AlternateContent xmlns:mc="http://schemas.openxmlformats.org/markup-compatibility/2006">
              <mc:Choice xmlns:v="urn:schemas-microsoft-com:vml" Requires="v">
                <p:oleObj spid="_x0000_s4398" r:id="rId5" imgW="4241880" imgH="3813840" progId="EViews.Workfile.2">
                  <p:embed/>
                </p:oleObj>
              </mc:Choice>
              <mc:Fallback>
                <p:oleObj r:id="rId5" imgW="4241880" imgH="3813840" progId="EViews.Workfile.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2267380"/>
                        <a:ext cx="4419600" cy="3523820"/>
                      </a:xfrm>
                      <a:prstGeom prst="rect">
                        <a:avLst/>
                      </a:prstGeom>
                      <a:noFill/>
                    </p:spPr>
                  </p:pic>
                </p:oleObj>
              </mc:Fallback>
            </mc:AlternateContent>
          </a:graphicData>
        </a:graphic>
      </p:graphicFrame>
      <p:sp>
        <p:nvSpPr>
          <p:cNvPr id="8" name="ZoneTexte 7"/>
          <p:cNvSpPr txBox="1"/>
          <p:nvPr/>
        </p:nvSpPr>
        <p:spPr>
          <a:xfrm>
            <a:off x="228600" y="108480"/>
            <a:ext cx="8382000" cy="646331"/>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lgn="ctr">
              <a:buFont typeface="Wingdings" pitchFamily="2" charset="2"/>
              <a:buChar char="q"/>
            </a:pPr>
            <a:r>
              <a:rPr lang="fr-FR" b="1" i="1" dirty="0" smtClean="0">
                <a:solidFill>
                  <a:srgbClr val="FF0000"/>
                </a:solidFill>
              </a:rPr>
              <a:t>…….</a:t>
            </a:r>
            <a:r>
              <a:rPr lang="fr-FR" i="1" dirty="0" smtClean="0">
                <a:solidFill>
                  <a:srgbClr val="FF0000"/>
                </a:solidFill>
              </a:rPr>
              <a:t> Effets observés sur le comportement  des cours des matières premières intéressant l’économie congolaise ….</a:t>
            </a:r>
            <a:endParaRPr lang="fr-FR" b="1" i="1" dirty="0">
              <a:solidFill>
                <a:srgbClr val="FF0000"/>
              </a:solidFill>
            </a:endParaRPr>
          </a:p>
        </p:txBody>
      </p:sp>
      <p:sp>
        <p:nvSpPr>
          <p:cNvPr id="9" name="ZoneTexte 8"/>
          <p:cNvSpPr txBox="1"/>
          <p:nvPr/>
        </p:nvSpPr>
        <p:spPr>
          <a:xfrm>
            <a:off x="228600" y="1295400"/>
            <a:ext cx="8305800" cy="1015663"/>
          </a:xfrm>
          <a:prstGeom prst="rect">
            <a:avLst/>
          </a:prstGeom>
          <a:noFill/>
        </p:spPr>
        <p:txBody>
          <a:bodyPr wrap="square" rtlCol="0">
            <a:spAutoFit/>
          </a:bodyPr>
          <a:lstStyle/>
          <a:p>
            <a:pPr marL="171450" indent="-171450">
              <a:buFont typeface="Wingdings" pitchFamily="2" charset="2"/>
              <a:buChar char="ü"/>
            </a:pPr>
            <a:r>
              <a:rPr lang="fr-FR" sz="1200" i="1" dirty="0" smtClean="0">
                <a:solidFill>
                  <a:srgbClr val="0000FF"/>
                </a:solidFill>
              </a:rPr>
              <a:t>En RDC, en </a:t>
            </a:r>
            <a:r>
              <a:rPr lang="fr-FR" sz="1200" i="1" dirty="0">
                <a:solidFill>
                  <a:srgbClr val="0000FF"/>
                </a:solidFill>
              </a:rPr>
              <a:t>moyenne 89,3 % des recettes </a:t>
            </a:r>
            <a:r>
              <a:rPr lang="fr-FR" sz="1200" i="1" dirty="0" smtClean="0">
                <a:solidFill>
                  <a:srgbClr val="0000FF"/>
                </a:solidFill>
              </a:rPr>
              <a:t>d’exportations proviennent des produits miniers ( </a:t>
            </a:r>
            <a:r>
              <a:rPr lang="fr-FR" sz="1200" i="1" dirty="0">
                <a:solidFill>
                  <a:srgbClr val="0000FF"/>
                </a:solidFill>
              </a:rPr>
              <a:t>cuivre, </a:t>
            </a:r>
            <a:r>
              <a:rPr lang="fr-FR" sz="1200" i="1" dirty="0" smtClean="0">
                <a:solidFill>
                  <a:srgbClr val="0000FF"/>
                </a:solidFill>
              </a:rPr>
              <a:t>cobalt</a:t>
            </a:r>
            <a:r>
              <a:rPr lang="fr-FR" sz="1200" i="1" dirty="0">
                <a:solidFill>
                  <a:srgbClr val="0000FF"/>
                </a:solidFill>
              </a:rPr>
              <a:t>, </a:t>
            </a:r>
            <a:r>
              <a:rPr lang="fr-FR" sz="1200" i="1" dirty="0" smtClean="0">
                <a:solidFill>
                  <a:srgbClr val="0000FF"/>
                </a:solidFill>
              </a:rPr>
              <a:t> </a:t>
            </a:r>
            <a:r>
              <a:rPr lang="fr-FR" sz="1200" i="1" dirty="0">
                <a:solidFill>
                  <a:srgbClr val="0000FF"/>
                </a:solidFill>
              </a:rPr>
              <a:t>pétrole et du </a:t>
            </a:r>
            <a:r>
              <a:rPr lang="fr-FR" sz="1200" i="1" dirty="0" smtClean="0">
                <a:solidFill>
                  <a:srgbClr val="0000FF"/>
                </a:solidFill>
              </a:rPr>
              <a:t>diamant), </a:t>
            </a:r>
            <a:r>
              <a:rPr lang="fr-FR" sz="1200" i="1" dirty="0" smtClean="0">
                <a:solidFill>
                  <a:srgbClr val="FF0000"/>
                </a:solidFill>
              </a:rPr>
              <a:t>d’où </a:t>
            </a:r>
            <a:r>
              <a:rPr lang="fr-FR" sz="1200" i="1" dirty="0">
                <a:solidFill>
                  <a:srgbClr val="FF0000"/>
                </a:solidFill>
              </a:rPr>
              <a:t>sa forte vulnérable aux chocs </a:t>
            </a:r>
            <a:r>
              <a:rPr lang="fr-FR" sz="1200" i="1" dirty="0" smtClean="0">
                <a:solidFill>
                  <a:srgbClr val="FF0000"/>
                </a:solidFill>
              </a:rPr>
              <a:t>exogènes.</a:t>
            </a:r>
            <a:endParaRPr lang="fr-FR" sz="1200" i="1" dirty="0">
              <a:solidFill>
                <a:srgbClr val="FF0000"/>
              </a:solidFill>
            </a:endParaRPr>
          </a:p>
          <a:p>
            <a:endParaRPr lang="fr-FR" sz="1200" i="1" dirty="0"/>
          </a:p>
          <a:p>
            <a:pPr marL="171450" indent="-171450">
              <a:buFont typeface="Wingdings" pitchFamily="2" charset="2"/>
              <a:buChar char="ü"/>
            </a:pPr>
            <a:r>
              <a:rPr lang="fr-FR" sz="1200" i="1" dirty="0"/>
              <a:t>la contribution du secteur secondaire au PIB tourne  autour d’une moyenne de 7,1 %. Les secteurs primaire et tertiaire contribuent respectivement pour 52,3 % et 41,0 %. </a:t>
            </a:r>
          </a:p>
        </p:txBody>
      </p:sp>
      <p:sp>
        <p:nvSpPr>
          <p:cNvPr id="10" name="ZoneTexte 9"/>
          <p:cNvSpPr txBox="1"/>
          <p:nvPr/>
        </p:nvSpPr>
        <p:spPr>
          <a:xfrm>
            <a:off x="609600" y="3048000"/>
            <a:ext cx="1066800" cy="830997"/>
          </a:xfrm>
          <a:prstGeom prst="rect">
            <a:avLst/>
          </a:prstGeom>
          <a:noFill/>
        </p:spPr>
        <p:txBody>
          <a:bodyPr wrap="square" rtlCol="0">
            <a:spAutoFit/>
          </a:bodyPr>
          <a:lstStyle/>
          <a:p>
            <a:r>
              <a:rPr lang="fr-FR" sz="800" i="1" dirty="0"/>
              <a:t>Comportements des cours du cuivre au sein du marché de Londres  (1980-2017)</a:t>
            </a:r>
            <a:endParaRPr lang="fr-FR" sz="800" i="1" dirty="0" smtClean="0"/>
          </a:p>
        </p:txBody>
      </p:sp>
      <p:sp>
        <p:nvSpPr>
          <p:cNvPr id="11" name="ZoneTexte 10"/>
          <p:cNvSpPr txBox="1"/>
          <p:nvPr/>
        </p:nvSpPr>
        <p:spPr>
          <a:xfrm>
            <a:off x="5105400" y="2901727"/>
            <a:ext cx="1143000" cy="707886"/>
          </a:xfrm>
          <a:prstGeom prst="rect">
            <a:avLst/>
          </a:prstGeom>
          <a:noFill/>
        </p:spPr>
        <p:txBody>
          <a:bodyPr wrap="square" rtlCol="0">
            <a:spAutoFit/>
          </a:bodyPr>
          <a:lstStyle>
            <a:defPPr>
              <a:defRPr lang="en-US"/>
            </a:defPPr>
            <a:lvl1pPr>
              <a:defRPr sz="1000" i="1"/>
            </a:lvl1pPr>
          </a:lstStyle>
          <a:p>
            <a:r>
              <a:rPr lang="fr-FR" sz="800" dirty="0"/>
              <a:t>Comportements des cours du cobalt, au sein du marché de Londres (1980-2017)</a:t>
            </a:r>
          </a:p>
        </p:txBody>
      </p:sp>
    </p:spTree>
    <p:extLst>
      <p:ext uri="{BB962C8B-B14F-4D97-AF65-F5344CB8AC3E}">
        <p14:creationId xmlns:p14="http://schemas.microsoft.com/office/powerpoint/2010/main" val="14596057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130000" t="-95000" r="40000" b="21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a:lstStyle>
        <a:defPPr>
          <a:defRPr dirty="0"/>
        </a:defPPr>
      </a:lstStyle>
      <a: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64B2C8F-C7CE-4FA1-B28D-E59C84E153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on brainstorming</Template>
  <TotalTime>0</TotalTime>
  <Words>1358</Words>
  <Application>Microsoft Office PowerPoint</Application>
  <PresentationFormat>Affichage à l'écran (4:3)</PresentationFormat>
  <Paragraphs>149</Paragraphs>
  <Slides>22</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22</vt:i4>
      </vt:variant>
    </vt:vector>
  </HeadingPairs>
  <TitlesOfParts>
    <vt:vector size="24" baseType="lpstr">
      <vt:lpstr>Concourse</vt:lpstr>
      <vt:lpstr>EViews.Workfile.2</vt:lpstr>
      <vt:lpstr>                            Regain des tendances protectionnistes : quelques implications pour la politique macroéconomique en RDC.   Jephte Nsumbu et Lydie Kabeya Ndaya, Délégation congolaise/R.D. Congo</vt:lpstr>
      <vt:lpstr>Présentation PowerPoint</vt:lpstr>
      <vt:lpstr>PLAN DE LA PRESENTATION </vt:lpstr>
      <vt:lpstr>I. QUELQUES FAITS MARQUANT LE RETOUR DU PROTECTIONNISTE   DANS LE MONDE </vt:lpstr>
      <vt:lpstr>I. QUELQUES FAITS MARQUANT LE RETOUR DU PROTECTIONNISTE   DANS LE MONDE  (suite)</vt:lpstr>
      <vt:lpstr> II. IMPLICATIONS DES TENDANCES PROTECTIONNISTES SUR L’ÉCONOMIE  DE LA RDC; </vt:lpstr>
      <vt:lpstr>Présentation PowerPoint</vt:lpstr>
      <vt:lpstr>II.2. Effets observés du protectionniste sur les comportements de l’économie congolaise</vt:lpstr>
      <vt:lpstr>Présentation PowerPoint</vt:lpstr>
      <vt:lpstr>Présentation PowerPoint</vt:lpstr>
      <vt:lpstr>……Effets observés sur le secteur extérieur ………. (suite) </vt:lpstr>
      <vt:lpstr>Présentation PowerPoint</vt:lpstr>
      <vt:lpstr>Présentation PowerPoint</vt:lpstr>
      <vt:lpstr>Présentation PowerPoint</vt:lpstr>
      <vt:lpstr>……Effets observés sur  quelques indicateurs  de solidité  financière…….</vt:lpstr>
      <vt:lpstr>……Effets observés sur  la croissance et la stabilité économique……. </vt:lpstr>
      <vt:lpstr>Présentation PowerPoint</vt:lpstr>
      <vt:lpstr>III. RÔLE DE LA BANQUE CENTRALE DU CONGO DANS UN CONTEXTE DE  MONTÉE  DU  PROTECTIONNISME. </vt:lpstr>
      <vt:lpstr>III. RÔLE DE LA BANQUE CENTRALE DU CONGO DANS UN CONTEXTE DE  MONTÉE  DU  PROTECTIONNISME (Suite). </vt:lpstr>
      <vt:lpstr>IV. RÔLE DE LA ZONE DE LIBRE ECHANGE CONTINENTAL FACE AU PROTECTIONNISTE </vt:lpstr>
      <vt:lpstr>REMARQUES CONCLUSIVES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2015-10-02T16:07:29Z</dcterms:created>
  <dcterms:modified xsi:type="dcterms:W3CDTF">2019-04-26T09:28:57Z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TC101671239990</vt:lpwstr>
  </property>
</Properties>
</file>