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4"/>
  </p:notesMasterIdLst>
  <p:sldIdLst>
    <p:sldId id="256" r:id="rId7"/>
    <p:sldId id="299" r:id="rId8"/>
    <p:sldId id="300" r:id="rId9"/>
    <p:sldId id="305" r:id="rId10"/>
    <p:sldId id="297" r:id="rId11"/>
    <p:sldId id="304" r:id="rId12"/>
    <p:sldId id="25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00000"/>
    <a:srgbClr val="CCCC00"/>
    <a:srgbClr val="E7F3F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249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112F1-0542-4B3F-A9CB-7AF804B1F1A9}" type="doc">
      <dgm:prSet loTypeId="urn:microsoft.com/office/officeart/2005/8/layout/hList7" loCatId="list" qsTypeId="urn:microsoft.com/office/officeart/2005/8/quickstyle/3d1" qsCatId="3D" csTypeId="urn:microsoft.com/office/officeart/2005/8/colors/accent5_2" csCatId="accent5" phldr="1"/>
      <dgm:spPr/>
    </dgm:pt>
    <dgm:pt modelId="{51EB7BA1-0436-44F8-B5A8-285127C8C662}">
      <dgm:prSet phldrT="[Text]"/>
      <dgm:spPr>
        <a:solidFill>
          <a:srgbClr val="800000"/>
        </a:solidFill>
      </dgm:spPr>
      <dgm:t>
        <a:bodyPr/>
        <a:lstStyle/>
        <a:p>
          <a:pPr algn="l"/>
          <a:r>
            <a:rPr lang="en-ZA" b="1" dirty="0">
              <a:solidFill>
                <a:schemeClr val="bg1"/>
              </a:solidFill>
              <a:latin typeface="Arial Black" panose="020B0A04020102020204" pitchFamily="34" charset="0"/>
            </a:rPr>
            <a:t>Concern of NPL trend</a:t>
          </a:r>
          <a:r>
            <a:rPr lang="en-ZA" dirty="0">
              <a:solidFill>
                <a:srgbClr val="C00000"/>
              </a:solidFill>
            </a:rPr>
            <a:t>	</a:t>
          </a:r>
          <a:endParaRPr lang="en-GB" dirty="0">
            <a:solidFill>
              <a:srgbClr val="C00000"/>
            </a:solidFill>
          </a:endParaRPr>
        </a:p>
      </dgm:t>
    </dgm:pt>
    <dgm:pt modelId="{979206DB-0D49-42AF-A45B-987DD6D7FC13}" type="parTrans" cxnId="{1C6EF0F2-0CA1-4FB5-A8D6-D526FDB9F252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CFFF4239-F640-411A-AC8E-C107527AAFCD}" type="sibTrans" cxnId="{1C6EF0F2-0CA1-4FB5-A8D6-D526FDB9F252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98014D48-A25C-423F-98CF-16920FA5CCBF}">
      <dgm:prSet phldrT="[Text]"/>
      <dgm:spPr>
        <a:solidFill>
          <a:srgbClr val="800000"/>
        </a:solidFill>
      </dgm:spPr>
      <dgm:t>
        <a:bodyPr/>
        <a:lstStyle/>
        <a:p>
          <a:pPr algn="l"/>
          <a:r>
            <a:rPr lang="en-GB" b="1" dirty="0">
              <a:solidFill>
                <a:schemeClr val="bg1"/>
              </a:solidFill>
              <a:latin typeface="Arial Black" panose="020B0A04020102020204" pitchFamily="34" charset="0"/>
            </a:rPr>
            <a:t>Factors of Policy Determination</a:t>
          </a:r>
        </a:p>
      </dgm:t>
    </dgm:pt>
    <dgm:pt modelId="{44B66F14-EACC-483E-B7C4-3B7EEEA60FFA}" type="parTrans" cxnId="{B94BE3EA-CD19-4A01-983D-428A495B4119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71233182-0119-4A75-AD28-AEE1C5A24B3B}" type="sibTrans" cxnId="{B94BE3EA-CD19-4A01-983D-428A495B4119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07A9E3BA-5F5C-4905-86F7-F6A7DB6D8102}">
      <dgm:prSet phldrT="[Text]"/>
      <dgm:spPr>
        <a:solidFill>
          <a:srgbClr val="800000"/>
        </a:solidFill>
      </dgm:spPr>
      <dgm:t>
        <a:bodyPr/>
        <a:lstStyle/>
        <a:p>
          <a:pPr algn="just"/>
          <a:r>
            <a:rPr lang="en-GB" b="1" dirty="0">
              <a:solidFill>
                <a:schemeClr val="bg1"/>
              </a:solidFill>
              <a:latin typeface="Arial Black" panose="020B0A04020102020204" pitchFamily="34" charset="0"/>
            </a:rPr>
            <a:t>NPL Recovery options</a:t>
          </a:r>
        </a:p>
      </dgm:t>
    </dgm:pt>
    <dgm:pt modelId="{F5BFAEB0-4069-4E3B-AB19-A8BF09991390}" type="parTrans" cxnId="{C93DD905-69BF-4F9D-8ADE-AF018839DD9D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A9562A98-68EC-4BE2-9A24-EF0CBD803417}" type="sibTrans" cxnId="{C93DD905-69BF-4F9D-8ADE-AF018839DD9D}">
      <dgm:prSet/>
      <dgm:spPr/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9CECE2C6-801C-4F97-A603-9015973FFC2E}">
      <dgm:prSet/>
      <dgm:spPr>
        <a:solidFill>
          <a:srgbClr val="800000"/>
        </a:solidFill>
      </dgm:spPr>
      <dgm:t>
        <a:bodyPr/>
        <a:lstStyle/>
        <a:p>
          <a:r>
            <a:rPr lang="en-US" dirty="0">
              <a:latin typeface="Arial Black" panose="020B0A04020102020204" pitchFamily="34" charset="0"/>
            </a:rPr>
            <a:t>Conclusion</a:t>
          </a:r>
          <a:endParaRPr lang="en-NA" dirty="0">
            <a:latin typeface="Arial Black" panose="020B0A04020102020204" pitchFamily="34" charset="0"/>
          </a:endParaRPr>
        </a:p>
      </dgm:t>
    </dgm:pt>
    <dgm:pt modelId="{2F82F194-E4D3-4873-9132-4C5576B26FDF}" type="parTrans" cxnId="{F5DD6F6A-D4F9-4F6B-8347-B573F19957DA}">
      <dgm:prSet/>
      <dgm:spPr/>
      <dgm:t>
        <a:bodyPr/>
        <a:lstStyle/>
        <a:p>
          <a:endParaRPr lang="en-NA"/>
        </a:p>
      </dgm:t>
    </dgm:pt>
    <dgm:pt modelId="{4906513B-22F0-4630-89FA-F385B892D61A}" type="sibTrans" cxnId="{F5DD6F6A-D4F9-4F6B-8347-B573F19957DA}">
      <dgm:prSet/>
      <dgm:spPr/>
      <dgm:t>
        <a:bodyPr/>
        <a:lstStyle/>
        <a:p>
          <a:endParaRPr lang="en-NA"/>
        </a:p>
      </dgm:t>
    </dgm:pt>
    <dgm:pt modelId="{BC8AE9CC-F24C-41D7-BA2F-A779F4E510E2}" type="pres">
      <dgm:prSet presAssocID="{3B2112F1-0542-4B3F-A9CB-7AF804B1F1A9}" presName="Name0" presStyleCnt="0">
        <dgm:presLayoutVars>
          <dgm:dir/>
          <dgm:resizeHandles val="exact"/>
        </dgm:presLayoutVars>
      </dgm:prSet>
      <dgm:spPr/>
    </dgm:pt>
    <dgm:pt modelId="{D13154B8-F2A3-4751-B4EF-3FB570BB06D7}" type="pres">
      <dgm:prSet presAssocID="{3B2112F1-0542-4B3F-A9CB-7AF804B1F1A9}" presName="fgShape" presStyleLbl="fgShp" presStyleIdx="0" presStyleCnt="1"/>
      <dgm:spPr>
        <a:solidFill>
          <a:schemeClr val="bg1"/>
        </a:solidFill>
      </dgm:spPr>
    </dgm:pt>
    <dgm:pt modelId="{63F30E82-4055-41E1-8571-15A9A982D37C}" type="pres">
      <dgm:prSet presAssocID="{3B2112F1-0542-4B3F-A9CB-7AF804B1F1A9}" presName="linComp" presStyleCnt="0"/>
      <dgm:spPr/>
    </dgm:pt>
    <dgm:pt modelId="{C8CCFF31-0BFA-4887-B893-434CBE05231D}" type="pres">
      <dgm:prSet presAssocID="{51EB7BA1-0436-44F8-B5A8-285127C8C662}" presName="compNode" presStyleCnt="0"/>
      <dgm:spPr/>
    </dgm:pt>
    <dgm:pt modelId="{7D7F1F7E-4D50-4B6D-B859-3C36EB7EA768}" type="pres">
      <dgm:prSet presAssocID="{51EB7BA1-0436-44F8-B5A8-285127C8C662}" presName="bkgdShape" presStyleLbl="node1" presStyleIdx="0" presStyleCnt="4"/>
      <dgm:spPr/>
    </dgm:pt>
    <dgm:pt modelId="{AA75F294-4BB8-4DEF-A411-A2044E53471E}" type="pres">
      <dgm:prSet presAssocID="{51EB7BA1-0436-44F8-B5A8-285127C8C662}" presName="nodeTx" presStyleLbl="node1" presStyleIdx="0" presStyleCnt="4">
        <dgm:presLayoutVars>
          <dgm:bulletEnabled val="1"/>
        </dgm:presLayoutVars>
      </dgm:prSet>
      <dgm:spPr/>
    </dgm:pt>
    <dgm:pt modelId="{A59DEE74-96BF-42C2-BEFD-E8B3FDF2DC9A}" type="pres">
      <dgm:prSet presAssocID="{51EB7BA1-0436-44F8-B5A8-285127C8C662}" presName="invisiNode" presStyleLbl="node1" presStyleIdx="0" presStyleCnt="4"/>
      <dgm:spPr/>
    </dgm:pt>
    <dgm:pt modelId="{D9379BE1-4873-4EF9-A199-F9919607FF13}" type="pres">
      <dgm:prSet presAssocID="{51EB7BA1-0436-44F8-B5A8-285127C8C662}" presName="imagNode" presStyleLbl="fgImgPlace1" presStyleIdx="0" presStyleCnt="4" custLinFactNeighborX="11905" custLinFactNeighborY="-30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402965A4-C5D4-437E-A14A-89E087DEAD37}" type="pres">
      <dgm:prSet presAssocID="{CFFF4239-F640-411A-AC8E-C107527AAFCD}" presName="sibTrans" presStyleLbl="sibTrans2D1" presStyleIdx="0" presStyleCnt="0"/>
      <dgm:spPr/>
    </dgm:pt>
    <dgm:pt modelId="{C27E6D12-54E4-4B32-81AD-F1A7B9B47859}" type="pres">
      <dgm:prSet presAssocID="{98014D48-A25C-423F-98CF-16920FA5CCBF}" presName="compNode" presStyleCnt="0"/>
      <dgm:spPr/>
    </dgm:pt>
    <dgm:pt modelId="{9DAA376A-9B03-4B3A-8E9F-7DEED14FC345}" type="pres">
      <dgm:prSet presAssocID="{98014D48-A25C-423F-98CF-16920FA5CCBF}" presName="bkgdShape" presStyleLbl="node1" presStyleIdx="1" presStyleCnt="4"/>
      <dgm:spPr/>
    </dgm:pt>
    <dgm:pt modelId="{457A61AB-9DC3-4955-B3EF-5AFC77CF7631}" type="pres">
      <dgm:prSet presAssocID="{98014D48-A25C-423F-98CF-16920FA5CCBF}" presName="nodeTx" presStyleLbl="node1" presStyleIdx="1" presStyleCnt="4">
        <dgm:presLayoutVars>
          <dgm:bulletEnabled val="1"/>
        </dgm:presLayoutVars>
      </dgm:prSet>
      <dgm:spPr/>
    </dgm:pt>
    <dgm:pt modelId="{8E2C9C12-272C-4912-926A-047BEF9F3974}" type="pres">
      <dgm:prSet presAssocID="{98014D48-A25C-423F-98CF-16920FA5CCBF}" presName="invisiNode" presStyleLbl="node1" presStyleIdx="1" presStyleCnt="4"/>
      <dgm:spPr/>
    </dgm:pt>
    <dgm:pt modelId="{56723E47-8455-47F4-ADAA-DF5446746528}" type="pres">
      <dgm:prSet presAssocID="{98014D48-A25C-423F-98CF-16920FA5CCBF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368F068-2384-476C-8F0A-0625A7FA56ED}" type="pres">
      <dgm:prSet presAssocID="{71233182-0119-4A75-AD28-AEE1C5A24B3B}" presName="sibTrans" presStyleLbl="sibTrans2D1" presStyleIdx="0" presStyleCnt="0"/>
      <dgm:spPr/>
    </dgm:pt>
    <dgm:pt modelId="{C3AB61EC-F564-45C7-8FA3-0624D8DF2AF5}" type="pres">
      <dgm:prSet presAssocID="{07A9E3BA-5F5C-4905-86F7-F6A7DB6D8102}" presName="compNode" presStyleCnt="0"/>
      <dgm:spPr/>
    </dgm:pt>
    <dgm:pt modelId="{D84EB6CE-DD33-499F-B163-E666C1911429}" type="pres">
      <dgm:prSet presAssocID="{07A9E3BA-5F5C-4905-86F7-F6A7DB6D8102}" presName="bkgdShape" presStyleLbl="node1" presStyleIdx="2" presStyleCnt="4" custLinFactNeighborX="-958"/>
      <dgm:spPr/>
    </dgm:pt>
    <dgm:pt modelId="{A1F276C7-E16D-4656-873D-A8541D3CA545}" type="pres">
      <dgm:prSet presAssocID="{07A9E3BA-5F5C-4905-86F7-F6A7DB6D8102}" presName="nodeTx" presStyleLbl="node1" presStyleIdx="2" presStyleCnt="4">
        <dgm:presLayoutVars>
          <dgm:bulletEnabled val="1"/>
        </dgm:presLayoutVars>
      </dgm:prSet>
      <dgm:spPr/>
    </dgm:pt>
    <dgm:pt modelId="{5A0F4ADB-0C1E-4986-B18F-737C0CA833BA}" type="pres">
      <dgm:prSet presAssocID="{07A9E3BA-5F5C-4905-86F7-F6A7DB6D8102}" presName="invisiNode" presStyleLbl="node1" presStyleIdx="2" presStyleCnt="4"/>
      <dgm:spPr/>
    </dgm:pt>
    <dgm:pt modelId="{8A1EC53D-87ED-4616-883A-2F322FB0E792}" type="pres">
      <dgm:prSet presAssocID="{07A9E3BA-5F5C-4905-86F7-F6A7DB6D8102}" presName="imagNode" presStyleLbl="fgImgPlace1" presStyleIdx="2" presStyleCnt="4" custLinFactNeighborX="6948" custLinFactNeighborY="262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43A0C70C-0D2C-474B-B8C4-388B4103896A}" type="pres">
      <dgm:prSet presAssocID="{A9562A98-68EC-4BE2-9A24-EF0CBD803417}" presName="sibTrans" presStyleLbl="sibTrans2D1" presStyleIdx="0" presStyleCnt="0"/>
      <dgm:spPr/>
    </dgm:pt>
    <dgm:pt modelId="{411477E8-5EB2-43B6-9163-33B83A995816}" type="pres">
      <dgm:prSet presAssocID="{9CECE2C6-801C-4F97-A603-9015973FFC2E}" presName="compNode" presStyleCnt="0"/>
      <dgm:spPr/>
    </dgm:pt>
    <dgm:pt modelId="{35174AFD-FDD5-47B0-B01F-EAC3C98F376E}" type="pres">
      <dgm:prSet presAssocID="{9CECE2C6-801C-4F97-A603-9015973FFC2E}" presName="bkgdShape" presStyleLbl="node1" presStyleIdx="3" presStyleCnt="4"/>
      <dgm:spPr/>
    </dgm:pt>
    <dgm:pt modelId="{0D7A3AF4-3ADB-4C86-AFA7-46E383BBD523}" type="pres">
      <dgm:prSet presAssocID="{9CECE2C6-801C-4F97-A603-9015973FFC2E}" presName="nodeTx" presStyleLbl="node1" presStyleIdx="3" presStyleCnt="4">
        <dgm:presLayoutVars>
          <dgm:bulletEnabled val="1"/>
        </dgm:presLayoutVars>
      </dgm:prSet>
      <dgm:spPr/>
    </dgm:pt>
    <dgm:pt modelId="{FAA163F3-59BA-4358-A8A4-2A3EA78019A5}" type="pres">
      <dgm:prSet presAssocID="{9CECE2C6-801C-4F97-A603-9015973FFC2E}" presName="invisiNode" presStyleLbl="node1" presStyleIdx="3" presStyleCnt="4"/>
      <dgm:spPr/>
    </dgm:pt>
    <dgm:pt modelId="{14396564-F040-4E97-B523-154FEE3648ED}" type="pres">
      <dgm:prSet presAssocID="{9CECE2C6-801C-4F97-A603-9015973FFC2E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71A2501-1004-479F-BA01-A59449EED553}" type="presOf" srcId="{98014D48-A25C-423F-98CF-16920FA5CCBF}" destId="{9DAA376A-9B03-4B3A-8E9F-7DEED14FC345}" srcOrd="0" destOrd="0" presId="urn:microsoft.com/office/officeart/2005/8/layout/hList7"/>
    <dgm:cxn modelId="{A1CBA305-AF3C-4FDE-86EF-7A70AE11E606}" type="presOf" srcId="{CFFF4239-F640-411A-AC8E-C107527AAFCD}" destId="{402965A4-C5D4-437E-A14A-89E087DEAD37}" srcOrd="0" destOrd="0" presId="urn:microsoft.com/office/officeart/2005/8/layout/hList7"/>
    <dgm:cxn modelId="{C93DD905-69BF-4F9D-8ADE-AF018839DD9D}" srcId="{3B2112F1-0542-4B3F-A9CB-7AF804B1F1A9}" destId="{07A9E3BA-5F5C-4905-86F7-F6A7DB6D8102}" srcOrd="2" destOrd="0" parTransId="{F5BFAEB0-4069-4E3B-AB19-A8BF09991390}" sibTransId="{A9562A98-68EC-4BE2-9A24-EF0CBD803417}"/>
    <dgm:cxn modelId="{75AC0A0B-FBA1-4A76-92AD-29CC4D88322F}" type="presOf" srcId="{9CECE2C6-801C-4F97-A603-9015973FFC2E}" destId="{0D7A3AF4-3ADB-4C86-AFA7-46E383BBD523}" srcOrd="1" destOrd="0" presId="urn:microsoft.com/office/officeart/2005/8/layout/hList7"/>
    <dgm:cxn modelId="{9348652E-6657-469E-9BE4-CC7A47B38728}" type="presOf" srcId="{A9562A98-68EC-4BE2-9A24-EF0CBD803417}" destId="{43A0C70C-0D2C-474B-B8C4-388B4103896A}" srcOrd="0" destOrd="0" presId="urn:microsoft.com/office/officeart/2005/8/layout/hList7"/>
    <dgm:cxn modelId="{93C3A037-0D5A-423D-BD38-DB7FDC3C3ECA}" type="presOf" srcId="{51EB7BA1-0436-44F8-B5A8-285127C8C662}" destId="{7D7F1F7E-4D50-4B6D-B859-3C36EB7EA768}" srcOrd="0" destOrd="0" presId="urn:microsoft.com/office/officeart/2005/8/layout/hList7"/>
    <dgm:cxn modelId="{F5DD6F6A-D4F9-4F6B-8347-B573F19957DA}" srcId="{3B2112F1-0542-4B3F-A9CB-7AF804B1F1A9}" destId="{9CECE2C6-801C-4F97-A603-9015973FFC2E}" srcOrd="3" destOrd="0" parTransId="{2F82F194-E4D3-4873-9132-4C5576B26FDF}" sibTransId="{4906513B-22F0-4630-89FA-F385B892D61A}"/>
    <dgm:cxn modelId="{F94199A3-AFBD-46C7-92C7-AC94984C7FCF}" type="presOf" srcId="{98014D48-A25C-423F-98CF-16920FA5CCBF}" destId="{457A61AB-9DC3-4955-B3EF-5AFC77CF7631}" srcOrd="1" destOrd="0" presId="urn:microsoft.com/office/officeart/2005/8/layout/hList7"/>
    <dgm:cxn modelId="{9BE7BDB9-106B-4828-9111-412AEE38B906}" type="presOf" srcId="{07A9E3BA-5F5C-4905-86F7-F6A7DB6D8102}" destId="{A1F276C7-E16D-4656-873D-A8541D3CA545}" srcOrd="1" destOrd="0" presId="urn:microsoft.com/office/officeart/2005/8/layout/hList7"/>
    <dgm:cxn modelId="{8007BAC3-4334-43F4-9B8D-28DBC8B79508}" type="presOf" srcId="{51EB7BA1-0436-44F8-B5A8-285127C8C662}" destId="{AA75F294-4BB8-4DEF-A411-A2044E53471E}" srcOrd="1" destOrd="0" presId="urn:microsoft.com/office/officeart/2005/8/layout/hList7"/>
    <dgm:cxn modelId="{98A57FE6-9554-4DC6-8DB4-FD4B3651E99D}" type="presOf" srcId="{07A9E3BA-5F5C-4905-86F7-F6A7DB6D8102}" destId="{D84EB6CE-DD33-499F-B163-E666C1911429}" srcOrd="0" destOrd="0" presId="urn:microsoft.com/office/officeart/2005/8/layout/hList7"/>
    <dgm:cxn modelId="{B94BE3EA-CD19-4A01-983D-428A495B4119}" srcId="{3B2112F1-0542-4B3F-A9CB-7AF804B1F1A9}" destId="{98014D48-A25C-423F-98CF-16920FA5CCBF}" srcOrd="1" destOrd="0" parTransId="{44B66F14-EACC-483E-B7C4-3B7EEEA60FFA}" sibTransId="{71233182-0119-4A75-AD28-AEE1C5A24B3B}"/>
    <dgm:cxn modelId="{34C087F0-7908-410B-872C-8643A011AB51}" type="presOf" srcId="{9CECE2C6-801C-4F97-A603-9015973FFC2E}" destId="{35174AFD-FDD5-47B0-B01F-EAC3C98F376E}" srcOrd="0" destOrd="0" presId="urn:microsoft.com/office/officeart/2005/8/layout/hList7"/>
    <dgm:cxn modelId="{2719A6F1-248B-458D-9C8E-C4A9217D46AE}" type="presOf" srcId="{71233182-0119-4A75-AD28-AEE1C5A24B3B}" destId="{3368F068-2384-476C-8F0A-0625A7FA56ED}" srcOrd="0" destOrd="0" presId="urn:microsoft.com/office/officeart/2005/8/layout/hList7"/>
    <dgm:cxn modelId="{1C6EF0F2-0CA1-4FB5-A8D6-D526FDB9F252}" srcId="{3B2112F1-0542-4B3F-A9CB-7AF804B1F1A9}" destId="{51EB7BA1-0436-44F8-B5A8-285127C8C662}" srcOrd="0" destOrd="0" parTransId="{979206DB-0D49-42AF-A45B-987DD6D7FC13}" sibTransId="{CFFF4239-F640-411A-AC8E-C107527AAFCD}"/>
    <dgm:cxn modelId="{F5DC99F8-85FF-4345-9E91-77D791757E79}" type="presOf" srcId="{3B2112F1-0542-4B3F-A9CB-7AF804B1F1A9}" destId="{BC8AE9CC-F24C-41D7-BA2F-A779F4E510E2}" srcOrd="0" destOrd="0" presId="urn:microsoft.com/office/officeart/2005/8/layout/hList7"/>
    <dgm:cxn modelId="{BEC079DC-C220-4FD1-9F6A-95A6D06080A2}" type="presParOf" srcId="{BC8AE9CC-F24C-41D7-BA2F-A779F4E510E2}" destId="{D13154B8-F2A3-4751-B4EF-3FB570BB06D7}" srcOrd="0" destOrd="0" presId="urn:microsoft.com/office/officeart/2005/8/layout/hList7"/>
    <dgm:cxn modelId="{65869083-7845-49B2-9FE6-7D93B10A7CA6}" type="presParOf" srcId="{BC8AE9CC-F24C-41D7-BA2F-A779F4E510E2}" destId="{63F30E82-4055-41E1-8571-15A9A982D37C}" srcOrd="1" destOrd="0" presId="urn:microsoft.com/office/officeart/2005/8/layout/hList7"/>
    <dgm:cxn modelId="{5EA21478-B48B-4068-B4FB-EA958DA9B548}" type="presParOf" srcId="{63F30E82-4055-41E1-8571-15A9A982D37C}" destId="{C8CCFF31-0BFA-4887-B893-434CBE05231D}" srcOrd="0" destOrd="0" presId="urn:microsoft.com/office/officeart/2005/8/layout/hList7"/>
    <dgm:cxn modelId="{498748BB-46D2-4969-8D44-34545293E347}" type="presParOf" srcId="{C8CCFF31-0BFA-4887-B893-434CBE05231D}" destId="{7D7F1F7E-4D50-4B6D-B859-3C36EB7EA768}" srcOrd="0" destOrd="0" presId="urn:microsoft.com/office/officeart/2005/8/layout/hList7"/>
    <dgm:cxn modelId="{8ACD760F-E404-4839-9EDF-B6E30EFDA41B}" type="presParOf" srcId="{C8CCFF31-0BFA-4887-B893-434CBE05231D}" destId="{AA75F294-4BB8-4DEF-A411-A2044E53471E}" srcOrd="1" destOrd="0" presId="urn:microsoft.com/office/officeart/2005/8/layout/hList7"/>
    <dgm:cxn modelId="{D14B551D-29F9-426B-88B5-8AF534F94B32}" type="presParOf" srcId="{C8CCFF31-0BFA-4887-B893-434CBE05231D}" destId="{A59DEE74-96BF-42C2-BEFD-E8B3FDF2DC9A}" srcOrd="2" destOrd="0" presId="urn:microsoft.com/office/officeart/2005/8/layout/hList7"/>
    <dgm:cxn modelId="{9AC91C1B-F36A-4111-BE74-0203392E7554}" type="presParOf" srcId="{C8CCFF31-0BFA-4887-B893-434CBE05231D}" destId="{D9379BE1-4873-4EF9-A199-F9919607FF13}" srcOrd="3" destOrd="0" presId="urn:microsoft.com/office/officeart/2005/8/layout/hList7"/>
    <dgm:cxn modelId="{A8EB814A-E02E-43F6-B87D-7E7107B4236A}" type="presParOf" srcId="{63F30E82-4055-41E1-8571-15A9A982D37C}" destId="{402965A4-C5D4-437E-A14A-89E087DEAD37}" srcOrd="1" destOrd="0" presId="urn:microsoft.com/office/officeart/2005/8/layout/hList7"/>
    <dgm:cxn modelId="{611241BE-C70D-4B3C-8C57-E2028DE9BE8D}" type="presParOf" srcId="{63F30E82-4055-41E1-8571-15A9A982D37C}" destId="{C27E6D12-54E4-4B32-81AD-F1A7B9B47859}" srcOrd="2" destOrd="0" presId="urn:microsoft.com/office/officeart/2005/8/layout/hList7"/>
    <dgm:cxn modelId="{6373F305-12F7-454F-8FED-4552B0FEF83A}" type="presParOf" srcId="{C27E6D12-54E4-4B32-81AD-F1A7B9B47859}" destId="{9DAA376A-9B03-4B3A-8E9F-7DEED14FC345}" srcOrd="0" destOrd="0" presId="urn:microsoft.com/office/officeart/2005/8/layout/hList7"/>
    <dgm:cxn modelId="{4D7CC647-8586-4BFA-AA11-0F1EB24BCF16}" type="presParOf" srcId="{C27E6D12-54E4-4B32-81AD-F1A7B9B47859}" destId="{457A61AB-9DC3-4955-B3EF-5AFC77CF7631}" srcOrd="1" destOrd="0" presId="urn:microsoft.com/office/officeart/2005/8/layout/hList7"/>
    <dgm:cxn modelId="{BBF3BFE8-C980-4463-BD1B-676CA946ADCD}" type="presParOf" srcId="{C27E6D12-54E4-4B32-81AD-F1A7B9B47859}" destId="{8E2C9C12-272C-4912-926A-047BEF9F3974}" srcOrd="2" destOrd="0" presId="urn:microsoft.com/office/officeart/2005/8/layout/hList7"/>
    <dgm:cxn modelId="{F7095650-89B3-4EC8-ADCE-7F3906E6AE8C}" type="presParOf" srcId="{C27E6D12-54E4-4B32-81AD-F1A7B9B47859}" destId="{56723E47-8455-47F4-ADAA-DF5446746528}" srcOrd="3" destOrd="0" presId="urn:microsoft.com/office/officeart/2005/8/layout/hList7"/>
    <dgm:cxn modelId="{3A86F968-3FAD-493A-AD3E-453C8E36B48D}" type="presParOf" srcId="{63F30E82-4055-41E1-8571-15A9A982D37C}" destId="{3368F068-2384-476C-8F0A-0625A7FA56ED}" srcOrd="3" destOrd="0" presId="urn:microsoft.com/office/officeart/2005/8/layout/hList7"/>
    <dgm:cxn modelId="{955650E9-37E6-4DEC-82A4-3BDC45225CAA}" type="presParOf" srcId="{63F30E82-4055-41E1-8571-15A9A982D37C}" destId="{C3AB61EC-F564-45C7-8FA3-0624D8DF2AF5}" srcOrd="4" destOrd="0" presId="urn:microsoft.com/office/officeart/2005/8/layout/hList7"/>
    <dgm:cxn modelId="{725B1722-B8C3-41F1-BEFD-EE67F025DA2B}" type="presParOf" srcId="{C3AB61EC-F564-45C7-8FA3-0624D8DF2AF5}" destId="{D84EB6CE-DD33-499F-B163-E666C1911429}" srcOrd="0" destOrd="0" presId="urn:microsoft.com/office/officeart/2005/8/layout/hList7"/>
    <dgm:cxn modelId="{AA6FCBF8-8D1C-4B74-ADE3-13E34AE9C044}" type="presParOf" srcId="{C3AB61EC-F564-45C7-8FA3-0624D8DF2AF5}" destId="{A1F276C7-E16D-4656-873D-A8541D3CA545}" srcOrd="1" destOrd="0" presId="urn:microsoft.com/office/officeart/2005/8/layout/hList7"/>
    <dgm:cxn modelId="{539C3D8A-545D-4427-9511-F1E2FBFFAD10}" type="presParOf" srcId="{C3AB61EC-F564-45C7-8FA3-0624D8DF2AF5}" destId="{5A0F4ADB-0C1E-4986-B18F-737C0CA833BA}" srcOrd="2" destOrd="0" presId="urn:microsoft.com/office/officeart/2005/8/layout/hList7"/>
    <dgm:cxn modelId="{973B2130-7763-4795-8C46-29C6E67B1A90}" type="presParOf" srcId="{C3AB61EC-F564-45C7-8FA3-0624D8DF2AF5}" destId="{8A1EC53D-87ED-4616-883A-2F322FB0E792}" srcOrd="3" destOrd="0" presId="urn:microsoft.com/office/officeart/2005/8/layout/hList7"/>
    <dgm:cxn modelId="{1BCF04F5-F941-4991-9E7B-EF1E5CCDE3EC}" type="presParOf" srcId="{63F30E82-4055-41E1-8571-15A9A982D37C}" destId="{43A0C70C-0D2C-474B-B8C4-388B4103896A}" srcOrd="5" destOrd="0" presId="urn:microsoft.com/office/officeart/2005/8/layout/hList7"/>
    <dgm:cxn modelId="{5B23CFBA-05B7-4BD9-AD88-7883A611DC32}" type="presParOf" srcId="{63F30E82-4055-41E1-8571-15A9A982D37C}" destId="{411477E8-5EB2-43B6-9163-33B83A995816}" srcOrd="6" destOrd="0" presId="urn:microsoft.com/office/officeart/2005/8/layout/hList7"/>
    <dgm:cxn modelId="{4B5C77E7-4D92-4629-B8DE-AC2B77C71F40}" type="presParOf" srcId="{411477E8-5EB2-43B6-9163-33B83A995816}" destId="{35174AFD-FDD5-47B0-B01F-EAC3C98F376E}" srcOrd="0" destOrd="0" presId="urn:microsoft.com/office/officeart/2005/8/layout/hList7"/>
    <dgm:cxn modelId="{424BDA70-3294-4F5B-90EB-7CAD91995814}" type="presParOf" srcId="{411477E8-5EB2-43B6-9163-33B83A995816}" destId="{0D7A3AF4-3ADB-4C86-AFA7-46E383BBD523}" srcOrd="1" destOrd="0" presId="urn:microsoft.com/office/officeart/2005/8/layout/hList7"/>
    <dgm:cxn modelId="{E065DE2F-657B-409F-8C0C-87D70F772A33}" type="presParOf" srcId="{411477E8-5EB2-43B6-9163-33B83A995816}" destId="{FAA163F3-59BA-4358-A8A4-2A3EA78019A5}" srcOrd="2" destOrd="0" presId="urn:microsoft.com/office/officeart/2005/8/layout/hList7"/>
    <dgm:cxn modelId="{0C26FECD-7C60-4F38-BA8C-AAD66E92775B}" type="presParOf" srcId="{411477E8-5EB2-43B6-9163-33B83A995816}" destId="{14396564-F040-4E97-B523-154FEE3648E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D795DC-297C-4187-BB44-198E0459595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A"/>
        </a:p>
      </dgm:t>
    </dgm:pt>
    <dgm:pt modelId="{AC5A7C2E-E239-4F4E-BBFE-8AB9BC0C6EC7}" type="pres">
      <dgm:prSet presAssocID="{5DD795DC-297C-4187-BB44-198E045959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</dgm:ptLst>
  <dgm:cxnLst>
    <dgm:cxn modelId="{9FE15F97-7503-4E2C-8A9E-E197F979AF22}" type="presOf" srcId="{5DD795DC-297C-4187-BB44-198E04595956}" destId="{AC5A7C2E-E239-4F4E-BBFE-8AB9BC0C6EC7}" srcOrd="0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61630-5CAB-4527-899B-1E76B8A4B0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A"/>
        </a:p>
      </dgm:t>
    </dgm:pt>
    <dgm:pt modelId="{6D616DF9-006B-4A70-8719-BBA870CA7DE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>
              <a:latin typeface="Arial Black" panose="020B0A04020102020204" pitchFamily="34" charset="0"/>
            </a:rPr>
            <a:t>Debtor focused</a:t>
          </a:r>
          <a:endParaRPr lang="en-NA" sz="2000" dirty="0">
            <a:latin typeface="Arial Black" panose="020B0A04020102020204" pitchFamily="34" charset="0"/>
          </a:endParaRPr>
        </a:p>
      </dgm:t>
    </dgm:pt>
    <dgm:pt modelId="{F0DF8554-5C16-43D5-BD2C-5E497FC19D8B}" type="parTrans" cxnId="{73E433B7-5786-489F-B4A4-C15796E2D269}">
      <dgm:prSet/>
      <dgm:spPr/>
      <dgm:t>
        <a:bodyPr/>
        <a:lstStyle/>
        <a:p>
          <a:endParaRPr lang="en-NA"/>
        </a:p>
      </dgm:t>
    </dgm:pt>
    <dgm:pt modelId="{ECCB43DB-E823-4709-8444-2A9DC05631FE}" type="sibTrans" cxnId="{73E433B7-5786-489F-B4A4-C15796E2D269}">
      <dgm:prSet/>
      <dgm:spPr/>
      <dgm:t>
        <a:bodyPr/>
        <a:lstStyle/>
        <a:p>
          <a:endParaRPr lang="en-NA"/>
        </a:p>
      </dgm:t>
    </dgm:pt>
    <dgm:pt modelId="{A86EFB68-4732-4212-9F74-CF415E2A413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200" dirty="0"/>
            <a:t>  </a:t>
          </a:r>
          <a:r>
            <a:rPr lang="en-US" sz="2000" dirty="0">
              <a:latin typeface="Arial Black" panose="020B0A04020102020204" pitchFamily="34" charset="0"/>
            </a:rPr>
            <a:t>Bank focused                   </a:t>
          </a:r>
          <a:endParaRPr lang="en-NA" sz="2000" dirty="0">
            <a:latin typeface="Arial Black" panose="020B0A04020102020204" pitchFamily="34" charset="0"/>
          </a:endParaRPr>
        </a:p>
      </dgm:t>
    </dgm:pt>
    <dgm:pt modelId="{3B0CF744-0113-4C51-9F7F-806C8435B461}" type="parTrans" cxnId="{8A5528DC-F92A-45EC-B3FE-B6E7DE1CC34E}">
      <dgm:prSet/>
      <dgm:spPr/>
      <dgm:t>
        <a:bodyPr/>
        <a:lstStyle/>
        <a:p>
          <a:endParaRPr lang="en-NA"/>
        </a:p>
      </dgm:t>
    </dgm:pt>
    <dgm:pt modelId="{0875D3A4-668E-45D7-A322-AACBBA9C2683}" type="sibTrans" cxnId="{8A5528DC-F92A-45EC-B3FE-B6E7DE1CC34E}">
      <dgm:prSet/>
      <dgm:spPr/>
      <dgm:t>
        <a:bodyPr/>
        <a:lstStyle/>
        <a:p>
          <a:endParaRPr lang="en-NA"/>
        </a:p>
      </dgm:t>
    </dgm:pt>
    <dgm:pt modelId="{59D94583-21CA-41EC-AA15-FF73E123F79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>
              <a:latin typeface="Arial Black" panose="020B0A04020102020204" pitchFamily="34" charset="0"/>
            </a:rPr>
            <a:t>Direct Sales</a:t>
          </a:r>
          <a:endParaRPr lang="en-NA" sz="1600" dirty="0">
            <a:latin typeface="Arial Black" panose="020B0A04020102020204" pitchFamily="34" charset="0"/>
          </a:endParaRPr>
        </a:p>
      </dgm:t>
    </dgm:pt>
    <dgm:pt modelId="{DD1878E2-F874-4E31-A636-64AB61AA00A5}" type="parTrans" cxnId="{8CC667C6-77F6-4EE8-AD6A-8E366E88B7BE}">
      <dgm:prSet/>
      <dgm:spPr/>
      <dgm:t>
        <a:bodyPr/>
        <a:lstStyle/>
        <a:p>
          <a:endParaRPr lang="en-NA"/>
        </a:p>
      </dgm:t>
    </dgm:pt>
    <dgm:pt modelId="{D86C0884-A809-4E47-A851-9A7F30AD1BEC}" type="sibTrans" cxnId="{8CC667C6-77F6-4EE8-AD6A-8E366E88B7BE}">
      <dgm:prSet/>
      <dgm:spPr/>
      <dgm:t>
        <a:bodyPr/>
        <a:lstStyle/>
        <a:p>
          <a:endParaRPr lang="en-NA"/>
        </a:p>
      </dgm:t>
    </dgm:pt>
    <dgm:pt modelId="{D1D642B4-2F41-4239-9622-1352BBEECBCF}">
      <dgm:prSet custT="1"/>
      <dgm:spPr>
        <a:solidFill>
          <a:srgbClr val="C00000"/>
        </a:solidFill>
      </dgm:spPr>
      <dgm:t>
        <a:bodyPr/>
        <a:lstStyle/>
        <a:p>
          <a:r>
            <a:rPr lang="en-US" sz="1600" dirty="0">
              <a:latin typeface="Arial Black" panose="020B0A04020102020204" pitchFamily="34" charset="0"/>
            </a:rPr>
            <a:t>Debt restructuring</a:t>
          </a:r>
          <a:endParaRPr lang="en-NA" sz="1600" dirty="0">
            <a:latin typeface="Arial Black" panose="020B0A04020102020204" pitchFamily="34" charset="0"/>
          </a:endParaRPr>
        </a:p>
      </dgm:t>
    </dgm:pt>
    <dgm:pt modelId="{FC670B52-9804-4FC8-B5E7-46E5608941C8}" type="parTrans" cxnId="{44777F7A-516C-4947-9294-C1B674E4357A}">
      <dgm:prSet/>
      <dgm:spPr/>
      <dgm:t>
        <a:bodyPr/>
        <a:lstStyle/>
        <a:p>
          <a:endParaRPr lang="en-NA"/>
        </a:p>
      </dgm:t>
    </dgm:pt>
    <dgm:pt modelId="{86C78307-524C-4C6C-B6DF-0414FA54CE93}" type="sibTrans" cxnId="{44777F7A-516C-4947-9294-C1B674E4357A}">
      <dgm:prSet/>
      <dgm:spPr/>
      <dgm:t>
        <a:bodyPr/>
        <a:lstStyle/>
        <a:p>
          <a:endParaRPr lang="en-NA"/>
        </a:p>
      </dgm:t>
    </dgm:pt>
    <dgm:pt modelId="{09EE8070-5614-4B96-8122-B5BC8A1E694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>
              <a:latin typeface="Arial Black" panose="020B0A04020102020204" pitchFamily="34" charset="0"/>
            </a:rPr>
            <a:t>Securitization</a:t>
          </a:r>
          <a:endParaRPr lang="en-NA" sz="1600" dirty="0">
            <a:latin typeface="Arial Black" panose="020B0A04020102020204" pitchFamily="34" charset="0"/>
          </a:endParaRPr>
        </a:p>
      </dgm:t>
    </dgm:pt>
    <dgm:pt modelId="{252D2F33-14F1-4D07-86A3-3F41AE3514C3}" type="parTrans" cxnId="{43B24603-F849-4D9F-A1A8-6749E449C02B}">
      <dgm:prSet/>
      <dgm:spPr/>
      <dgm:t>
        <a:bodyPr/>
        <a:lstStyle/>
        <a:p>
          <a:endParaRPr lang="en-NA"/>
        </a:p>
      </dgm:t>
    </dgm:pt>
    <dgm:pt modelId="{F4506473-A727-4BA0-A052-B0B0C5F03DEB}" type="sibTrans" cxnId="{43B24603-F849-4D9F-A1A8-6749E449C02B}">
      <dgm:prSet/>
      <dgm:spPr/>
      <dgm:t>
        <a:bodyPr/>
        <a:lstStyle/>
        <a:p>
          <a:endParaRPr lang="en-NA"/>
        </a:p>
      </dgm:t>
    </dgm:pt>
    <dgm:pt modelId="{369D6056-889F-49ED-BA8E-B214B2C16BFC}">
      <dgm:prSet phldrT="[Text]"/>
      <dgm:spPr>
        <a:solidFill>
          <a:srgbClr val="C00000"/>
        </a:solidFill>
      </dgm:spPr>
      <dgm:t>
        <a:bodyPr/>
        <a:lstStyle/>
        <a:p>
          <a:endParaRPr lang="en-NA" sz="1700" dirty="0"/>
        </a:p>
      </dgm:t>
    </dgm:pt>
    <dgm:pt modelId="{9EBE048B-214C-4646-B2B1-754B6074E16C}" type="parTrans" cxnId="{463CD352-DE54-4A8D-8D36-4938F0BFC438}">
      <dgm:prSet/>
      <dgm:spPr/>
      <dgm:t>
        <a:bodyPr/>
        <a:lstStyle/>
        <a:p>
          <a:endParaRPr lang="en-NA"/>
        </a:p>
      </dgm:t>
    </dgm:pt>
    <dgm:pt modelId="{7A385236-B9DE-4133-88E5-E25E1BCBB98B}" type="sibTrans" cxnId="{463CD352-DE54-4A8D-8D36-4938F0BFC438}">
      <dgm:prSet/>
      <dgm:spPr/>
      <dgm:t>
        <a:bodyPr/>
        <a:lstStyle/>
        <a:p>
          <a:endParaRPr lang="en-NA"/>
        </a:p>
      </dgm:t>
    </dgm:pt>
    <dgm:pt modelId="{FA4DD8AB-CF33-4866-ADA3-5B9BADCD778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>
              <a:latin typeface="Arial Black" panose="020B0A04020102020204" pitchFamily="34" charset="0"/>
            </a:rPr>
            <a:t>Asset Management Companies</a:t>
          </a:r>
          <a:endParaRPr lang="en-NA" sz="1600" dirty="0">
            <a:latin typeface="Arial Black" panose="020B0A04020102020204" pitchFamily="34" charset="0"/>
          </a:endParaRPr>
        </a:p>
      </dgm:t>
    </dgm:pt>
    <dgm:pt modelId="{1BC27E43-C3CB-49FF-B4DB-1496F4E6E70F}" type="parTrans" cxnId="{C6DB7D23-AAEF-4447-879B-BED1CFC201F1}">
      <dgm:prSet/>
      <dgm:spPr/>
      <dgm:t>
        <a:bodyPr/>
        <a:lstStyle/>
        <a:p>
          <a:endParaRPr lang="en-NA"/>
        </a:p>
      </dgm:t>
    </dgm:pt>
    <dgm:pt modelId="{E1263F51-7ABF-4220-B7B2-2A5CCEA1D243}" type="sibTrans" cxnId="{C6DB7D23-AAEF-4447-879B-BED1CFC201F1}">
      <dgm:prSet/>
      <dgm:spPr/>
      <dgm:t>
        <a:bodyPr/>
        <a:lstStyle/>
        <a:p>
          <a:endParaRPr lang="en-NA"/>
        </a:p>
      </dgm:t>
    </dgm:pt>
    <dgm:pt modelId="{98E78129-3942-4074-8911-99B2857D2F0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>
              <a:latin typeface="Arial Black" panose="020B0A04020102020204" pitchFamily="34" charset="0"/>
            </a:rPr>
            <a:t>Write-offs</a:t>
          </a:r>
          <a:endParaRPr lang="en-NA" sz="1600" dirty="0">
            <a:latin typeface="Arial Black" panose="020B0A04020102020204" pitchFamily="34" charset="0"/>
          </a:endParaRPr>
        </a:p>
      </dgm:t>
    </dgm:pt>
    <dgm:pt modelId="{8277BF3A-BB1B-43F1-9BC8-4F8412F52F36}" type="sibTrans" cxnId="{FB72ED54-E5BE-4C7C-95AB-E601DF81EF60}">
      <dgm:prSet/>
      <dgm:spPr/>
      <dgm:t>
        <a:bodyPr/>
        <a:lstStyle/>
        <a:p>
          <a:endParaRPr lang="en-NA"/>
        </a:p>
      </dgm:t>
    </dgm:pt>
    <dgm:pt modelId="{F30F53E4-1BAA-4FC8-89D9-3544755EF253}" type="parTrans" cxnId="{FB72ED54-E5BE-4C7C-95AB-E601DF81EF60}">
      <dgm:prSet/>
      <dgm:spPr/>
      <dgm:t>
        <a:bodyPr/>
        <a:lstStyle/>
        <a:p>
          <a:endParaRPr lang="en-NA"/>
        </a:p>
      </dgm:t>
    </dgm:pt>
    <dgm:pt modelId="{CA6B9286-F1AE-47F7-A756-F9EB263B500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>
              <a:latin typeface="Arial Black" panose="020B0A04020102020204" pitchFamily="34" charset="0"/>
            </a:rPr>
            <a:t>Asset protection schemes</a:t>
          </a:r>
          <a:endParaRPr lang="en-NA" sz="1600" dirty="0">
            <a:latin typeface="Arial Black" panose="020B0A04020102020204" pitchFamily="34" charset="0"/>
          </a:endParaRPr>
        </a:p>
      </dgm:t>
    </dgm:pt>
    <dgm:pt modelId="{5F3B3B39-DB36-4E39-9C63-47127CB468F6}" type="parTrans" cxnId="{461C635A-CDEF-45C1-AE6C-1D98234DC93C}">
      <dgm:prSet/>
      <dgm:spPr/>
      <dgm:t>
        <a:bodyPr/>
        <a:lstStyle/>
        <a:p>
          <a:endParaRPr lang="en-NA"/>
        </a:p>
      </dgm:t>
    </dgm:pt>
    <dgm:pt modelId="{20192331-967D-4720-BAAE-7EDA9B58C276}" type="sibTrans" cxnId="{461C635A-CDEF-45C1-AE6C-1D98234DC93C}">
      <dgm:prSet/>
      <dgm:spPr/>
      <dgm:t>
        <a:bodyPr/>
        <a:lstStyle/>
        <a:p>
          <a:endParaRPr lang="en-NA"/>
        </a:p>
      </dgm:t>
    </dgm:pt>
    <dgm:pt modelId="{9F5CCE61-2AD0-4613-8AD6-4C12BA90EA42}" type="pres">
      <dgm:prSet presAssocID="{62361630-5CAB-4527-899B-1E76B8A4B0DB}" presName="Name0" presStyleCnt="0">
        <dgm:presLayoutVars>
          <dgm:chMax val="7"/>
          <dgm:chPref val="7"/>
          <dgm:dir/>
        </dgm:presLayoutVars>
      </dgm:prSet>
      <dgm:spPr/>
    </dgm:pt>
    <dgm:pt modelId="{F57A3B74-834D-4801-B5CF-2E69700918EB}" type="pres">
      <dgm:prSet presAssocID="{62361630-5CAB-4527-899B-1E76B8A4B0DB}" presName="Name1" presStyleCnt="0"/>
      <dgm:spPr/>
    </dgm:pt>
    <dgm:pt modelId="{8A270DEE-A490-44B5-9BD8-7C1E4A400FC5}" type="pres">
      <dgm:prSet presAssocID="{62361630-5CAB-4527-899B-1E76B8A4B0DB}" presName="cycle" presStyleCnt="0"/>
      <dgm:spPr/>
    </dgm:pt>
    <dgm:pt modelId="{A8A550E4-C472-4DD2-A5A2-D9ACEBB70ACC}" type="pres">
      <dgm:prSet presAssocID="{62361630-5CAB-4527-899B-1E76B8A4B0DB}" presName="srcNode" presStyleLbl="node1" presStyleIdx="0" presStyleCnt="2"/>
      <dgm:spPr/>
    </dgm:pt>
    <dgm:pt modelId="{7DD74BD2-79F7-4F41-9C74-0EA0E80FCECB}" type="pres">
      <dgm:prSet presAssocID="{62361630-5CAB-4527-899B-1E76B8A4B0DB}" presName="conn" presStyleLbl="parChTrans1D2" presStyleIdx="0" presStyleCnt="1"/>
      <dgm:spPr/>
    </dgm:pt>
    <dgm:pt modelId="{7BB3A05F-9335-457C-89D0-814F50A47B6B}" type="pres">
      <dgm:prSet presAssocID="{62361630-5CAB-4527-899B-1E76B8A4B0DB}" presName="extraNode" presStyleLbl="node1" presStyleIdx="0" presStyleCnt="2"/>
      <dgm:spPr/>
    </dgm:pt>
    <dgm:pt modelId="{39DD5337-717D-41BC-A0D0-875BBB2BACB3}" type="pres">
      <dgm:prSet presAssocID="{62361630-5CAB-4527-899B-1E76B8A4B0DB}" presName="dstNode" presStyleLbl="node1" presStyleIdx="0" presStyleCnt="2"/>
      <dgm:spPr/>
    </dgm:pt>
    <dgm:pt modelId="{1E295408-9CC7-48C3-9B9A-5D10FB768590}" type="pres">
      <dgm:prSet presAssocID="{6D616DF9-006B-4A70-8719-BBA870CA7DE0}" presName="text_1" presStyleLbl="node1" presStyleIdx="0" presStyleCnt="2">
        <dgm:presLayoutVars>
          <dgm:bulletEnabled val="1"/>
        </dgm:presLayoutVars>
      </dgm:prSet>
      <dgm:spPr/>
    </dgm:pt>
    <dgm:pt modelId="{E93F0E43-1643-4AE0-8CEF-A53DAAD2C952}" type="pres">
      <dgm:prSet presAssocID="{6D616DF9-006B-4A70-8719-BBA870CA7DE0}" presName="accent_1" presStyleCnt="0"/>
      <dgm:spPr/>
    </dgm:pt>
    <dgm:pt modelId="{DB188985-68C3-46DC-936A-4D3EFE94055A}" type="pres">
      <dgm:prSet presAssocID="{6D616DF9-006B-4A70-8719-BBA870CA7DE0}" presName="accentRepeatNode" presStyleLbl="solidFgAcc1" presStyleIdx="0" presStyleCnt="2" custScaleX="75564"/>
      <dgm:spPr/>
    </dgm:pt>
    <dgm:pt modelId="{C8BBB2BD-C0B1-4811-A000-B87A2C93AE12}" type="pres">
      <dgm:prSet presAssocID="{A86EFB68-4732-4212-9F74-CF415E2A4134}" presName="text_2" presStyleLbl="node1" presStyleIdx="1" presStyleCnt="2" custScaleY="178137">
        <dgm:presLayoutVars>
          <dgm:bulletEnabled val="1"/>
        </dgm:presLayoutVars>
      </dgm:prSet>
      <dgm:spPr/>
    </dgm:pt>
    <dgm:pt modelId="{ECE2C7B6-7F9C-4293-A2EF-E9F4AAE33F64}" type="pres">
      <dgm:prSet presAssocID="{A86EFB68-4732-4212-9F74-CF415E2A4134}" presName="accent_2" presStyleCnt="0"/>
      <dgm:spPr/>
    </dgm:pt>
    <dgm:pt modelId="{01DC26F9-3DC0-49C0-B2C8-0CEA21B2A271}" type="pres">
      <dgm:prSet presAssocID="{A86EFB68-4732-4212-9F74-CF415E2A4134}" presName="accentRepeatNode" presStyleLbl="solidFgAcc1" presStyleIdx="1" presStyleCnt="2" custScaleX="75564"/>
      <dgm:spPr/>
    </dgm:pt>
  </dgm:ptLst>
  <dgm:cxnLst>
    <dgm:cxn modelId="{43B24603-F849-4D9F-A1A8-6749E449C02B}" srcId="{A86EFB68-4732-4212-9F74-CF415E2A4134}" destId="{09EE8070-5614-4B96-8122-B5BC8A1E694A}" srcOrd="2" destOrd="0" parTransId="{252D2F33-14F1-4D07-86A3-3F41AE3514C3}" sibTransId="{F4506473-A727-4BA0-A052-B0B0C5F03DEB}"/>
    <dgm:cxn modelId="{C6DB7D23-AAEF-4447-879B-BED1CFC201F1}" srcId="{A86EFB68-4732-4212-9F74-CF415E2A4134}" destId="{FA4DD8AB-CF33-4866-ADA3-5B9BADCD778D}" srcOrd="3" destOrd="0" parTransId="{1BC27E43-C3CB-49FF-B4DB-1496F4E6E70F}" sibTransId="{E1263F51-7ABF-4220-B7B2-2A5CCEA1D243}"/>
    <dgm:cxn modelId="{1E73AB26-7E30-4E28-9AF4-EC478D400125}" type="presOf" srcId="{369D6056-889F-49ED-BA8E-B214B2C16BFC}" destId="{C8BBB2BD-C0B1-4811-A000-B87A2C93AE12}" srcOrd="0" destOrd="6" presId="urn:microsoft.com/office/officeart/2008/layout/VerticalCurvedList"/>
    <dgm:cxn modelId="{3577725D-991B-476E-8D7C-5D08DCB19B8E}" type="presOf" srcId="{09EE8070-5614-4B96-8122-B5BC8A1E694A}" destId="{C8BBB2BD-C0B1-4811-A000-B87A2C93AE12}" srcOrd="0" destOrd="3" presId="urn:microsoft.com/office/officeart/2008/layout/VerticalCurvedList"/>
    <dgm:cxn modelId="{D40B1450-4861-40F8-80A1-E59EB8BD5672}" type="presOf" srcId="{D1D642B4-2F41-4239-9622-1352BBEECBCF}" destId="{1E295408-9CC7-48C3-9B9A-5D10FB768590}" srcOrd="0" destOrd="1" presId="urn:microsoft.com/office/officeart/2008/layout/VerticalCurvedList"/>
    <dgm:cxn modelId="{EEF15C50-10FB-4FED-A6DA-87E0111E89C2}" type="presOf" srcId="{59D94583-21CA-41EC-AA15-FF73E123F797}" destId="{C8BBB2BD-C0B1-4811-A000-B87A2C93AE12}" srcOrd="0" destOrd="2" presId="urn:microsoft.com/office/officeart/2008/layout/VerticalCurvedList"/>
    <dgm:cxn modelId="{463CD352-DE54-4A8D-8D36-4938F0BFC438}" srcId="{A86EFB68-4732-4212-9F74-CF415E2A4134}" destId="{369D6056-889F-49ED-BA8E-B214B2C16BFC}" srcOrd="5" destOrd="0" parTransId="{9EBE048B-214C-4646-B2B1-754B6074E16C}" sibTransId="{7A385236-B9DE-4133-88E5-E25E1BCBB98B}"/>
    <dgm:cxn modelId="{FB72ED54-E5BE-4C7C-95AB-E601DF81EF60}" srcId="{A86EFB68-4732-4212-9F74-CF415E2A4134}" destId="{98E78129-3942-4074-8911-99B2857D2F09}" srcOrd="0" destOrd="0" parTransId="{F30F53E4-1BAA-4FC8-89D9-3544755EF253}" sibTransId="{8277BF3A-BB1B-43F1-9BC8-4F8412F52F36}"/>
    <dgm:cxn modelId="{461C635A-CDEF-45C1-AE6C-1D98234DC93C}" srcId="{A86EFB68-4732-4212-9F74-CF415E2A4134}" destId="{CA6B9286-F1AE-47F7-A756-F9EB263B5000}" srcOrd="4" destOrd="0" parTransId="{5F3B3B39-DB36-4E39-9C63-47127CB468F6}" sibTransId="{20192331-967D-4720-BAAE-7EDA9B58C276}"/>
    <dgm:cxn modelId="{44777F7A-516C-4947-9294-C1B674E4357A}" srcId="{6D616DF9-006B-4A70-8719-BBA870CA7DE0}" destId="{D1D642B4-2F41-4239-9622-1352BBEECBCF}" srcOrd="0" destOrd="0" parTransId="{FC670B52-9804-4FC8-B5E7-46E5608941C8}" sibTransId="{86C78307-524C-4C6C-B6DF-0414FA54CE93}"/>
    <dgm:cxn modelId="{5DEFEA8D-68E2-492F-8C2F-ACB0C2CDE6A2}" type="presOf" srcId="{62361630-5CAB-4527-899B-1E76B8A4B0DB}" destId="{9F5CCE61-2AD0-4613-8AD6-4C12BA90EA42}" srcOrd="0" destOrd="0" presId="urn:microsoft.com/office/officeart/2008/layout/VerticalCurvedList"/>
    <dgm:cxn modelId="{1711AFAD-4F6F-4BAD-897C-717A0EC9DBA4}" type="presOf" srcId="{98E78129-3942-4074-8911-99B2857D2F09}" destId="{C8BBB2BD-C0B1-4811-A000-B87A2C93AE12}" srcOrd="0" destOrd="1" presId="urn:microsoft.com/office/officeart/2008/layout/VerticalCurvedList"/>
    <dgm:cxn modelId="{3897A2B1-FC19-41F1-980F-6F0C43ECA99A}" type="presOf" srcId="{6D616DF9-006B-4A70-8719-BBA870CA7DE0}" destId="{1E295408-9CC7-48C3-9B9A-5D10FB768590}" srcOrd="0" destOrd="0" presId="urn:microsoft.com/office/officeart/2008/layout/VerticalCurvedList"/>
    <dgm:cxn modelId="{73E433B7-5786-489F-B4A4-C15796E2D269}" srcId="{62361630-5CAB-4527-899B-1E76B8A4B0DB}" destId="{6D616DF9-006B-4A70-8719-BBA870CA7DE0}" srcOrd="0" destOrd="0" parTransId="{F0DF8554-5C16-43D5-BD2C-5E497FC19D8B}" sibTransId="{ECCB43DB-E823-4709-8444-2A9DC05631FE}"/>
    <dgm:cxn modelId="{8CC667C6-77F6-4EE8-AD6A-8E366E88B7BE}" srcId="{A86EFB68-4732-4212-9F74-CF415E2A4134}" destId="{59D94583-21CA-41EC-AA15-FF73E123F797}" srcOrd="1" destOrd="0" parTransId="{DD1878E2-F874-4E31-A636-64AB61AA00A5}" sibTransId="{D86C0884-A809-4E47-A851-9A7F30AD1BEC}"/>
    <dgm:cxn modelId="{C9CF1CC9-268D-4E60-A055-FC2FA49A1DF2}" type="presOf" srcId="{A86EFB68-4732-4212-9F74-CF415E2A4134}" destId="{C8BBB2BD-C0B1-4811-A000-B87A2C93AE12}" srcOrd="0" destOrd="0" presId="urn:microsoft.com/office/officeart/2008/layout/VerticalCurvedList"/>
    <dgm:cxn modelId="{F4ED77D5-B77E-4C6B-9F9D-E10172C226B0}" type="presOf" srcId="{CA6B9286-F1AE-47F7-A756-F9EB263B5000}" destId="{C8BBB2BD-C0B1-4811-A000-B87A2C93AE12}" srcOrd="0" destOrd="5" presId="urn:microsoft.com/office/officeart/2008/layout/VerticalCurvedList"/>
    <dgm:cxn modelId="{F07648DB-ED37-448A-B7CC-67E457AF32D1}" type="presOf" srcId="{FA4DD8AB-CF33-4866-ADA3-5B9BADCD778D}" destId="{C8BBB2BD-C0B1-4811-A000-B87A2C93AE12}" srcOrd="0" destOrd="4" presId="urn:microsoft.com/office/officeart/2008/layout/VerticalCurvedList"/>
    <dgm:cxn modelId="{8A5528DC-F92A-45EC-B3FE-B6E7DE1CC34E}" srcId="{62361630-5CAB-4527-899B-1E76B8A4B0DB}" destId="{A86EFB68-4732-4212-9F74-CF415E2A4134}" srcOrd="1" destOrd="0" parTransId="{3B0CF744-0113-4C51-9F7F-806C8435B461}" sibTransId="{0875D3A4-668E-45D7-A322-AACBBA9C2683}"/>
    <dgm:cxn modelId="{53E278EF-270C-4937-8911-68FCCA6FEB20}" type="presOf" srcId="{86C78307-524C-4C6C-B6DF-0414FA54CE93}" destId="{7DD74BD2-79F7-4F41-9C74-0EA0E80FCECB}" srcOrd="0" destOrd="0" presId="urn:microsoft.com/office/officeart/2008/layout/VerticalCurvedList"/>
    <dgm:cxn modelId="{9DB3A334-CF91-4904-B4D2-759E4B9E488D}" type="presParOf" srcId="{9F5CCE61-2AD0-4613-8AD6-4C12BA90EA42}" destId="{F57A3B74-834D-4801-B5CF-2E69700918EB}" srcOrd="0" destOrd="0" presId="urn:microsoft.com/office/officeart/2008/layout/VerticalCurvedList"/>
    <dgm:cxn modelId="{EE3E4128-DAB6-46DB-AEFD-E1500553B6A6}" type="presParOf" srcId="{F57A3B74-834D-4801-B5CF-2E69700918EB}" destId="{8A270DEE-A490-44B5-9BD8-7C1E4A400FC5}" srcOrd="0" destOrd="0" presId="urn:microsoft.com/office/officeart/2008/layout/VerticalCurvedList"/>
    <dgm:cxn modelId="{ED6F25EB-8D55-4106-9A23-8DC40CA53E2E}" type="presParOf" srcId="{8A270DEE-A490-44B5-9BD8-7C1E4A400FC5}" destId="{A8A550E4-C472-4DD2-A5A2-D9ACEBB70ACC}" srcOrd="0" destOrd="0" presId="urn:microsoft.com/office/officeart/2008/layout/VerticalCurvedList"/>
    <dgm:cxn modelId="{466398FE-2E9D-4830-A354-FCBFE4D030E7}" type="presParOf" srcId="{8A270DEE-A490-44B5-9BD8-7C1E4A400FC5}" destId="{7DD74BD2-79F7-4F41-9C74-0EA0E80FCECB}" srcOrd="1" destOrd="0" presId="urn:microsoft.com/office/officeart/2008/layout/VerticalCurvedList"/>
    <dgm:cxn modelId="{9D5516A0-C2F5-45C5-B2A8-4265E0B99DA3}" type="presParOf" srcId="{8A270DEE-A490-44B5-9BD8-7C1E4A400FC5}" destId="{7BB3A05F-9335-457C-89D0-814F50A47B6B}" srcOrd="2" destOrd="0" presId="urn:microsoft.com/office/officeart/2008/layout/VerticalCurvedList"/>
    <dgm:cxn modelId="{16A8A52E-F7ED-4AD3-9982-722C1D879BCC}" type="presParOf" srcId="{8A270DEE-A490-44B5-9BD8-7C1E4A400FC5}" destId="{39DD5337-717D-41BC-A0D0-875BBB2BACB3}" srcOrd="3" destOrd="0" presId="urn:microsoft.com/office/officeart/2008/layout/VerticalCurvedList"/>
    <dgm:cxn modelId="{12DA1D3D-6A78-4C32-898F-00604E08B8D4}" type="presParOf" srcId="{F57A3B74-834D-4801-B5CF-2E69700918EB}" destId="{1E295408-9CC7-48C3-9B9A-5D10FB768590}" srcOrd="1" destOrd="0" presId="urn:microsoft.com/office/officeart/2008/layout/VerticalCurvedList"/>
    <dgm:cxn modelId="{35A7985C-6C0E-4001-8E33-8E5BCE1B0228}" type="presParOf" srcId="{F57A3B74-834D-4801-B5CF-2E69700918EB}" destId="{E93F0E43-1643-4AE0-8CEF-A53DAAD2C952}" srcOrd="2" destOrd="0" presId="urn:microsoft.com/office/officeart/2008/layout/VerticalCurvedList"/>
    <dgm:cxn modelId="{87C51F44-5CD4-4AAC-89C1-FE3383C66973}" type="presParOf" srcId="{E93F0E43-1643-4AE0-8CEF-A53DAAD2C952}" destId="{DB188985-68C3-46DC-936A-4D3EFE94055A}" srcOrd="0" destOrd="0" presId="urn:microsoft.com/office/officeart/2008/layout/VerticalCurvedList"/>
    <dgm:cxn modelId="{09557410-D28D-43C7-975A-187B654496D8}" type="presParOf" srcId="{F57A3B74-834D-4801-B5CF-2E69700918EB}" destId="{C8BBB2BD-C0B1-4811-A000-B87A2C93AE12}" srcOrd="3" destOrd="0" presId="urn:microsoft.com/office/officeart/2008/layout/VerticalCurvedList"/>
    <dgm:cxn modelId="{0E985ECE-F04F-4AD8-A76E-6E67B9FF7103}" type="presParOf" srcId="{F57A3B74-834D-4801-B5CF-2E69700918EB}" destId="{ECE2C7B6-7F9C-4293-A2EF-E9F4AAE33F64}" srcOrd="4" destOrd="0" presId="urn:microsoft.com/office/officeart/2008/layout/VerticalCurvedList"/>
    <dgm:cxn modelId="{EA0CD3C9-B7FC-419B-B972-E74DFA0B2DBA}" type="presParOf" srcId="{ECE2C7B6-7F9C-4293-A2EF-E9F4AAE33F64}" destId="{01DC26F9-3DC0-49C0-B2C8-0CEA21B2A2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F1F7E-4D50-4B6D-B859-3C36EB7EA768}">
      <dsp:nvSpPr>
        <dsp:cNvPr id="0" name=""/>
        <dsp:cNvSpPr/>
      </dsp:nvSpPr>
      <dsp:spPr>
        <a:xfrm>
          <a:off x="1776" y="0"/>
          <a:ext cx="1862211" cy="4064000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Concern of NPL trend</a:t>
          </a:r>
          <a:r>
            <a:rPr lang="en-ZA" sz="1600" kern="1200" dirty="0">
              <a:solidFill>
                <a:srgbClr val="C00000"/>
              </a:solidFill>
            </a:rPr>
            <a:t>	</a:t>
          </a:r>
          <a:endParaRPr lang="en-GB" sz="1600" kern="1200" dirty="0">
            <a:solidFill>
              <a:srgbClr val="C00000"/>
            </a:solidFill>
          </a:endParaRPr>
        </a:p>
      </dsp:txBody>
      <dsp:txXfrm>
        <a:off x="1776" y="1625600"/>
        <a:ext cx="1862211" cy="1625600"/>
      </dsp:txXfrm>
    </dsp:sp>
    <dsp:sp modelId="{D9379BE1-4873-4EF9-A199-F9919607FF13}">
      <dsp:nvSpPr>
        <dsp:cNvPr id="0" name=""/>
        <dsp:cNvSpPr/>
      </dsp:nvSpPr>
      <dsp:spPr>
        <a:xfrm>
          <a:off x="417338" y="20320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DAA376A-9B03-4B3A-8E9F-7DEED14FC345}">
      <dsp:nvSpPr>
        <dsp:cNvPr id="0" name=""/>
        <dsp:cNvSpPr/>
      </dsp:nvSpPr>
      <dsp:spPr>
        <a:xfrm>
          <a:off x="1919854" y="0"/>
          <a:ext cx="1862211" cy="4064000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Factors of Policy Determination</a:t>
          </a:r>
        </a:p>
      </dsp:txBody>
      <dsp:txXfrm>
        <a:off x="1919854" y="1625600"/>
        <a:ext cx="1862211" cy="1625600"/>
      </dsp:txXfrm>
    </dsp:sp>
    <dsp:sp modelId="{56723E47-8455-47F4-ADAA-DF5446746528}">
      <dsp:nvSpPr>
        <dsp:cNvPr id="0" name=""/>
        <dsp:cNvSpPr/>
      </dsp:nvSpPr>
      <dsp:spPr>
        <a:xfrm>
          <a:off x="217430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84EB6CE-DD33-499F-B163-E666C1911429}">
      <dsp:nvSpPr>
        <dsp:cNvPr id="0" name=""/>
        <dsp:cNvSpPr/>
      </dsp:nvSpPr>
      <dsp:spPr>
        <a:xfrm>
          <a:off x="3820093" y="0"/>
          <a:ext cx="1862211" cy="4064000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NPL Recovery options</a:t>
          </a:r>
        </a:p>
      </dsp:txBody>
      <dsp:txXfrm>
        <a:off x="3820093" y="1625600"/>
        <a:ext cx="1862211" cy="1625600"/>
      </dsp:txXfrm>
    </dsp:sp>
    <dsp:sp modelId="{8A1EC53D-87ED-4616-883A-2F322FB0E792}">
      <dsp:nvSpPr>
        <dsp:cNvPr id="0" name=""/>
        <dsp:cNvSpPr/>
      </dsp:nvSpPr>
      <dsp:spPr>
        <a:xfrm>
          <a:off x="4186411" y="279405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174AFD-FDD5-47B0-B01F-EAC3C98F376E}">
      <dsp:nvSpPr>
        <dsp:cNvPr id="0" name=""/>
        <dsp:cNvSpPr/>
      </dsp:nvSpPr>
      <dsp:spPr>
        <a:xfrm>
          <a:off x="5756011" y="0"/>
          <a:ext cx="1862211" cy="4064000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Black" panose="020B0A04020102020204" pitchFamily="34" charset="0"/>
            </a:rPr>
            <a:t>Conclusion</a:t>
          </a:r>
          <a:endParaRPr lang="en-NA" sz="1600" kern="1200" dirty="0">
            <a:latin typeface="Arial Black" panose="020B0A04020102020204" pitchFamily="34" charset="0"/>
          </a:endParaRPr>
        </a:p>
      </dsp:txBody>
      <dsp:txXfrm>
        <a:off x="5756011" y="1625600"/>
        <a:ext cx="1862211" cy="1625600"/>
      </dsp:txXfrm>
    </dsp:sp>
    <dsp:sp modelId="{14396564-F040-4E97-B523-154FEE3648ED}">
      <dsp:nvSpPr>
        <dsp:cNvPr id="0" name=""/>
        <dsp:cNvSpPr/>
      </dsp:nvSpPr>
      <dsp:spPr>
        <a:xfrm>
          <a:off x="6010461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3154B8-F2A3-4751-B4EF-3FB570BB06D7}">
      <dsp:nvSpPr>
        <dsp:cNvPr id="0" name=""/>
        <dsp:cNvSpPr/>
      </dsp:nvSpPr>
      <dsp:spPr>
        <a:xfrm>
          <a:off x="304800" y="3251200"/>
          <a:ext cx="7010400" cy="609600"/>
        </a:xfrm>
        <a:prstGeom prst="leftRightArrow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74BD2-79F7-4F41-9C74-0EA0E80FCEC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95408-9CC7-48C3-9B9A-5D10FB768590}">
      <dsp:nvSpPr>
        <dsp:cNvPr id="0" name=""/>
        <dsp:cNvSpPr/>
      </dsp:nvSpPr>
      <dsp:spPr>
        <a:xfrm>
          <a:off x="713315" y="580583"/>
          <a:ext cx="5327497" cy="116100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Black" panose="020B0A04020102020204" pitchFamily="34" charset="0"/>
            </a:rPr>
            <a:t>Debtor focused</a:t>
          </a:r>
          <a:endParaRPr lang="en-NA" sz="2000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 Black" panose="020B0A04020102020204" pitchFamily="34" charset="0"/>
            </a:rPr>
            <a:t>Debt restructuring</a:t>
          </a:r>
          <a:endParaRPr lang="en-NA" sz="1600" kern="1200" dirty="0">
            <a:latin typeface="Arial Black" panose="020B0A04020102020204" pitchFamily="34" charset="0"/>
          </a:endParaRPr>
        </a:p>
      </dsp:txBody>
      <dsp:txXfrm>
        <a:off x="713315" y="580583"/>
        <a:ext cx="5327497" cy="1161003"/>
      </dsp:txXfrm>
    </dsp:sp>
    <dsp:sp modelId="{DB188985-68C3-46DC-936A-4D3EFE94055A}">
      <dsp:nvSpPr>
        <dsp:cNvPr id="0" name=""/>
        <dsp:cNvSpPr/>
      </dsp:nvSpPr>
      <dsp:spPr>
        <a:xfrm>
          <a:off x="165002" y="435457"/>
          <a:ext cx="1096625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BB2BD-C0B1-4811-A000-B87A2C93AE12}">
      <dsp:nvSpPr>
        <dsp:cNvPr id="0" name=""/>
        <dsp:cNvSpPr/>
      </dsp:nvSpPr>
      <dsp:spPr>
        <a:xfrm>
          <a:off x="713315" y="1868826"/>
          <a:ext cx="5327497" cy="2068176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</a:t>
          </a:r>
          <a:r>
            <a:rPr lang="en-US" sz="2000" kern="1200" dirty="0">
              <a:latin typeface="Arial Black" panose="020B0A04020102020204" pitchFamily="34" charset="0"/>
            </a:rPr>
            <a:t>Bank focused                   </a:t>
          </a:r>
          <a:endParaRPr lang="en-NA" sz="2000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 Black" panose="020B0A04020102020204" pitchFamily="34" charset="0"/>
            </a:rPr>
            <a:t>Write-offs</a:t>
          </a:r>
          <a:endParaRPr lang="en-NA" sz="1600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 Black" panose="020B0A04020102020204" pitchFamily="34" charset="0"/>
            </a:rPr>
            <a:t>Direct Sales</a:t>
          </a:r>
          <a:endParaRPr lang="en-NA" sz="1600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 Black" panose="020B0A04020102020204" pitchFamily="34" charset="0"/>
            </a:rPr>
            <a:t>Securitization</a:t>
          </a:r>
          <a:endParaRPr lang="en-NA" sz="1600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 Black" panose="020B0A04020102020204" pitchFamily="34" charset="0"/>
            </a:rPr>
            <a:t>Asset Management Companies</a:t>
          </a:r>
          <a:endParaRPr lang="en-NA" sz="1600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 Black" panose="020B0A04020102020204" pitchFamily="34" charset="0"/>
            </a:rPr>
            <a:t>Asset protection schemes</a:t>
          </a:r>
          <a:endParaRPr lang="en-NA" sz="1600" kern="1200" dirty="0">
            <a:latin typeface="Arial Black" panose="020B0A040201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A" sz="1700" kern="1200" dirty="0"/>
        </a:p>
      </dsp:txBody>
      <dsp:txXfrm>
        <a:off x="713315" y="1868826"/>
        <a:ext cx="5327497" cy="2068176"/>
      </dsp:txXfrm>
    </dsp:sp>
    <dsp:sp modelId="{01DC26F9-3DC0-49C0-B2C8-0CEA21B2A271}">
      <dsp:nvSpPr>
        <dsp:cNvPr id="0" name=""/>
        <dsp:cNvSpPr/>
      </dsp:nvSpPr>
      <dsp:spPr>
        <a:xfrm>
          <a:off x="165002" y="2177288"/>
          <a:ext cx="1096625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5024B-9CA7-A94F-A9A8-E2109DE69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4900D-4D5B-594D-AFFA-A91D5A2077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50DC220-E80A-47FD-9A2C-258C6CE10AF5}" type="datetimeFigureOut">
              <a:rPr lang="en-ZA"/>
              <a:pPr>
                <a:defRPr/>
              </a:pPr>
              <a:t>2021/06/24</a:t>
            </a:fld>
            <a:endParaRPr lang="en-Z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E408DD-3A5D-964D-8D18-142E865313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55806E-20FA-8143-8EC9-3D23DDE19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5D109-DAA6-824A-A017-BD2B834729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57C38-0D10-254E-A734-3C766801B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CE7DE9-1A2F-49F2-8B0F-5B0284B7D273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847256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FB0C67D-2842-41ED-947D-57290CDD1A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3192D00-FD5C-4F1A-8E4E-4FF47C97E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02AD3C4-F0BA-4E97-AD3A-1E89ACB92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BAABD0-70B3-4354-B240-7717AFE3DB2B}" type="slidenum">
              <a:rPr lang="en-Z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Z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FB0C67D-2842-41ED-947D-57290CDD1A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3192D00-FD5C-4F1A-8E4E-4FF47C97E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02AD3C4-F0BA-4E97-AD3A-1E89ACB92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BAABD0-70B3-4354-B240-7717AFE3DB2B}" type="slidenum">
              <a:rPr lang="en-Z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Z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4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FB0C67D-2842-41ED-947D-57290CDD1A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3192D00-FD5C-4F1A-8E4E-4FF47C97E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02AD3C4-F0BA-4E97-AD3A-1E89ACB92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BAABD0-70B3-4354-B240-7717AFE3DB2B}" type="slidenum">
              <a:rPr lang="en-Z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Z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0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E7DE9-1A2F-49F2-8B0F-5B0284B7D273}" type="slidenum">
              <a:rPr lang="en-ZA" altLang="en-US" smtClean="0"/>
              <a:pPr>
                <a:defRPr/>
              </a:pPr>
              <a:t>5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48060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FB0C67D-2842-41ED-947D-57290CDD1A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3192D00-FD5C-4F1A-8E4E-4FF47C97E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02AD3C4-F0BA-4E97-AD3A-1E89ACB92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BAABD0-70B3-4354-B240-7717AFE3DB2B}" type="slidenum">
              <a:rPr lang="en-Z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Z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8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E42BAE-A660-4032-A092-7B85EE2D7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58E532-3273-43FB-A246-CCC1DAEDF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B7053F-F6D0-4F4C-B1BF-9731AF79C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9232-A07A-4857-AF06-D14F05D29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35393"/>
      </p:ext>
    </p:extLst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08FC43-1E45-4143-B57A-9363CE016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6540B-7229-4609-BBA6-C87C258E2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658692-AF5A-4F37-BC2D-AACC5FF79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A5F4-C4ED-440A-A8AC-A225E26D8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825762"/>
      </p:ext>
    </p:extLst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5B1F89-B154-4996-8BCD-489F84AA2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B580D1-429D-4FCE-9FB8-8DD88A387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D00EF3-432E-47D5-B2F2-1154E9624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FDB73-0495-42AE-971A-4426BE4B0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752734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FED27-B30C-4D7D-9087-8179AFE21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C46D0-9279-49A1-B451-7C336E98C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39F252-72F9-444B-9552-DAE61DDB6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67717-5665-486A-9A5C-7C8CAE8FA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432420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8E7C71-AE4C-4834-B7B6-2DB3DB83C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CCA0DF-A84B-48C1-93F7-28762AC56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5D366-F871-4C27-8306-2FE87F4EE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0656A-8C51-4BBD-B190-DC70097DF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211746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FD6BF-B0BC-4884-B536-272D7BABE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20768E-5EE0-4B35-9874-C71613768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111F8-E134-4381-99BF-846CD854D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1F2B-3401-47DA-A4D5-2C818B26B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403772"/>
      </p:ext>
    </p:extLst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9F22EB-E52B-4803-85BB-CC72F1FFA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DF9327-06CC-454F-8DD0-DD98773B3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E8E0C7-4AF5-4239-A192-4F0413F7D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17F0-EBF6-42FC-BDCF-DD295A4CB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730141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B2841A-EC28-4277-A441-EA802BFF8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132D81-5CE9-4056-8CF0-BD619E0E9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80A66E-093E-45B3-BD76-40FAA45CE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03873-61A4-4380-8A40-F4479E3C7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798880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229F67-9C55-4056-B008-52007615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6E3A7A-0D1D-49FB-940D-A19A1F7F2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52B5B6-8FF6-4173-AD8A-AD98D024B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E78FD-23F4-4D5F-AF77-106E0E2CE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922124"/>
      </p:ext>
    </p:extLst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B81FA-E881-4787-B178-FD10F5C81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49509D-C8C3-4237-B51A-E509F3EF0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B90D6-478A-4A29-87DD-1CD4431B4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E851-706C-4021-93B8-3D19F4C06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987539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8E76D-4FF4-4AE6-8ABB-8225F4BC7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9C57B-7889-4FD1-9B2C-CDACA15B7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4370-8212-402E-8AC1-500378200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89F37-EC79-4802-BFC3-3C488D218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263798"/>
      </p:ext>
    </p:extLst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66831B-BBA5-4AF0-A6BA-6C5177CA7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65055E-7DA1-406F-BF3E-E716A6450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295BE7-F51E-D944-876B-A33779711E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1BEEB1-2F65-B74B-92E0-BBDA71C5B4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49DA04-803F-FD41-B76E-E3BDC76AD5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3C906E-E6B2-4AC6-9723-17367B8DB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9.pn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New CID 2011 Powerpoint template pages .jpg">
            <a:extLst>
              <a:ext uri="{FF2B5EF4-FFF2-40B4-BE49-F238E27FC236}">
                <a16:creationId xmlns:a16="http://schemas.microsoft.com/office/drawing/2014/main" id="{44213ABB-8CCC-43B1-BC01-EBA76C02E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4F5185FF-3BE7-40D0-86E5-E65B10D7D5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5105400"/>
            <a:ext cx="6248400" cy="1143000"/>
          </a:xfrm>
        </p:spPr>
        <p:txBody>
          <a:bodyPr/>
          <a:lstStyle/>
          <a:p>
            <a:pPr algn="just" eaLnBrk="1" hangingPunct="1"/>
            <a:r>
              <a:rPr lang="en-US" sz="1600" b="1" i="0" u="none" strike="noStrike" baseline="0" dirty="0">
                <a:solidFill>
                  <a:srgbClr val="99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Resolution of Non-Performing Loans: What Strategies for African Central Banks </a:t>
            </a:r>
          </a:p>
          <a:p>
            <a:pPr algn="just" eaLnBrk="1" hangingPunct="1"/>
            <a:r>
              <a:rPr lang="en-US" sz="1600" b="1" i="0" u="none" strike="noStrike" baseline="0" dirty="0">
                <a:solidFill>
                  <a:srgbClr val="99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AACB Seminar</a:t>
            </a:r>
            <a:r>
              <a:rPr lang="en-US" altLang="en-US" sz="1600" b="1" dirty="0">
                <a:solidFill>
                  <a:srgbClr val="99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:</a:t>
            </a:r>
            <a:r>
              <a:rPr lang="en-US" altLang="en-US" sz="1600" b="1" dirty="0">
                <a:solidFill>
                  <a:srgbClr val="990000"/>
                </a:solidFill>
                <a:latin typeface="Arial Black" panose="020B0A04020102020204" pitchFamily="34" charset="0"/>
              </a:rPr>
              <a:t>June 2021              Imanuel Hawanga</a:t>
            </a:r>
            <a:endParaRPr lang="en-US" altLang="en-US" sz="1600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79DB924B-6055-4940-9C36-BAE65E1C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95800"/>
            <a:ext cx="213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8A2629"/>
                </a:solidFill>
              </a:rPr>
              <a:t>SCFSD/Pres/DLP/7/1/1/1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E0E40481-9D2C-4358-A17F-DF0F8C54D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6527E520-CA3F-466A-BFE5-E56BE5142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543800" cy="5562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en-US" altLang="en-US" sz="2400">
              <a:solidFill>
                <a:srgbClr val="990000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en-US" altLang="en-US" sz="2400">
              <a:solidFill>
                <a:srgbClr val="990000"/>
              </a:solidFill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1D53CC4-102E-40C7-992D-6676AC4FF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4114800" cy="457200"/>
          </a:xfrm>
        </p:spPr>
        <p:txBody>
          <a:bodyPr/>
          <a:lstStyle/>
          <a:p>
            <a:pPr algn="l" eaLnBrk="1" hangingPunct="1"/>
            <a:r>
              <a:rPr lang="en-US" altLang="en-US" sz="2500" b="1">
                <a:solidFill>
                  <a:schemeClr val="bg1"/>
                </a:solidFill>
              </a:rPr>
              <a:t>OUTLINE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CDBAC8-36B5-461A-A59E-0CFD11574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251964"/>
              </p:ext>
            </p:extLst>
          </p:nvPr>
        </p:nvGraphicFramePr>
        <p:xfrm>
          <a:off x="762000" y="13970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E0E40481-9D2C-4358-A17F-DF0F8C54D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-192314"/>
            <a:ext cx="9096375" cy="705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91D53CC4-102E-40C7-992D-6676AC4FF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25400"/>
            <a:ext cx="6172200" cy="767982"/>
          </a:xfrm>
        </p:spPr>
        <p:txBody>
          <a:bodyPr/>
          <a:lstStyle/>
          <a:p>
            <a:pPr algn="l" eaLnBrk="1" hangingPunct="1"/>
            <a:r>
              <a:rPr lang="en-US" altLang="en-US" sz="2500" b="1" dirty="0">
                <a:solidFill>
                  <a:schemeClr val="bg1"/>
                </a:solidFill>
              </a:rPr>
              <a:t>NON-PERFORMING LOANS </a:t>
            </a:r>
            <a:r>
              <a:rPr lang="en-US" altLang="en-US" sz="2500" dirty="0">
                <a:solidFill>
                  <a:schemeClr val="bg1"/>
                </a:solidFill>
              </a:rPr>
              <a:t>LEVELS</a:t>
            </a:r>
            <a:endParaRPr lang="en-US" altLang="en-US" sz="25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5921C6-F980-43F7-9237-694FBC5BA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334000"/>
            <a:ext cx="7924800" cy="7921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Trigger level of NPLs = systemic impact on financial systems</a:t>
            </a:r>
          </a:p>
          <a:p>
            <a:pPr marL="0" indent="0">
              <a:buNone/>
            </a:pPr>
            <a:r>
              <a:rPr lang="en-US" sz="2000" b="1" dirty="0"/>
              <a:t>Stress testing remains key</a:t>
            </a:r>
            <a:endParaRPr lang="en-NA" sz="2000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527E520-CA3F-466A-BFE5-E56BE51420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35101"/>
            <a:ext cx="3008313" cy="38989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en-US" altLang="en-US" sz="2400" dirty="0">
              <a:solidFill>
                <a:srgbClr val="990000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en-US" altLang="en-US" sz="2400" dirty="0">
              <a:solidFill>
                <a:srgbClr val="99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5CB7F-6DBB-401F-9735-EAB5CEEA5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05" y="1524000"/>
            <a:ext cx="7924800" cy="35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5680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E0E40481-9D2C-4358-A17F-DF0F8C54D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-304800"/>
            <a:ext cx="909637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91D53CC4-102E-40C7-992D-6676AC4FF5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12" y="-308664"/>
            <a:ext cx="7215188" cy="1300162"/>
          </a:xfrm>
        </p:spPr>
        <p:txBody>
          <a:bodyPr/>
          <a:lstStyle/>
          <a:p>
            <a:pPr algn="l" eaLnBrk="1" hangingPunct="1"/>
            <a:r>
              <a:rPr lang="en-US" altLang="en-US" sz="2500" b="1" dirty="0">
                <a:solidFill>
                  <a:schemeClr val="bg1"/>
                </a:solidFill>
              </a:rPr>
              <a:t>KEY FACTORS FOR POLICY DETERMINATION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5921C6-F980-43F7-9237-694FBC5B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022350"/>
            <a:ext cx="7848600" cy="4616450"/>
          </a:xfrm>
        </p:spPr>
        <p:txBody>
          <a:bodyPr/>
          <a:lstStyle/>
          <a:p>
            <a:pPr algn="l"/>
            <a:r>
              <a:rPr lang="en-US" sz="1800" dirty="0">
                <a:latin typeface="Arial Black" panose="020B0A04020102020204" pitchFamily="34" charset="0"/>
              </a:rPr>
              <a:t>Suitability of policy instruments is determined by :</a:t>
            </a:r>
          </a:p>
          <a:p>
            <a:pPr algn="l"/>
            <a:endParaRPr lang="en-US" sz="1800" dirty="0">
              <a:latin typeface="Arial Black" panose="020B0A04020102020204" pitchFamily="34" charset="0"/>
            </a:endParaRPr>
          </a:p>
          <a:p>
            <a:pPr algn="l"/>
            <a:r>
              <a:rPr lang="en-US" sz="1800" dirty="0">
                <a:latin typeface="Arial Black" panose="020B0A04020102020204" pitchFamily="34" charset="0"/>
              </a:rPr>
              <a:t>• the size of the NPL problem in relation to banks’ loss-absorbing capacity;</a:t>
            </a:r>
          </a:p>
          <a:p>
            <a:pPr algn="l"/>
            <a:endParaRPr lang="en-US" sz="1800" dirty="0">
              <a:latin typeface="Arial Black" panose="020B0A04020102020204" pitchFamily="34" charset="0"/>
            </a:endParaRPr>
          </a:p>
          <a:p>
            <a:pPr algn="l"/>
            <a:r>
              <a:rPr lang="en-US" sz="1800" dirty="0">
                <a:latin typeface="Arial Black" panose="020B0A04020102020204" pitchFamily="34" charset="0"/>
              </a:rPr>
              <a:t>• the macroeconomic conditions and structural banking sector issues;</a:t>
            </a:r>
          </a:p>
          <a:p>
            <a:pPr algn="l"/>
            <a:endParaRPr lang="en-US" sz="1800" dirty="0">
              <a:latin typeface="Arial Black" panose="020B0A04020102020204" pitchFamily="34" charset="0"/>
            </a:endParaRPr>
          </a:p>
          <a:p>
            <a:pPr algn="l"/>
            <a:r>
              <a:rPr lang="en-US" sz="1800" dirty="0">
                <a:latin typeface="Arial Black" panose="020B0A04020102020204" pitchFamily="34" charset="0"/>
              </a:rPr>
              <a:t>• the type of assets under NPL status;</a:t>
            </a:r>
          </a:p>
          <a:p>
            <a:pPr algn="l"/>
            <a:endParaRPr lang="en-US" sz="1800" dirty="0">
              <a:latin typeface="Arial Black" panose="020B0A04020102020204" pitchFamily="34" charset="0"/>
            </a:endParaRPr>
          </a:p>
          <a:p>
            <a:pPr algn="l"/>
            <a:r>
              <a:rPr lang="en-US" sz="1800" dirty="0">
                <a:latin typeface="Arial Black" panose="020B0A04020102020204" pitchFamily="34" charset="0"/>
              </a:rPr>
              <a:t>• the fiscal space for providing support to the banking sector, if needed; and</a:t>
            </a:r>
          </a:p>
          <a:p>
            <a:pPr algn="l"/>
            <a:endParaRPr lang="en-US" sz="1800" dirty="0">
              <a:latin typeface="Arial Black" panose="020B0A04020102020204" pitchFamily="34" charset="0"/>
            </a:endParaRPr>
          </a:p>
          <a:p>
            <a:pPr algn="l"/>
            <a:r>
              <a:rPr lang="en-US" sz="1800" dirty="0">
                <a:latin typeface="Arial Black" panose="020B0A04020102020204" pitchFamily="34" charset="0"/>
              </a:rPr>
              <a:t>• legal and judicial restrictions.</a:t>
            </a:r>
            <a:endParaRPr lang="en-NA" sz="1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NA" sz="2000" b="1" dirty="0"/>
          </a:p>
        </p:txBody>
      </p:sp>
    </p:spTree>
    <p:extLst>
      <p:ext uri="{BB962C8B-B14F-4D97-AF65-F5344CB8AC3E}">
        <p14:creationId xmlns:p14="http://schemas.microsoft.com/office/powerpoint/2010/main" val="262857257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New CID 2011 Powerpoint template pages 2.jpg">
            <a:extLst>
              <a:ext uri="{FF2B5EF4-FFF2-40B4-BE49-F238E27FC236}">
                <a16:creationId xmlns:a16="http://schemas.microsoft.com/office/drawing/2014/main" id="{8051BB9C-24D2-4FE9-B515-0D66B07D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43543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3963502-3331-DD45-B7B2-C8E379D8C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192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14000"/>
              </a:lnSpc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EEE58883-31C0-4232-A0FD-59D062BA0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400800" cy="609600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chemeClr val="bg1"/>
                </a:solidFill>
              </a:rPr>
              <a:t>NPL Recovery Options</a:t>
            </a:r>
            <a:endParaRPr lang="en-US" altLang="en-US" sz="25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256599-9AFB-4DEA-A98F-B7283F00A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982823"/>
              </p:ext>
            </p:extLst>
          </p:nvPr>
        </p:nvGraphicFramePr>
        <p:xfrm>
          <a:off x="685800" y="1167618"/>
          <a:ext cx="7772400" cy="508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3D45DA0-C3DD-41BE-844F-E74203D23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89923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8284E2-3F8A-40CB-B330-A7A39F51F606}"/>
              </a:ext>
            </a:extLst>
          </p:cNvPr>
          <p:cNvSpPr/>
          <p:nvPr/>
        </p:nvSpPr>
        <p:spPr>
          <a:xfrm>
            <a:off x="1600174" y="1941286"/>
            <a:ext cx="1219200" cy="1168399"/>
          </a:xfrm>
          <a:prstGeom prst="roundRect">
            <a:avLst>
              <a:gd name="adj" fmla="val 10000"/>
            </a:avLst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0B4F8-0286-4543-B508-B6A9856E8C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0174" y="3581399"/>
            <a:ext cx="1219306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9777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E0E40481-9D2C-4358-A17F-DF0F8C54D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-37147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6527E520-CA3F-466A-BFE5-E56BE5142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543800" cy="5562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en-US" altLang="en-US" sz="2400" dirty="0">
              <a:solidFill>
                <a:srgbClr val="990000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en-US" altLang="en-US" sz="2400" dirty="0">
              <a:solidFill>
                <a:srgbClr val="990000"/>
              </a:solidFill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1D53CC4-102E-40C7-992D-6676AC4FF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5257800" cy="457200"/>
          </a:xfrm>
        </p:spPr>
        <p:txBody>
          <a:bodyPr/>
          <a:lstStyle/>
          <a:p>
            <a:pPr algn="l" eaLnBrk="1" hangingPunct="1"/>
            <a:r>
              <a:rPr lang="en-US" altLang="en-US" sz="2500" b="1" dirty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73640-BB6D-4491-9B90-0C81BE1585FE}"/>
              </a:ext>
            </a:extLst>
          </p:cNvPr>
          <p:cNvSpPr txBox="1"/>
          <p:nvPr/>
        </p:nvSpPr>
        <p:spPr>
          <a:xfrm>
            <a:off x="762000" y="1914525"/>
            <a:ext cx="7848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Determination of systemic levels</a:t>
            </a:r>
          </a:p>
          <a:p>
            <a:endParaRPr lang="en-US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Mapping your country characteristics</a:t>
            </a:r>
          </a:p>
          <a:p>
            <a:endParaRPr lang="en-US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Adoption of relevant policy instruments</a:t>
            </a:r>
            <a:endParaRPr lang="en-N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3706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New CID 2011 Powerpoint template pages 4.jpg">
            <a:extLst>
              <a:ext uri="{FF2B5EF4-FFF2-40B4-BE49-F238E27FC236}">
                <a16:creationId xmlns:a16="http://schemas.microsoft.com/office/drawing/2014/main" id="{4C36A745-BFAF-4A08-9903-2E1C0B40F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>
            <a:extLst>
              <a:ext uri="{FF2B5EF4-FFF2-40B4-BE49-F238E27FC236}">
                <a16:creationId xmlns:a16="http://schemas.microsoft.com/office/drawing/2014/main" id="{47045B2E-25A3-4659-9796-E179E520E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33400"/>
            <a:ext cx="213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8A2629"/>
                </a:solidFill>
              </a:rPr>
              <a:t>SCFSD/Pres/DLP/7/1/1/1</a:t>
            </a: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7AD9CAF088DC4A9F93A9F533D89368" ma:contentTypeVersion="1" ma:contentTypeDescription="Create a new document." ma:contentTypeScope="" ma:versionID="c4cf8ac541f077aa8539ec3c2e2de0cc">
  <xsd:schema xmlns:xsd="http://www.w3.org/2001/XMLSchema" xmlns:xs="http://www.w3.org/2001/XMLSchema" xmlns:p="http://schemas.microsoft.com/office/2006/metadata/properties" xmlns:ns2="f96e26c9-ee80-40f6-85ca-6aadf213f117" xmlns:ns3="84834014-70a4-48cf-a1b8-d21453c3c8fd" targetNamespace="http://schemas.microsoft.com/office/2006/metadata/properties" ma:root="true" ma:fieldsID="a384a4020947b0f8a44d8f4fd12037ff" ns2:_="" ns3:_="">
    <xsd:import namespace="f96e26c9-ee80-40f6-85ca-6aadf213f117"/>
    <xsd:import namespace="84834014-70a4-48cf-a1b8-d21453c3c8fd"/>
    <xsd:element name="properties">
      <xsd:complexType>
        <xsd:sequence>
          <xsd:element name="documentManagement">
            <xsd:complexType>
              <xsd:all>
                <xsd:element ref="ns2:Category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e26c9-ee80-40f6-85ca-6aadf213f117" elementFormDefault="qualified">
    <xsd:import namespace="http://schemas.microsoft.com/office/2006/documentManagement/types"/>
    <xsd:import namespace="http://schemas.microsoft.com/office/infopath/2007/PartnerControls"/>
    <xsd:element name="Category" ma:index="2" ma:displayName="Category" ma:default="Memo Templates" ma:format="Dropdown" ma:internalName="Category">
      <xsd:simpleType>
        <xsd:restriction base="dms:Choice">
          <xsd:enumeration value="Memo Templates"/>
          <xsd:enumeration value="Power Point Templates"/>
          <xsd:enumeration value="Media Templates"/>
          <xsd:enumeration value="Policies and Procedures Templates"/>
          <xsd:enumeration value="Operational Risk Event Reporting Templates"/>
          <xsd:enumeration value="Policy Submission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34014-70a4-48cf-a1b8-d21453c3c8fd" elementFormDefault="qualified">
    <xsd:import namespace="http://schemas.microsoft.com/office/2006/documentManagement/types"/>
    <xsd:import namespace="http://schemas.microsoft.com/office/infopath/2007/PartnerControls"/>
    <xsd:element name="_dlc_DocId" ma:index="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96e26c9-ee80-40f6-85ca-6aadf213f117">Power Point Templates</Category>
  </documentManagement>
</p:properties>
</file>

<file path=customXml/item4.xml><?xml version="1.0" encoding="utf-8"?>
<LongProperties xmlns="http://schemas.microsoft.com/office/2006/metadata/longPropertie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F7BA41-E991-4E77-88BE-ADF11F30C42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6E30B2C-DF58-4D19-B57D-FF0161964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6e26c9-ee80-40f6-85ca-6aadf213f117"/>
    <ds:schemaRef ds:uri="84834014-70a4-48cf-a1b8-d21453c3c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AD73BF-D6FC-4B16-9552-9F9B5FDC72C6}">
  <ds:schemaRefs>
    <ds:schemaRef ds:uri="http://schemas.microsoft.com/office/2006/documentManagement/types"/>
    <ds:schemaRef ds:uri="http://www.w3.org/XML/1998/namespace"/>
    <ds:schemaRef ds:uri="84834014-70a4-48cf-a1b8-d21453c3c8fd"/>
    <ds:schemaRef ds:uri="http://purl.org/dc/terms/"/>
    <ds:schemaRef ds:uri="f96e26c9-ee80-40f6-85ca-6aadf213f117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D9C9DF2-A9AF-4211-8C7B-3037CA9915BD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BECC90DD-68AE-41ED-9384-6716BA4BAE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171</Words>
  <Application>Microsoft Office PowerPoint</Application>
  <PresentationFormat>On-screen Show (4:3)</PresentationFormat>
  <Paragraphs>46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Default Design</vt:lpstr>
      <vt:lpstr>PowerPoint Presentation</vt:lpstr>
      <vt:lpstr>OUTLINE</vt:lpstr>
      <vt:lpstr>NON-PERFORMING LOANS LEVELS</vt:lpstr>
      <vt:lpstr>KEY FACTORS FOR POLICY DETERMINATION</vt:lpstr>
      <vt:lpstr>NPL Recovery Options</vt:lpstr>
      <vt:lpstr>RECOMMENDATIONS</vt:lpstr>
      <vt:lpstr>PowerPoint Presentation</vt:lpstr>
    </vt:vector>
  </TitlesOfParts>
  <Company>Green Leaf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 Powerpoint Template</dc:title>
  <dc:creator>Elsa</dc:creator>
  <cp:lastModifiedBy>Hawanga, Imanuel</cp:lastModifiedBy>
  <cp:revision>306</cp:revision>
  <dcterms:created xsi:type="dcterms:W3CDTF">2010-02-17T14:20:20Z</dcterms:created>
  <dcterms:modified xsi:type="dcterms:W3CDTF">2021-06-24T07:02:09Z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0">
    <vt:lpwstr/>
  </property>
  <property fmtid="{D5CDD505-2E9C-101B-9397-08002B2CF9AE}" pid="4" name="docCategory">
    <vt:lpwstr>Other BON Documents</vt:lpwstr>
  </property>
  <property fmtid="{D5CDD505-2E9C-101B-9397-08002B2CF9AE}" pid="5" name="Related document">
    <vt:lpwstr/>
  </property>
  <property fmtid="{D5CDD505-2E9C-101B-9397-08002B2CF9AE}" pid="6" name="display_urn:schemas-microsoft-com:office:office#Editor">
    <vt:lpwstr>Vleermuis, Che</vt:lpwstr>
  </property>
  <property fmtid="{D5CDD505-2E9C-101B-9397-08002B2CF9AE}" pid="7" name="display_urn:schemas-microsoft-com:office:office#Author">
    <vt:lpwstr>Vleermuis, Che</vt:lpwstr>
  </property>
  <property fmtid="{D5CDD505-2E9C-101B-9397-08002B2CF9AE}" pid="8" name="Websio Document Preview">
    <vt:lpwstr/>
  </property>
  <property fmtid="{D5CDD505-2E9C-101B-9397-08002B2CF9AE}" pid="9" name="_dlc_DocId">
    <vt:lpwstr>K5RTDW2666PP-1245-4</vt:lpwstr>
  </property>
  <property fmtid="{D5CDD505-2E9C-101B-9397-08002B2CF9AE}" pid="10" name="_dlc_DocIdItemGuid">
    <vt:lpwstr>a0c89afa-291b-4cab-a7e6-a156c1cc8ead</vt:lpwstr>
  </property>
  <property fmtid="{D5CDD505-2E9C-101B-9397-08002B2CF9AE}" pid="11" name="_dlc_DocIdUrl">
    <vt:lpwstr>http://boneagle/_layouts/15/DocIdRedir.aspx?ID=K5RTDW2666PP-1245-4, K5RTDW2666PP-1245-4</vt:lpwstr>
  </property>
</Properties>
</file>