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53"/>
  </p:notesMasterIdLst>
  <p:handoutMasterIdLst>
    <p:handoutMasterId r:id="rId54"/>
  </p:handoutMasterIdLst>
  <p:sldIdLst>
    <p:sldId id="256" r:id="rId2"/>
    <p:sldId id="257" r:id="rId3"/>
    <p:sldId id="261" r:id="rId4"/>
    <p:sldId id="382" r:id="rId5"/>
    <p:sldId id="319" r:id="rId6"/>
    <p:sldId id="318" r:id="rId7"/>
    <p:sldId id="352" r:id="rId8"/>
    <p:sldId id="309" r:id="rId9"/>
    <p:sldId id="287" r:id="rId10"/>
    <p:sldId id="376" r:id="rId11"/>
    <p:sldId id="377" r:id="rId12"/>
    <p:sldId id="374" r:id="rId13"/>
    <p:sldId id="372" r:id="rId14"/>
    <p:sldId id="373" r:id="rId15"/>
    <p:sldId id="375" r:id="rId16"/>
    <p:sldId id="283" r:id="rId17"/>
    <p:sldId id="280" r:id="rId18"/>
    <p:sldId id="282" r:id="rId19"/>
    <p:sldId id="310" r:id="rId20"/>
    <p:sldId id="324" r:id="rId21"/>
    <p:sldId id="325" r:id="rId22"/>
    <p:sldId id="327" r:id="rId23"/>
    <p:sldId id="328" r:id="rId24"/>
    <p:sldId id="329" r:id="rId25"/>
    <p:sldId id="330" r:id="rId26"/>
    <p:sldId id="331" r:id="rId27"/>
    <p:sldId id="332" r:id="rId28"/>
    <p:sldId id="333" r:id="rId29"/>
    <p:sldId id="334" r:id="rId30"/>
    <p:sldId id="349" r:id="rId31"/>
    <p:sldId id="312" r:id="rId32"/>
    <p:sldId id="335" r:id="rId33"/>
    <p:sldId id="336" r:id="rId34"/>
    <p:sldId id="337" r:id="rId35"/>
    <p:sldId id="338" r:id="rId36"/>
    <p:sldId id="339" r:id="rId37"/>
    <p:sldId id="340" r:id="rId38"/>
    <p:sldId id="341" r:id="rId39"/>
    <p:sldId id="342" r:id="rId40"/>
    <p:sldId id="343" r:id="rId41"/>
    <p:sldId id="315" r:id="rId42"/>
    <p:sldId id="344" r:id="rId43"/>
    <p:sldId id="345" r:id="rId44"/>
    <p:sldId id="346" r:id="rId45"/>
    <p:sldId id="350" r:id="rId46"/>
    <p:sldId id="347" r:id="rId47"/>
    <p:sldId id="381" r:id="rId48"/>
    <p:sldId id="378" r:id="rId49"/>
    <p:sldId id="379" r:id="rId50"/>
    <p:sldId id="380" r:id="rId51"/>
    <p:sldId id="30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316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70A785-45AC-4E7B-9C37-1F599814C64C}" type="datetimeFigureOut">
              <a:rPr lang="en-ZW" smtClean="0"/>
              <a:t>5/9/2016</a:t>
            </a:fld>
            <a:endParaRPr lang="en-ZW"/>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7DE4BF-DDCE-4D67-B701-F1540017B4D9}" type="slidenum">
              <a:rPr lang="en-ZW" smtClean="0"/>
              <a:t>‹#›</a:t>
            </a:fld>
            <a:endParaRPr lang="en-ZW"/>
          </a:p>
        </p:txBody>
      </p:sp>
    </p:spTree>
    <p:extLst>
      <p:ext uri="{BB962C8B-B14F-4D97-AF65-F5344CB8AC3E}">
        <p14:creationId xmlns:p14="http://schemas.microsoft.com/office/powerpoint/2010/main" val="153278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8CF26F-895C-421F-A21C-83F7603F5E3A}" type="datetimeFigureOut">
              <a:rPr lang="en-ZW" smtClean="0"/>
              <a:t>5/9/2016</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E3B6F-5A9D-482B-B368-B8B368F8F8FC}" type="slidenum">
              <a:rPr lang="en-ZW" smtClean="0"/>
              <a:t>‹#›</a:t>
            </a:fld>
            <a:endParaRPr lang="en-ZW"/>
          </a:p>
        </p:txBody>
      </p:sp>
    </p:spTree>
    <p:extLst>
      <p:ext uri="{BB962C8B-B14F-4D97-AF65-F5344CB8AC3E}">
        <p14:creationId xmlns:p14="http://schemas.microsoft.com/office/powerpoint/2010/main" val="359341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3DFE3B6F-5A9D-482B-B368-B8B368F8F8FC}" type="slidenum">
              <a:rPr lang="en-ZW" smtClean="0"/>
              <a:t>1</a:t>
            </a:fld>
            <a:endParaRPr lang="en-ZW"/>
          </a:p>
        </p:txBody>
      </p:sp>
    </p:spTree>
    <p:extLst>
      <p:ext uri="{BB962C8B-B14F-4D97-AF65-F5344CB8AC3E}">
        <p14:creationId xmlns:p14="http://schemas.microsoft.com/office/powerpoint/2010/main" val="172411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AD336DDC-8FBF-432A-9D31-B8F3ACE3C61B}" type="datetime1">
              <a:rPr lang="en-ZW" smtClean="0"/>
              <a:t>5/9/2016</a:t>
            </a:fld>
            <a:endParaRPr lang="en-ZW"/>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ZW"/>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1B928C1E-C494-4FFB-A3AF-3CC3F5311B1A}" type="slidenum">
              <a:rPr lang="en-ZW" smtClean="0"/>
              <a:t>‹#›</a:t>
            </a:fld>
            <a:endParaRPr lang="en-ZW"/>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528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F2AC0-5456-4219-B6DF-C8F0BC7CBDB8}" type="datetime1">
              <a:rPr lang="en-ZW" smtClean="0"/>
              <a:t>5/9/2016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55133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CB16AD94-1D4A-4A0F-88E5-C9FA5BCF1EF5}" type="datetime1">
              <a:rPr lang="en-ZW" smtClean="0"/>
              <a:t>5/9/2016</a:t>
            </a:fld>
            <a:endParaRPr lang="en-ZW"/>
          </a:p>
        </p:txBody>
      </p:sp>
      <p:sp>
        <p:nvSpPr>
          <p:cNvPr id="5" name="Footer Placeholder 4"/>
          <p:cNvSpPr>
            <a:spLocks noGrp="1"/>
          </p:cNvSpPr>
          <p:nvPr>
            <p:ph type="ftr" sz="quarter" idx="11"/>
          </p:nvPr>
        </p:nvSpPr>
        <p:spPr>
          <a:xfrm>
            <a:off x="6536187" y="6315949"/>
            <a:ext cx="3814856" cy="365125"/>
          </a:xfrm>
        </p:spPr>
        <p:txBody>
          <a:bodyPr/>
          <a:lstStyle/>
          <a:p>
            <a:endParaRPr lang="en-ZW"/>
          </a:p>
        </p:txBody>
      </p:sp>
      <p:sp>
        <p:nvSpPr>
          <p:cNvPr id="6" name="Slide Number Placeholder 5"/>
          <p:cNvSpPr>
            <a:spLocks noGrp="1"/>
          </p:cNvSpPr>
          <p:nvPr>
            <p:ph type="sldNum" sz="quarter" idx="12"/>
          </p:nvPr>
        </p:nvSpPr>
        <p:spPr>
          <a:xfrm>
            <a:off x="11784011" y="5607592"/>
            <a:ext cx="407988" cy="365125"/>
          </a:xfrm>
        </p:spPr>
        <p:txBody>
          <a:bodyPr/>
          <a:lstStyle/>
          <a:p>
            <a:fld id="{1B928C1E-C494-4FFB-A3AF-3CC3F5311B1A}" type="slidenum">
              <a:rPr lang="en-ZW" smtClean="0"/>
              <a:t>‹#›</a:t>
            </a:fld>
            <a:endParaRPr lang="en-ZW"/>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163907"/>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D472E-5AC4-4B18-A151-65021EB29690}" type="datetime1">
              <a:rPr lang="en-ZW" smtClean="0"/>
              <a:t>5/9/2016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142146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F767C259-C262-4825-8AF5-FFC297C83204}" type="datetime1">
              <a:rPr lang="en-ZW" smtClean="0"/>
              <a:t>5/9/2016</a:t>
            </a:fld>
            <a:endParaRPr lang="en-ZW"/>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ZW"/>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B928C1E-C494-4FFB-A3AF-3CC3F5311B1A}" type="slidenum">
              <a:rPr lang="en-ZW" smtClean="0"/>
              <a:t>‹#›</a:t>
            </a:fld>
            <a:endParaRPr lang="en-ZW"/>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95312"/>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7344FA-C945-46CF-A504-3C2BCAE8A5C4}" type="datetime1">
              <a:rPr lang="en-ZW" smtClean="0"/>
              <a:t>5/9/2016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261246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192281-995A-4E35-818A-6B4B7FCACDAE}" type="datetime1">
              <a:rPr lang="en-ZW" smtClean="0"/>
              <a:t>5/9/2016</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1697080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6F93CF-8220-4DDF-8F7A-461EC94A2762}" type="datetime1">
              <a:rPr lang="en-ZW" smtClean="0"/>
              <a:t>5/9/2016</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110966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2CC6F-6400-44AC-9D7C-4CACD2316CA5}" type="datetime1">
              <a:rPr lang="en-ZW" smtClean="0"/>
              <a:t>5/9/2016</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184556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A586A-F3A0-4913-9BED-9F91501CD51B}" type="datetime1">
              <a:rPr lang="en-ZW" smtClean="0"/>
              <a:t>5/9/2016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414277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EDA9-C729-47CB-8C32-D18295AAFB0E}" type="datetime1">
              <a:rPr lang="en-ZW" smtClean="0"/>
              <a:t>5/9/2016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1B928C1E-C494-4FFB-A3AF-3CC3F5311B1A}" type="slidenum">
              <a:rPr lang="en-ZW" smtClean="0"/>
              <a:t>‹#›</a:t>
            </a:fld>
            <a:endParaRPr lang="en-ZW"/>
          </a:p>
        </p:txBody>
      </p:sp>
    </p:spTree>
    <p:extLst>
      <p:ext uri="{BB962C8B-B14F-4D97-AF65-F5344CB8AC3E}">
        <p14:creationId xmlns:p14="http://schemas.microsoft.com/office/powerpoint/2010/main" val="178403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80F61E27-85A4-4A57-88C0-BCD4C1AB877B}" type="datetime1">
              <a:rPr lang="en-ZW" smtClean="0"/>
              <a:t>5/9/2016</a:t>
            </a:fld>
            <a:endParaRPr lang="en-ZW"/>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ZW"/>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B928C1E-C494-4FFB-A3AF-3CC3F5311B1A}" type="slidenum">
              <a:rPr lang="en-ZW" smtClean="0"/>
              <a:t>‹#›</a:t>
            </a:fld>
            <a:endParaRPr lang="en-ZW"/>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07946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ftr="0" dt="0"/>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77" y="476903"/>
            <a:ext cx="10246658" cy="3274826"/>
          </a:xfrm>
        </p:spPr>
        <p:txBody>
          <a:bodyPr>
            <a:normAutofit/>
          </a:bodyPr>
          <a:lstStyle/>
          <a:p>
            <a:pPr algn="ctr">
              <a:lnSpc>
                <a:spcPct val="150000"/>
              </a:lnSpc>
            </a:pPr>
            <a:r>
              <a:rPr lang="en-ZW" sz="4400" dirty="0"/>
              <a:t>Perspectives and Challenges of cross border activities in </a:t>
            </a:r>
            <a:r>
              <a:rPr lang="en-ZW" sz="4400" dirty="0" smtClean="0"/>
              <a:t>Africa</a:t>
            </a:r>
            <a:endParaRPr lang="en-ZW" sz="4400" i="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35741" y="4316505"/>
            <a:ext cx="9144000" cy="1882589"/>
          </a:xfrm>
        </p:spPr>
        <p:txBody>
          <a:bodyPr>
            <a:normAutofit fontScale="92500"/>
          </a:bodyPr>
          <a:lstStyle/>
          <a:p>
            <a:pPr algn="ctr">
              <a:lnSpc>
                <a:spcPct val="150000"/>
              </a:lnSpc>
            </a:pPr>
            <a:r>
              <a:rPr lang="en-ZW" sz="2800" b="1" i="0" smtClean="0">
                <a:latin typeface="Arial" panose="020B0604020202020204" pitchFamily="34" charset="0"/>
                <a:cs typeface="Arial" panose="020B0604020202020204" pitchFamily="34" charset="0"/>
              </a:rPr>
              <a:t>Norman </a:t>
            </a:r>
            <a:r>
              <a:rPr lang="en-ZW" sz="2800" b="1" i="0" dirty="0" smtClean="0">
                <a:latin typeface="Arial" panose="020B0604020202020204" pitchFamily="34" charset="0"/>
                <a:cs typeface="Arial" panose="020B0604020202020204" pitchFamily="34" charset="0"/>
              </a:rPr>
              <a:t>Mataruka</a:t>
            </a:r>
          </a:p>
          <a:p>
            <a:pPr algn="ctr">
              <a:lnSpc>
                <a:spcPct val="150000"/>
              </a:lnSpc>
            </a:pPr>
            <a:r>
              <a:rPr lang="en-ZW" sz="2800" b="1" i="0" dirty="0" smtClean="0">
                <a:latin typeface="Arial" panose="020B0604020202020204" pitchFamily="34" charset="0"/>
                <a:cs typeface="Arial" panose="020B0604020202020204" pitchFamily="34" charset="0"/>
              </a:rPr>
              <a:t>Director, Bank Supervision Division</a:t>
            </a:r>
          </a:p>
          <a:p>
            <a:pPr algn="ctr">
              <a:lnSpc>
                <a:spcPct val="150000"/>
              </a:lnSpc>
            </a:pPr>
            <a:r>
              <a:rPr lang="en-ZW" sz="2800" b="1" i="0" dirty="0" smtClean="0">
                <a:latin typeface="Arial" panose="020B0604020202020204" pitchFamily="34" charset="0"/>
                <a:cs typeface="Arial" panose="020B0604020202020204" pitchFamily="34" charset="0"/>
              </a:rPr>
              <a:t>Reserve Bank of Zimbabwe</a:t>
            </a:r>
            <a:endParaRPr lang="en-ZW" sz="2800" b="1"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1</a:t>
            </a:fld>
            <a:endParaRPr lang="en-ZW"/>
          </a:p>
        </p:txBody>
      </p:sp>
    </p:spTree>
    <p:extLst>
      <p:ext uri="{BB962C8B-B14F-4D97-AF65-F5344CB8AC3E}">
        <p14:creationId xmlns:p14="http://schemas.microsoft.com/office/powerpoint/2010/main" val="1898591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147917"/>
            <a:ext cx="10492394" cy="739589"/>
          </a:xfrm>
        </p:spPr>
        <p:txBody>
          <a:bodyPr>
            <a:normAutofit fontScale="90000"/>
          </a:bodyPr>
          <a:lstStyle/>
          <a:p>
            <a:pPr algn="just">
              <a:lnSpc>
                <a:spcPct val="160000"/>
              </a:lnSpc>
            </a:pPr>
            <a:r>
              <a:rPr lang="en-ZW" sz="3600" b="1" dirty="0">
                <a:latin typeface="Arial" panose="020B0604020202020204" pitchFamily="34" charset="0"/>
                <a:cs typeface="Arial" panose="020B0604020202020204" pitchFamily="34" charset="0"/>
              </a:rPr>
              <a:t>Complex and Opaque Structures…</a:t>
            </a:r>
          </a:p>
        </p:txBody>
      </p:sp>
      <p:sp>
        <p:nvSpPr>
          <p:cNvPr id="3" name="Content Placeholder 2"/>
          <p:cNvSpPr>
            <a:spLocks noGrp="1"/>
          </p:cNvSpPr>
          <p:nvPr>
            <p:ph idx="1"/>
          </p:nvPr>
        </p:nvSpPr>
        <p:spPr>
          <a:xfrm>
            <a:off x="282388" y="1048871"/>
            <a:ext cx="11604811" cy="5809129"/>
          </a:xfrm>
        </p:spPr>
        <p:txBody>
          <a:bodyPr>
            <a:noAutofit/>
          </a:bodyPr>
          <a:lstStyle/>
          <a:p>
            <a:pPr algn="just">
              <a:lnSpc>
                <a:spcPct val="16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The major cross border banks generally have </a:t>
            </a:r>
            <a:r>
              <a:rPr lang="en-ZW" sz="2600" b="1" dirty="0" smtClean="0">
                <a:latin typeface="Arial" panose="020B0604020202020204" pitchFamily="34" charset="0"/>
                <a:cs typeface="Arial" panose="020B0604020202020204" pitchFamily="34" charset="0"/>
              </a:rPr>
              <a:t>complex and opaque holding structures</a:t>
            </a:r>
            <a:r>
              <a:rPr lang="en-ZW" sz="2600" dirty="0" smtClean="0">
                <a:latin typeface="Arial" panose="020B0604020202020204" pitchFamily="34" charset="0"/>
                <a:cs typeface="Arial" panose="020B0604020202020204" pitchFamily="34" charset="0"/>
              </a:rPr>
              <a:t> which hinder effective supervision.</a:t>
            </a:r>
          </a:p>
          <a:p>
            <a:pPr algn="just">
              <a:lnSpc>
                <a:spcPct val="16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Complex </a:t>
            </a:r>
            <a:r>
              <a:rPr lang="en-ZW" sz="2600" dirty="0">
                <a:latin typeface="Arial" panose="020B0604020202020204" pitchFamily="34" charset="0"/>
                <a:cs typeface="Arial" panose="020B0604020202020204" pitchFamily="34" charset="0"/>
              </a:rPr>
              <a:t>corporate </a:t>
            </a:r>
            <a:r>
              <a:rPr lang="en-ZW" sz="2600" dirty="0" smtClean="0">
                <a:latin typeface="Arial" panose="020B0604020202020204" pitchFamily="34" charset="0"/>
                <a:cs typeface="Arial" panose="020B0604020202020204" pitchFamily="34" charset="0"/>
              </a:rPr>
              <a:t>structures make </a:t>
            </a:r>
            <a:r>
              <a:rPr lang="en-ZW" sz="2600" dirty="0">
                <a:latin typeface="Arial" panose="020B0604020202020204" pitchFamily="34" charset="0"/>
                <a:cs typeface="Arial" panose="020B0604020202020204" pitchFamily="34" charset="0"/>
              </a:rPr>
              <a:t>it </a:t>
            </a:r>
            <a:r>
              <a:rPr lang="en-ZW" sz="2600" dirty="0" smtClean="0">
                <a:latin typeface="Arial" panose="020B0604020202020204" pitchFamily="34" charset="0"/>
                <a:cs typeface="Arial" panose="020B0604020202020204" pitchFamily="34" charset="0"/>
              </a:rPr>
              <a:t>difficult </a:t>
            </a:r>
            <a:r>
              <a:rPr lang="en-ZW" sz="2600" dirty="0">
                <a:latin typeface="Arial" panose="020B0604020202020204" pitchFamily="34" charset="0"/>
                <a:cs typeface="Arial" panose="020B0604020202020204" pitchFamily="34" charset="0"/>
              </a:rPr>
              <a:t>for supervisors to have a clear consolidated view of financial </a:t>
            </a:r>
            <a:r>
              <a:rPr lang="en-ZW" sz="2600" dirty="0" smtClean="0">
                <a:latin typeface="Arial" panose="020B0604020202020204" pitchFamily="34" charset="0"/>
                <a:cs typeface="Arial" panose="020B0604020202020204" pitchFamily="34" charset="0"/>
              </a:rPr>
              <a:t>groups.</a:t>
            </a:r>
          </a:p>
          <a:p>
            <a:pPr algn="just">
              <a:lnSpc>
                <a:spcPct val="16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Some of the conglomerates with sophisticated structures include:  Bank </a:t>
            </a:r>
            <a:r>
              <a:rPr lang="en-ZW" sz="2600" dirty="0">
                <a:latin typeface="Arial" panose="020B0604020202020204" pitchFamily="34" charset="0"/>
                <a:cs typeface="Arial" panose="020B0604020202020204" pitchFamily="34" charset="0"/>
              </a:rPr>
              <a:t>of Africa </a:t>
            </a:r>
            <a:r>
              <a:rPr lang="en-ZW" sz="2600" dirty="0" smtClean="0">
                <a:latin typeface="Arial" panose="020B0604020202020204" pitchFamily="34" charset="0"/>
                <a:cs typeface="Arial" panose="020B0604020202020204" pitchFamily="34" charset="0"/>
              </a:rPr>
              <a:t>Group, </a:t>
            </a:r>
            <a:r>
              <a:rPr lang="en-ZW" sz="2600" dirty="0" err="1" smtClean="0">
                <a:latin typeface="Arial" panose="020B0604020202020204" pitchFamily="34" charset="0"/>
                <a:cs typeface="Arial" panose="020B0604020202020204" pitchFamily="34" charset="0"/>
              </a:rPr>
              <a:t>Ecobank</a:t>
            </a:r>
            <a:r>
              <a:rPr lang="en-ZW" sz="2600" dirty="0" smtClean="0">
                <a:latin typeface="Arial" panose="020B0604020202020204" pitchFamily="34" charset="0"/>
                <a:cs typeface="Arial" panose="020B0604020202020204" pitchFamily="34" charset="0"/>
              </a:rPr>
              <a:t>, Standard Bank Group. </a:t>
            </a:r>
            <a:endParaRPr lang="en-ZW"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10</a:t>
            </a:fld>
            <a:endParaRPr lang="en-ZW"/>
          </a:p>
        </p:txBody>
      </p:sp>
    </p:spTree>
    <p:extLst>
      <p:ext uri="{BB962C8B-B14F-4D97-AF65-F5344CB8AC3E}">
        <p14:creationId xmlns:p14="http://schemas.microsoft.com/office/powerpoint/2010/main" val="3711587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
            <a:ext cx="12191999" cy="6858000"/>
          </a:xfrm>
          <a:prstGeom prst="rect">
            <a:avLst/>
          </a:prstGeom>
        </p:spPr>
      </p:pic>
      <p:sp>
        <p:nvSpPr>
          <p:cNvPr id="2" name="Slide Number Placeholder 1"/>
          <p:cNvSpPr>
            <a:spLocks noGrp="1"/>
          </p:cNvSpPr>
          <p:nvPr>
            <p:ph type="sldNum" sz="quarter" idx="12"/>
          </p:nvPr>
        </p:nvSpPr>
        <p:spPr/>
        <p:txBody>
          <a:bodyPr/>
          <a:lstStyle/>
          <a:p>
            <a:fld id="{1B928C1E-C494-4FFB-A3AF-3CC3F5311B1A}" type="slidenum">
              <a:rPr lang="en-ZW" smtClean="0"/>
              <a:t>11</a:t>
            </a:fld>
            <a:endParaRPr lang="en-ZW"/>
          </a:p>
        </p:txBody>
      </p:sp>
    </p:spTree>
    <p:extLst>
      <p:ext uri="{BB962C8B-B14F-4D97-AF65-F5344CB8AC3E}">
        <p14:creationId xmlns:p14="http://schemas.microsoft.com/office/powerpoint/2010/main" val="1761647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4468" y="274638"/>
            <a:ext cx="9916332" cy="639762"/>
          </a:xfrm>
        </p:spPr>
        <p:txBody>
          <a:bodyPr>
            <a:normAutofit/>
          </a:bodyPr>
          <a:lstStyle/>
          <a:p>
            <a:pPr algn="l"/>
            <a:r>
              <a:rPr lang="en-GB" altLang="en-US" sz="3600" b="1" i="0" dirty="0"/>
              <a:t>Common challenges for supervisors</a:t>
            </a:r>
            <a:endParaRPr lang="en-US" altLang="en-US" sz="3600" i="0" dirty="0"/>
          </a:p>
        </p:txBody>
      </p:sp>
      <p:sp>
        <p:nvSpPr>
          <p:cNvPr id="17411" name="Content Placeholder 2"/>
          <p:cNvSpPr>
            <a:spLocks noGrp="1"/>
          </p:cNvSpPr>
          <p:nvPr>
            <p:ph idx="1"/>
          </p:nvPr>
        </p:nvSpPr>
        <p:spPr>
          <a:xfrm>
            <a:off x="123985" y="1066801"/>
            <a:ext cx="11809709" cy="5059363"/>
          </a:xfrm>
        </p:spPr>
        <p:txBody>
          <a:bodyPr>
            <a:normAutofit/>
          </a:bodyPr>
          <a:lstStyle/>
          <a:p>
            <a:pPr eaLnBrk="1" hangingPunct="1">
              <a:lnSpc>
                <a:spcPct val="110000"/>
              </a:lnSpc>
            </a:pPr>
            <a:r>
              <a:rPr lang="en-GB" altLang="en-US" sz="3600" dirty="0" smtClean="0"/>
              <a:t>Capital adequacy requirements in different sectors and jurisdictions: </a:t>
            </a:r>
          </a:p>
          <a:p>
            <a:pPr lvl="1" eaLnBrk="1" hangingPunct="1">
              <a:lnSpc>
                <a:spcPct val="110000"/>
              </a:lnSpc>
            </a:pPr>
            <a:r>
              <a:rPr lang="en-GB" altLang="en-US" sz="3200" dirty="0" smtClean="0"/>
              <a:t>Banking – largely harmonised.</a:t>
            </a:r>
          </a:p>
          <a:p>
            <a:pPr lvl="1" eaLnBrk="1" hangingPunct="1">
              <a:lnSpc>
                <a:spcPct val="110000"/>
              </a:lnSpc>
            </a:pPr>
            <a:r>
              <a:rPr lang="en-GB" altLang="en-US" sz="3200" dirty="0" smtClean="0"/>
              <a:t>Securities – lesser degree of harmonisation</a:t>
            </a:r>
          </a:p>
          <a:p>
            <a:pPr lvl="1" eaLnBrk="1" hangingPunct="1">
              <a:lnSpc>
                <a:spcPct val="110000"/>
              </a:lnSpc>
            </a:pPr>
            <a:r>
              <a:rPr lang="en-GB" altLang="en-US" sz="3200" dirty="0" smtClean="0"/>
              <a:t>Insurance  - Foundations under construction</a:t>
            </a:r>
            <a:endParaRPr lang="en-US" altLang="en-US" sz="3200" dirty="0" smtClean="0"/>
          </a:p>
          <a:p>
            <a:pPr>
              <a:lnSpc>
                <a:spcPct val="90000"/>
              </a:lnSpc>
            </a:pPr>
            <a:r>
              <a:rPr lang="en-GB" altLang="en-US" sz="3600" dirty="0"/>
              <a:t>Double gearing through intra-group holding of capital</a:t>
            </a:r>
            <a:endParaRPr lang="en-US" altLang="en-US" sz="3600" dirty="0"/>
          </a:p>
          <a:p>
            <a:pPr>
              <a:lnSpc>
                <a:spcPct val="110000"/>
              </a:lnSpc>
            </a:pPr>
            <a:r>
              <a:rPr lang="en-GB" altLang="en-US" sz="3600" dirty="0"/>
              <a:t>Regulatory arbitrage.</a:t>
            </a:r>
            <a:endParaRPr lang="en-US" altLang="en-US" sz="3600" dirty="0"/>
          </a:p>
          <a:p>
            <a:endParaRPr lang="en-US" altLang="en-US" sz="5400" dirty="0"/>
          </a:p>
        </p:txBody>
      </p:sp>
    </p:spTree>
    <p:extLst>
      <p:ext uri="{BB962C8B-B14F-4D97-AF65-F5344CB8AC3E}">
        <p14:creationId xmlns:p14="http://schemas.microsoft.com/office/powerpoint/2010/main" val="1215402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C49B7F-3820-4FE5-83ED-5661ED225A5F}" type="slidenum">
              <a:rPr lang="en-ZW" altLang="en-US"/>
              <a:pPr/>
              <a:t>13</a:t>
            </a:fld>
            <a:endParaRPr lang="en-ZW" altLang="en-US"/>
          </a:p>
        </p:txBody>
      </p:sp>
      <p:sp>
        <p:nvSpPr>
          <p:cNvPr id="59394" name="Rectangle 2"/>
          <p:cNvSpPr>
            <a:spLocks noGrp="1"/>
          </p:cNvSpPr>
          <p:nvPr>
            <p:ph type="title"/>
          </p:nvPr>
        </p:nvSpPr>
        <p:spPr>
          <a:xfrm>
            <a:off x="356461" y="274638"/>
            <a:ext cx="10082939" cy="608765"/>
          </a:xfrm>
        </p:spPr>
        <p:txBody>
          <a:bodyPr>
            <a:normAutofit fontScale="90000"/>
          </a:bodyPr>
          <a:lstStyle/>
          <a:p>
            <a:pPr algn="l"/>
            <a:r>
              <a:rPr lang="en-GB" altLang="en-US" sz="3800" b="1" i="0" dirty="0">
                <a:latin typeface="Arial" panose="020B0604020202020204" pitchFamily="34" charset="0"/>
              </a:rPr>
              <a:t>Common Challenges for Supervisors</a:t>
            </a:r>
            <a:endParaRPr lang="en-US" altLang="en-US" sz="3800" b="1" i="0" dirty="0">
              <a:latin typeface="Arial" panose="020B0604020202020204" pitchFamily="34" charset="0"/>
            </a:endParaRPr>
          </a:p>
        </p:txBody>
      </p:sp>
      <p:sp>
        <p:nvSpPr>
          <p:cNvPr id="59395" name="Rectangle 3"/>
          <p:cNvSpPr>
            <a:spLocks noGrp="1"/>
          </p:cNvSpPr>
          <p:nvPr>
            <p:ph type="body" idx="1"/>
          </p:nvPr>
        </p:nvSpPr>
        <p:spPr>
          <a:xfrm>
            <a:off x="356461" y="1066800"/>
            <a:ext cx="11654724" cy="5410200"/>
          </a:xfrm>
        </p:spPr>
        <p:txBody>
          <a:bodyPr>
            <a:normAutofit/>
          </a:bodyPr>
          <a:lstStyle/>
          <a:p>
            <a:pPr>
              <a:lnSpc>
                <a:spcPct val="150000"/>
              </a:lnSpc>
            </a:pPr>
            <a:r>
              <a:rPr lang="en-GB" altLang="en-US" sz="2800" dirty="0" smtClean="0"/>
              <a:t>Identification </a:t>
            </a:r>
            <a:r>
              <a:rPr lang="en-GB" altLang="en-US" sz="2800" dirty="0"/>
              <a:t>of a financial conglomerate, parallel owned banks.</a:t>
            </a:r>
            <a:endParaRPr lang="en-US" altLang="en-US" sz="2800" dirty="0"/>
          </a:p>
          <a:p>
            <a:pPr>
              <a:lnSpc>
                <a:spcPct val="150000"/>
              </a:lnSpc>
            </a:pPr>
            <a:r>
              <a:rPr lang="en-US" altLang="en-US" sz="2800" dirty="0"/>
              <a:t>Rights of access to prudential information.</a:t>
            </a:r>
          </a:p>
          <a:p>
            <a:pPr>
              <a:lnSpc>
                <a:spcPct val="150000"/>
              </a:lnSpc>
            </a:pPr>
            <a:r>
              <a:rPr lang="en-GB" altLang="en-US" sz="2800" dirty="0"/>
              <a:t>Intra-group exposures. </a:t>
            </a:r>
          </a:p>
          <a:p>
            <a:pPr>
              <a:lnSpc>
                <a:spcPct val="150000"/>
              </a:lnSpc>
            </a:pPr>
            <a:r>
              <a:rPr lang="en-GB" altLang="en-US" sz="2800" dirty="0"/>
              <a:t>Contagion risk via common branding, distribution &amp; participation in group operations.</a:t>
            </a:r>
          </a:p>
          <a:p>
            <a:pPr>
              <a:lnSpc>
                <a:spcPct val="150000"/>
              </a:lnSpc>
            </a:pPr>
            <a:r>
              <a:rPr lang="en-GB" altLang="en-US" sz="2800" dirty="0"/>
              <a:t>Systemic risk due to sheer size.</a:t>
            </a:r>
          </a:p>
        </p:txBody>
      </p:sp>
    </p:spTree>
    <p:extLst>
      <p:ext uri="{BB962C8B-B14F-4D97-AF65-F5344CB8AC3E}">
        <p14:creationId xmlns:p14="http://schemas.microsoft.com/office/powerpoint/2010/main" val="2871526952"/>
      </p:ext>
    </p:extLst>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541F72-25D3-480B-8F82-4A86E7F5B1C0}" type="slidenum">
              <a:rPr lang="en-ZW" altLang="en-US"/>
              <a:pPr/>
              <a:t>14</a:t>
            </a:fld>
            <a:endParaRPr lang="en-ZW" altLang="en-US"/>
          </a:p>
        </p:txBody>
      </p:sp>
      <p:sp>
        <p:nvSpPr>
          <p:cNvPr id="158722" name="Rectangle 2"/>
          <p:cNvSpPr>
            <a:spLocks noGrp="1"/>
          </p:cNvSpPr>
          <p:nvPr>
            <p:ph type="title"/>
          </p:nvPr>
        </p:nvSpPr>
        <p:spPr>
          <a:xfrm>
            <a:off x="402956" y="154983"/>
            <a:ext cx="10554346" cy="542441"/>
          </a:xfrm>
        </p:spPr>
        <p:txBody>
          <a:bodyPr>
            <a:normAutofit fontScale="90000"/>
          </a:bodyPr>
          <a:lstStyle/>
          <a:p>
            <a:pPr algn="l"/>
            <a:r>
              <a:rPr lang="en-GB" altLang="en-US" sz="4000" i="0" dirty="0"/>
              <a:t>Supervisory Challenges…</a:t>
            </a:r>
            <a:endParaRPr lang="en-US" altLang="en-US" sz="4000" i="0" dirty="0"/>
          </a:p>
        </p:txBody>
      </p:sp>
      <p:sp>
        <p:nvSpPr>
          <p:cNvPr id="158723" name="Rectangle 3"/>
          <p:cNvSpPr>
            <a:spLocks noGrp="1"/>
          </p:cNvSpPr>
          <p:nvPr>
            <p:ph type="body" idx="1"/>
          </p:nvPr>
        </p:nvSpPr>
        <p:spPr>
          <a:xfrm>
            <a:off x="201478" y="914400"/>
            <a:ext cx="11794210" cy="5284922"/>
          </a:xfrm>
        </p:spPr>
        <p:txBody>
          <a:bodyPr>
            <a:normAutofit/>
          </a:bodyPr>
          <a:lstStyle/>
          <a:p>
            <a:pPr>
              <a:lnSpc>
                <a:spcPct val="150000"/>
              </a:lnSpc>
            </a:pPr>
            <a:r>
              <a:rPr lang="en-GB" altLang="en-US" sz="2800" dirty="0"/>
              <a:t>Opaque legal and managerial structures.</a:t>
            </a:r>
          </a:p>
          <a:p>
            <a:pPr>
              <a:lnSpc>
                <a:spcPct val="150000"/>
              </a:lnSpc>
            </a:pPr>
            <a:r>
              <a:rPr lang="en-GB" altLang="en-US" sz="2800" dirty="0"/>
              <a:t>Corporate governance challenges.</a:t>
            </a:r>
          </a:p>
          <a:p>
            <a:pPr>
              <a:lnSpc>
                <a:spcPct val="150000"/>
              </a:lnSpc>
            </a:pPr>
            <a:r>
              <a:rPr lang="en-US" altLang="en-US" sz="2800" dirty="0"/>
              <a:t>Quality of management.</a:t>
            </a:r>
          </a:p>
          <a:p>
            <a:pPr>
              <a:lnSpc>
                <a:spcPct val="150000"/>
              </a:lnSpc>
            </a:pPr>
            <a:r>
              <a:rPr lang="en-GB" altLang="en-US" sz="2800" dirty="0"/>
              <a:t>Risk management challenges, group-wide risk </a:t>
            </a:r>
            <a:r>
              <a:rPr lang="en-GB" altLang="en-US" sz="2800" dirty="0" smtClean="0"/>
              <a:t>management</a:t>
            </a:r>
          </a:p>
          <a:p>
            <a:pPr>
              <a:lnSpc>
                <a:spcPct val="150000"/>
              </a:lnSpc>
            </a:pPr>
            <a:r>
              <a:rPr lang="en-GB" altLang="en-US" sz="2800" dirty="0"/>
              <a:t>Maintaining multinational and inter-agency coordination and information sharing</a:t>
            </a:r>
            <a:r>
              <a:rPr lang="en-GB" altLang="en-US" sz="2800" dirty="0" smtClean="0"/>
              <a:t>.</a:t>
            </a:r>
          </a:p>
          <a:p>
            <a:pPr>
              <a:lnSpc>
                <a:spcPct val="150000"/>
              </a:lnSpc>
            </a:pPr>
            <a:r>
              <a:rPr lang="en-ZW" sz="2800" dirty="0" smtClean="0">
                <a:latin typeface="Arial" panose="020B0604020202020204" pitchFamily="34" charset="0"/>
                <a:cs typeface="Arial" panose="020B0604020202020204" pitchFamily="34" charset="0"/>
              </a:rPr>
              <a:t>Cross-border crisis management </a:t>
            </a:r>
            <a:r>
              <a:rPr lang="en-ZW" sz="2800" dirty="0">
                <a:latin typeface="Arial" panose="020B0604020202020204" pitchFamily="34" charset="0"/>
                <a:cs typeface="Arial" panose="020B0604020202020204" pitchFamily="34" charset="0"/>
              </a:rPr>
              <a:t>and </a:t>
            </a:r>
            <a:r>
              <a:rPr lang="en-ZW" sz="2800" dirty="0" smtClean="0">
                <a:latin typeface="Arial" panose="020B0604020202020204" pitchFamily="34" charset="0"/>
                <a:cs typeface="Arial" panose="020B0604020202020204" pitchFamily="34" charset="0"/>
              </a:rPr>
              <a:t>resolution issues.</a:t>
            </a:r>
            <a:endParaRPr lang="en-GB" altLang="en-US" sz="2800" dirty="0"/>
          </a:p>
          <a:p>
            <a:pPr>
              <a:lnSpc>
                <a:spcPct val="150000"/>
              </a:lnSpc>
            </a:pPr>
            <a:endParaRPr lang="en-GB" altLang="en-US" sz="2800" dirty="0"/>
          </a:p>
        </p:txBody>
      </p:sp>
    </p:spTree>
    <p:extLst>
      <p:ext uri="{BB962C8B-B14F-4D97-AF65-F5344CB8AC3E}">
        <p14:creationId xmlns:p14="http://schemas.microsoft.com/office/powerpoint/2010/main" val="170517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541F72-25D3-480B-8F82-4A86E7F5B1C0}" type="slidenum">
              <a:rPr lang="en-ZW" altLang="en-US"/>
              <a:pPr/>
              <a:t>15</a:t>
            </a:fld>
            <a:endParaRPr lang="en-ZW" altLang="en-US"/>
          </a:p>
        </p:txBody>
      </p:sp>
      <p:sp>
        <p:nvSpPr>
          <p:cNvPr id="158722" name="Rectangle 2"/>
          <p:cNvSpPr>
            <a:spLocks noGrp="1"/>
          </p:cNvSpPr>
          <p:nvPr>
            <p:ph type="title"/>
          </p:nvPr>
        </p:nvSpPr>
        <p:spPr>
          <a:xfrm>
            <a:off x="402956" y="154983"/>
            <a:ext cx="10554346" cy="542441"/>
          </a:xfrm>
        </p:spPr>
        <p:txBody>
          <a:bodyPr>
            <a:normAutofit fontScale="90000"/>
          </a:bodyPr>
          <a:lstStyle/>
          <a:p>
            <a:pPr algn="l"/>
            <a:r>
              <a:rPr lang="en-GB" altLang="en-US" sz="4000" i="0" dirty="0"/>
              <a:t>Supervisory Challenges…</a:t>
            </a:r>
            <a:endParaRPr lang="en-US" altLang="en-US" sz="4000" i="0" dirty="0"/>
          </a:p>
        </p:txBody>
      </p:sp>
      <p:sp>
        <p:nvSpPr>
          <p:cNvPr id="158723" name="Rectangle 3"/>
          <p:cNvSpPr>
            <a:spLocks noGrp="1"/>
          </p:cNvSpPr>
          <p:nvPr>
            <p:ph type="body" idx="1"/>
          </p:nvPr>
        </p:nvSpPr>
        <p:spPr>
          <a:xfrm>
            <a:off x="201478" y="914400"/>
            <a:ext cx="11794210" cy="5284922"/>
          </a:xfrm>
        </p:spPr>
        <p:txBody>
          <a:bodyPr>
            <a:normAutofit/>
          </a:bodyPr>
          <a:lstStyle/>
          <a:p>
            <a:pPr>
              <a:lnSpc>
                <a:spcPct val="150000"/>
              </a:lnSpc>
            </a:pPr>
            <a:r>
              <a:rPr lang="en-ZW" sz="2800" dirty="0"/>
              <a:t>Lack of adequate regulatory coordination in Africa - weak coordination and information sharing among supervisors.</a:t>
            </a:r>
          </a:p>
          <a:p>
            <a:pPr>
              <a:lnSpc>
                <a:spcPct val="150000"/>
              </a:lnSpc>
            </a:pPr>
            <a:r>
              <a:rPr lang="en-GB" altLang="en-US" sz="2800" dirty="0" smtClean="0"/>
              <a:t>No </a:t>
            </a:r>
            <a:r>
              <a:rPr lang="en-GB" altLang="en-US" sz="2800" dirty="0"/>
              <a:t>control over unregulated </a:t>
            </a:r>
            <a:r>
              <a:rPr lang="en-GB" altLang="en-US" sz="2800" dirty="0" smtClean="0"/>
              <a:t>entities - </a:t>
            </a:r>
            <a:r>
              <a:rPr lang="en-GB" altLang="en-US" sz="2800" dirty="0"/>
              <a:t>shell banks and booking offices.</a:t>
            </a:r>
          </a:p>
          <a:p>
            <a:pPr>
              <a:lnSpc>
                <a:spcPct val="150000"/>
              </a:lnSpc>
            </a:pPr>
            <a:r>
              <a:rPr lang="en-GB" altLang="en-US" sz="2800" dirty="0"/>
              <a:t>Accounting and taxation differences across jurisdictions</a:t>
            </a:r>
            <a:r>
              <a:rPr lang="en-GB" altLang="en-US" sz="2800" dirty="0" smtClean="0"/>
              <a:t>.</a:t>
            </a:r>
            <a:endParaRPr lang="en-GB" altLang="en-US" sz="2800" dirty="0"/>
          </a:p>
        </p:txBody>
      </p:sp>
    </p:spTree>
    <p:extLst>
      <p:ext uri="{BB962C8B-B14F-4D97-AF65-F5344CB8AC3E}">
        <p14:creationId xmlns:p14="http://schemas.microsoft.com/office/powerpoint/2010/main" val="3578893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6962" y="0"/>
            <a:ext cx="12330067" cy="6858000"/>
          </a:xfrm>
          <a:prstGeom prst="rect">
            <a:avLst/>
          </a:prstGeom>
        </p:spPr>
      </p:pic>
      <p:sp>
        <p:nvSpPr>
          <p:cNvPr id="2" name="Slide Number Placeholder 1"/>
          <p:cNvSpPr>
            <a:spLocks noGrp="1"/>
          </p:cNvSpPr>
          <p:nvPr>
            <p:ph type="sldNum" sz="quarter" idx="12"/>
          </p:nvPr>
        </p:nvSpPr>
        <p:spPr/>
        <p:txBody>
          <a:bodyPr/>
          <a:lstStyle/>
          <a:p>
            <a:fld id="{1B928C1E-C494-4FFB-A3AF-3CC3F5311B1A}" type="slidenum">
              <a:rPr lang="en-ZW" smtClean="0"/>
              <a:t>16</a:t>
            </a:fld>
            <a:endParaRPr lang="en-ZW"/>
          </a:p>
        </p:txBody>
      </p:sp>
    </p:spTree>
    <p:extLst>
      <p:ext uri="{BB962C8B-B14F-4D97-AF65-F5344CB8AC3E}">
        <p14:creationId xmlns:p14="http://schemas.microsoft.com/office/powerpoint/2010/main" val="3934728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2" y="94129"/>
            <a:ext cx="11828928" cy="739590"/>
          </a:xfrm>
        </p:spPr>
        <p:txBody>
          <a:bodyPr>
            <a:noAutofit/>
          </a:bodyPr>
          <a:lstStyle/>
          <a:p>
            <a:pPr algn="ctr">
              <a:lnSpc>
                <a:spcPct val="100000"/>
              </a:lnSpc>
            </a:pPr>
            <a:r>
              <a:rPr lang="en-ZW" sz="2800" b="1" dirty="0">
                <a:latin typeface="Arial" panose="020B0604020202020204" pitchFamily="34" charset="0"/>
                <a:cs typeface="Arial" panose="020B0604020202020204" pitchFamily="34" charset="0"/>
              </a:rPr>
              <a:t>Different levels of financial sector regulation and supervision standards…</a:t>
            </a:r>
          </a:p>
        </p:txBody>
      </p:sp>
      <p:sp>
        <p:nvSpPr>
          <p:cNvPr id="3" name="Content Placeholder 2"/>
          <p:cNvSpPr>
            <a:spLocks noGrp="1"/>
          </p:cNvSpPr>
          <p:nvPr>
            <p:ph idx="1"/>
          </p:nvPr>
        </p:nvSpPr>
        <p:spPr>
          <a:xfrm>
            <a:off x="215153" y="1304365"/>
            <a:ext cx="11819965" cy="5432612"/>
          </a:xfrm>
        </p:spPr>
        <p:txBody>
          <a:bodyPr>
            <a:normAutofit/>
          </a:bodyPr>
          <a:lstStyle/>
          <a:p>
            <a:pPr lvl="1" algn="just">
              <a:lnSpc>
                <a:spcPct val="21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African countries are </a:t>
            </a:r>
            <a:r>
              <a:rPr lang="en-ZW" sz="2200" dirty="0">
                <a:latin typeface="Arial" panose="020B0604020202020204" pitchFamily="34" charset="0"/>
                <a:cs typeface="Arial" panose="020B0604020202020204" pitchFamily="34" charset="0"/>
              </a:rPr>
              <a:t>at different development levels with regards to their financial sector regulation and supervision standards and operate at varying stages of implementation of international standards. </a:t>
            </a:r>
            <a:endParaRPr lang="en-ZW" sz="2200" dirty="0" smtClean="0">
              <a:latin typeface="Arial" panose="020B0604020202020204" pitchFamily="34" charset="0"/>
              <a:cs typeface="Arial" panose="020B0604020202020204" pitchFamily="34" charset="0"/>
            </a:endParaRPr>
          </a:p>
          <a:p>
            <a:pPr lvl="1" algn="just">
              <a:lnSpc>
                <a:spcPct val="21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Notably, while </a:t>
            </a:r>
            <a:r>
              <a:rPr lang="en-ZW" sz="2200" dirty="0">
                <a:latin typeface="Arial" panose="020B0604020202020204" pitchFamily="34" charset="0"/>
                <a:cs typeface="Arial" panose="020B0604020202020204" pitchFamily="34" charset="0"/>
              </a:rPr>
              <a:t>a number of countries have </a:t>
            </a:r>
            <a:r>
              <a:rPr lang="en-ZW" sz="2200" dirty="0" smtClean="0">
                <a:latin typeface="Arial" panose="020B0604020202020204" pitchFamily="34" charset="0"/>
                <a:cs typeface="Arial" panose="020B0604020202020204" pitchFamily="34" charset="0"/>
              </a:rPr>
              <a:t>implemented Basel III standards, only a few have fully implemented Basel II while some countries are still on Basel 1 as shown on the next slide…</a:t>
            </a:r>
          </a:p>
          <a:p>
            <a:pPr marL="0" indent="0" algn="just">
              <a:lnSpc>
                <a:spcPct val="200000"/>
              </a:lnSpc>
              <a:buNone/>
            </a:pPr>
            <a:endParaRPr lang="en-ZW" dirty="0"/>
          </a:p>
        </p:txBody>
      </p:sp>
      <p:sp>
        <p:nvSpPr>
          <p:cNvPr id="4" name="Slide Number Placeholder 3"/>
          <p:cNvSpPr>
            <a:spLocks noGrp="1"/>
          </p:cNvSpPr>
          <p:nvPr>
            <p:ph type="sldNum" sz="quarter" idx="12"/>
          </p:nvPr>
        </p:nvSpPr>
        <p:spPr/>
        <p:txBody>
          <a:bodyPr/>
          <a:lstStyle/>
          <a:p>
            <a:fld id="{1B928C1E-C494-4FFB-A3AF-3CC3F5311B1A}" type="slidenum">
              <a:rPr lang="en-ZW" smtClean="0"/>
              <a:t>17</a:t>
            </a:fld>
            <a:endParaRPr lang="en-ZW"/>
          </a:p>
        </p:txBody>
      </p:sp>
    </p:spTree>
    <p:extLst>
      <p:ext uri="{BB962C8B-B14F-4D97-AF65-F5344CB8AC3E}">
        <p14:creationId xmlns:p14="http://schemas.microsoft.com/office/powerpoint/2010/main" val="334222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4130" y="1"/>
            <a:ext cx="12042240" cy="6858000"/>
          </a:xfrm>
          <a:prstGeom prst="rect">
            <a:avLst/>
          </a:prstGeom>
        </p:spPr>
      </p:pic>
      <p:sp>
        <p:nvSpPr>
          <p:cNvPr id="2" name="Slide Number Placeholder 1"/>
          <p:cNvSpPr>
            <a:spLocks noGrp="1"/>
          </p:cNvSpPr>
          <p:nvPr>
            <p:ph type="sldNum" sz="quarter" idx="12"/>
          </p:nvPr>
        </p:nvSpPr>
        <p:spPr/>
        <p:txBody>
          <a:bodyPr/>
          <a:lstStyle/>
          <a:p>
            <a:fld id="{1B928C1E-C494-4FFB-A3AF-3CC3F5311B1A}" type="slidenum">
              <a:rPr lang="en-ZW" smtClean="0"/>
              <a:t>18</a:t>
            </a:fld>
            <a:endParaRPr lang="en-ZW"/>
          </a:p>
        </p:txBody>
      </p:sp>
    </p:spTree>
    <p:extLst>
      <p:ext uri="{BB962C8B-B14F-4D97-AF65-F5344CB8AC3E}">
        <p14:creationId xmlns:p14="http://schemas.microsoft.com/office/powerpoint/2010/main" val="2244094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12192000" cy="5654675"/>
          </a:xfrm>
        </p:spPr>
        <p:txBody>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sz="3200" b="1" dirty="0">
              <a:latin typeface="Arial" panose="020B0604020202020204" pitchFamily="34" charset="0"/>
              <a:cs typeface="Arial" panose="020B0604020202020204" pitchFamily="34" charset="0"/>
            </a:endParaRPr>
          </a:p>
          <a:p>
            <a:pPr marL="0" indent="0" algn="ctr">
              <a:buNone/>
            </a:pPr>
            <a:r>
              <a:rPr lang="en-US" sz="4400" b="1" dirty="0" smtClean="0">
                <a:latin typeface="Arial" panose="020B0604020202020204" pitchFamily="34" charset="0"/>
                <a:cs typeface="Arial" panose="020B0604020202020204" pitchFamily="34" charset="0"/>
              </a:rPr>
              <a:t>Internal </a:t>
            </a:r>
            <a:r>
              <a:rPr lang="en-US" sz="4400" b="1" dirty="0">
                <a:latin typeface="Arial" panose="020B0604020202020204" pitchFamily="34" charset="0"/>
                <a:cs typeface="Arial" panose="020B0604020202020204" pitchFamily="34" charset="0"/>
              </a:rPr>
              <a:t>Management </a:t>
            </a:r>
            <a:r>
              <a:rPr lang="en-US" sz="4400" b="1" dirty="0" smtClean="0">
                <a:latin typeface="Arial" panose="020B0604020202020204" pitchFamily="34" charset="0"/>
                <a:cs typeface="Arial" panose="020B0604020202020204" pitchFamily="34" charset="0"/>
              </a:rPr>
              <a:t>of </a:t>
            </a:r>
            <a:r>
              <a:rPr lang="en-US" sz="4400" b="1" dirty="0">
                <a:latin typeface="Arial" panose="020B0604020202020204" pitchFamily="34" charset="0"/>
                <a:cs typeface="Arial" panose="020B0604020202020204" pitchFamily="34" charset="0"/>
              </a:rPr>
              <a:t>Financial Groups </a:t>
            </a:r>
            <a:endParaRPr lang="en-US" sz="4400" b="1" dirty="0" smtClean="0">
              <a:latin typeface="Arial" panose="020B0604020202020204" pitchFamily="34" charset="0"/>
              <a:cs typeface="Arial" panose="020B0604020202020204" pitchFamily="34" charset="0"/>
            </a:endParaRPr>
          </a:p>
          <a:p>
            <a:pPr marL="0" indent="0">
              <a:buNone/>
            </a:pPr>
            <a:endParaRPr lang="en-ZW" sz="4400" dirty="0"/>
          </a:p>
        </p:txBody>
      </p:sp>
      <p:sp>
        <p:nvSpPr>
          <p:cNvPr id="2" name="Slide Number Placeholder 1"/>
          <p:cNvSpPr>
            <a:spLocks noGrp="1"/>
          </p:cNvSpPr>
          <p:nvPr>
            <p:ph type="sldNum" sz="quarter" idx="12"/>
          </p:nvPr>
        </p:nvSpPr>
        <p:spPr/>
        <p:txBody>
          <a:bodyPr/>
          <a:lstStyle/>
          <a:p>
            <a:fld id="{1B928C1E-C494-4FFB-A3AF-3CC3F5311B1A}" type="slidenum">
              <a:rPr lang="en-ZW" smtClean="0"/>
              <a:t>19</a:t>
            </a:fld>
            <a:endParaRPr lang="en-ZW"/>
          </a:p>
        </p:txBody>
      </p:sp>
    </p:spTree>
    <p:extLst>
      <p:ext uri="{BB962C8B-B14F-4D97-AF65-F5344CB8AC3E}">
        <p14:creationId xmlns:p14="http://schemas.microsoft.com/office/powerpoint/2010/main" val="20951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83" y="221674"/>
            <a:ext cx="9864071" cy="706582"/>
          </a:xfrm>
        </p:spPr>
        <p:txBody>
          <a:bodyPr>
            <a:normAutofit/>
          </a:bodyPr>
          <a:lstStyle/>
          <a:p>
            <a:pPr algn="l"/>
            <a:r>
              <a:rPr lang="en-ZW" sz="4000" b="1" i="0" dirty="0" smtClean="0">
                <a:latin typeface="Arial" panose="020B0604020202020204" pitchFamily="34" charset="0"/>
                <a:cs typeface="Arial" panose="020B0604020202020204" pitchFamily="34" charset="0"/>
              </a:rPr>
              <a:t>OUTLINE</a:t>
            </a:r>
            <a:endParaRPr lang="en-ZW" sz="40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0282" y="928256"/>
            <a:ext cx="11390881" cy="5499437"/>
          </a:xfrm>
        </p:spPr>
        <p:txBody>
          <a:bodyPr>
            <a:normAutofit fontScale="92500" lnSpcReduction="20000"/>
          </a:bodyPr>
          <a:lstStyle/>
          <a:p>
            <a:pPr>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Overview of Cross Border Banks in Africa</a:t>
            </a:r>
          </a:p>
          <a:p>
            <a:pPr>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Systemically Important Banking Institutions in Africa</a:t>
            </a:r>
          </a:p>
          <a:p>
            <a:pPr>
              <a:lnSpc>
                <a:spcPct val="150000"/>
              </a:lnSpc>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Supervision Challenges Posed By Banking Conglomerates</a:t>
            </a:r>
          </a:p>
          <a:p>
            <a:pPr>
              <a:lnSpc>
                <a:spcPct val="150000"/>
              </a:lnSpc>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Measures to enhance Supervision of Cross Border Banks </a:t>
            </a:r>
          </a:p>
          <a:p>
            <a:pPr>
              <a:lnSpc>
                <a:spcPct val="150000"/>
              </a:lnSpc>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Internal Management of Financial Groups </a:t>
            </a:r>
          </a:p>
          <a:p>
            <a:pPr lvl="0">
              <a:lnSpc>
                <a:spcPct val="150000"/>
              </a:lnSpc>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International Initiatives in Anti-money Laundering, Combating Terrorism Financing and Illicit Financial Flows</a:t>
            </a:r>
          </a:p>
          <a:p>
            <a:pPr lvl="0">
              <a:lnSpc>
                <a:spcPct val="150000"/>
              </a:lnSpc>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International Capital Inflows and Financial Innovation</a:t>
            </a:r>
            <a:endParaRPr lang="en-ZW" sz="26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Conclusion &amp; Way Forward</a:t>
            </a:r>
          </a:p>
          <a:p>
            <a:endParaRPr lang="en-ZW" dirty="0"/>
          </a:p>
        </p:txBody>
      </p:sp>
      <p:sp>
        <p:nvSpPr>
          <p:cNvPr id="4" name="Slide Number Placeholder 3"/>
          <p:cNvSpPr>
            <a:spLocks noGrp="1"/>
          </p:cNvSpPr>
          <p:nvPr>
            <p:ph type="sldNum" sz="quarter" idx="12"/>
          </p:nvPr>
        </p:nvSpPr>
        <p:spPr/>
        <p:txBody>
          <a:bodyPr/>
          <a:lstStyle/>
          <a:p>
            <a:fld id="{1B928C1E-C494-4FFB-A3AF-3CC3F5311B1A}" type="slidenum">
              <a:rPr lang="en-ZW" smtClean="0"/>
              <a:t>2</a:t>
            </a:fld>
            <a:endParaRPr lang="en-ZW"/>
          </a:p>
        </p:txBody>
      </p:sp>
    </p:spTree>
    <p:extLst>
      <p:ext uri="{BB962C8B-B14F-4D97-AF65-F5344CB8AC3E}">
        <p14:creationId xmlns:p14="http://schemas.microsoft.com/office/powerpoint/2010/main" val="1299195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A18096-527F-4697-9FC9-F0A33F54E395}" type="slidenum">
              <a:rPr lang="en-ZW" altLang="en-US">
                <a:solidFill>
                  <a:srgbClr val="DBEFF9"/>
                </a:solidFill>
              </a:rPr>
              <a:pPr/>
              <a:t>20</a:t>
            </a:fld>
            <a:endParaRPr lang="en-ZW" altLang="en-US">
              <a:solidFill>
                <a:srgbClr val="DBEFF9"/>
              </a:solidFill>
            </a:endParaRPr>
          </a:p>
        </p:txBody>
      </p:sp>
      <p:sp>
        <p:nvSpPr>
          <p:cNvPr id="50178" name="Rectangle 2"/>
          <p:cNvSpPr>
            <a:spLocks noGrp="1"/>
          </p:cNvSpPr>
          <p:nvPr>
            <p:ph type="title"/>
          </p:nvPr>
        </p:nvSpPr>
        <p:spPr>
          <a:xfrm>
            <a:off x="387458" y="381000"/>
            <a:ext cx="11189776" cy="666750"/>
          </a:xfrm>
        </p:spPr>
        <p:txBody>
          <a:bodyPr>
            <a:normAutofit fontScale="90000"/>
          </a:bodyPr>
          <a:lstStyle/>
          <a:p>
            <a:pPr algn="l"/>
            <a:r>
              <a:rPr lang="en-GB" altLang="en-US" sz="3200" i="0" dirty="0">
                <a:latin typeface="Arial" panose="020B0604020202020204" pitchFamily="34" charset="0"/>
                <a:cs typeface="Arial" panose="020B0604020202020204" pitchFamily="34" charset="0"/>
              </a:rPr>
              <a:t>Organisation of Financial </a:t>
            </a:r>
            <a:r>
              <a:rPr lang="en-GB" altLang="en-US" sz="3200" i="0" dirty="0" smtClean="0">
                <a:latin typeface="Arial" panose="020B0604020202020204" pitchFamily="34" charset="0"/>
                <a:cs typeface="Arial" panose="020B0604020202020204" pitchFamily="34" charset="0"/>
              </a:rPr>
              <a:t>Groups With Cross Border Operations</a:t>
            </a:r>
            <a:endParaRPr lang="en-US" altLang="en-US" sz="3200" i="0" dirty="0">
              <a:latin typeface="Arial" panose="020B0604020202020204" pitchFamily="34" charset="0"/>
              <a:cs typeface="Arial" panose="020B0604020202020204" pitchFamily="34" charset="0"/>
            </a:endParaRPr>
          </a:p>
        </p:txBody>
      </p:sp>
      <p:sp>
        <p:nvSpPr>
          <p:cNvPr id="50179" name="Rectangle 3"/>
          <p:cNvSpPr>
            <a:spLocks noGrp="1"/>
          </p:cNvSpPr>
          <p:nvPr>
            <p:ph type="body" idx="1"/>
          </p:nvPr>
        </p:nvSpPr>
        <p:spPr>
          <a:xfrm>
            <a:off x="-1" y="1143000"/>
            <a:ext cx="11784011" cy="5410200"/>
          </a:xfrm>
        </p:spPr>
        <p:txBody>
          <a:bodyPr>
            <a:normAutofit/>
          </a:bodyPr>
          <a:lstStyle/>
          <a:p>
            <a:pPr algn="just">
              <a:lnSpc>
                <a:spcPct val="200000"/>
              </a:lnSpc>
            </a:pPr>
            <a:r>
              <a:rPr lang="en-US" altLang="en-US" sz="2400" dirty="0">
                <a:latin typeface="Arial" panose="020B0604020202020204" pitchFamily="34" charset="0"/>
                <a:cs typeface="Arial" panose="020B0604020202020204" pitchFamily="34" charset="0"/>
              </a:rPr>
              <a:t>Banking groups vary widely in terms of </a:t>
            </a:r>
            <a:r>
              <a:rPr lang="en-US" altLang="en-US" sz="2400" b="1" dirty="0">
                <a:latin typeface="Arial" panose="020B0604020202020204" pitchFamily="34" charset="0"/>
                <a:cs typeface="Arial" panose="020B0604020202020204" pitchFamily="34" charset="0"/>
              </a:rPr>
              <a:t>structure, range of activities and complexity.</a:t>
            </a:r>
            <a:r>
              <a:rPr lang="en-US" altLang="en-US" sz="2400" dirty="0">
                <a:latin typeface="Arial" panose="020B0604020202020204" pitchFamily="34" charset="0"/>
                <a:cs typeface="Arial" panose="020B0604020202020204" pitchFamily="34" charset="0"/>
              </a:rPr>
              <a:t> </a:t>
            </a:r>
          </a:p>
          <a:p>
            <a:pPr algn="just">
              <a:lnSpc>
                <a:spcPct val="200000"/>
              </a:lnSpc>
            </a:pPr>
            <a:r>
              <a:rPr lang="en-GB" altLang="en-US" sz="2400" dirty="0">
                <a:latin typeface="Arial" panose="020B0604020202020204" pitchFamily="34" charset="0"/>
                <a:cs typeface="Arial" panose="020B0604020202020204" pitchFamily="34" charset="0"/>
              </a:rPr>
              <a:t>The complexity in structure and size of many conglomerates make them difficult to supervise</a:t>
            </a:r>
            <a:r>
              <a:rPr lang="en-GB" altLang="en-US" sz="2400" dirty="0" smtClean="0">
                <a:latin typeface="Arial" panose="020B0604020202020204" pitchFamily="34" charset="0"/>
                <a:cs typeface="Arial" panose="020B0604020202020204" pitchFamily="34" charset="0"/>
              </a:rPr>
              <a:t>.</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06433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89" y="180357"/>
            <a:ext cx="11501621" cy="639914"/>
          </a:xfrm>
        </p:spPr>
        <p:txBody>
          <a:bodyPr>
            <a:normAutofit/>
          </a:bodyPr>
          <a:lstStyle/>
          <a:p>
            <a:pPr algn="just">
              <a:lnSpc>
                <a:spcPct val="100000"/>
              </a:lnSpc>
            </a:pPr>
            <a:r>
              <a:rPr lang="en-GB" altLang="en-US" sz="2800" i="0" dirty="0">
                <a:latin typeface="Arial" panose="020B0604020202020204" pitchFamily="34" charset="0"/>
                <a:cs typeface="Arial" panose="020B0604020202020204" pitchFamily="34" charset="0"/>
              </a:rPr>
              <a:t>Organisation of Financial Groups With Cross Border Operations</a:t>
            </a:r>
            <a:endParaRPr lang="en-ZW" sz="28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2389" y="914400"/>
            <a:ext cx="11672046" cy="5822576"/>
          </a:xfrm>
        </p:spPr>
        <p:txBody>
          <a:bodyPr>
            <a:noAutofit/>
          </a:bodyPr>
          <a:lstStyle/>
          <a:p>
            <a:pPr algn="just">
              <a:lnSpc>
                <a:spcPct val="150000"/>
              </a:lnSpc>
              <a:buFont typeface="Wingdings" panose="05000000000000000000" pitchFamily="2" charset="2"/>
              <a:buChar char="§"/>
            </a:pPr>
            <a:r>
              <a:rPr lang="en-ZW" sz="2400" dirty="0">
                <a:latin typeface="Arial" panose="020B0604020202020204" pitchFamily="34" charset="0"/>
                <a:cs typeface="Arial" panose="020B0604020202020204" pitchFamily="34" charset="0"/>
              </a:rPr>
              <a:t>There are two key issues of concern to supervisors in relation to financial group </a:t>
            </a:r>
            <a:r>
              <a:rPr lang="en-ZW" sz="2400" dirty="0" smtClean="0">
                <a:latin typeface="Arial" panose="020B0604020202020204" pitchFamily="34" charset="0"/>
                <a:cs typeface="Arial" panose="020B0604020202020204" pitchFamily="34" charset="0"/>
              </a:rPr>
              <a:t>structures:</a:t>
            </a:r>
          </a:p>
          <a:p>
            <a:pPr lvl="1"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the </a:t>
            </a:r>
            <a:r>
              <a:rPr lang="en-ZW" sz="2400" dirty="0">
                <a:latin typeface="Arial" panose="020B0604020202020204" pitchFamily="34" charset="0"/>
                <a:cs typeface="Arial" panose="020B0604020202020204" pitchFamily="34" charset="0"/>
              </a:rPr>
              <a:t>organisation of business activities along </a:t>
            </a:r>
            <a:r>
              <a:rPr lang="en-ZW" sz="2400" b="1" dirty="0">
                <a:latin typeface="Arial" panose="020B0604020202020204" pitchFamily="34" charset="0"/>
                <a:cs typeface="Arial" panose="020B0604020202020204" pitchFamily="34" charset="0"/>
              </a:rPr>
              <a:t>business lines </a:t>
            </a:r>
            <a:r>
              <a:rPr lang="en-ZW" sz="2400" dirty="0">
                <a:latin typeface="Arial" panose="020B0604020202020204" pitchFamily="34" charset="0"/>
                <a:cs typeface="Arial" panose="020B0604020202020204" pitchFamily="34" charset="0"/>
              </a:rPr>
              <a:t>versus along the </a:t>
            </a:r>
            <a:r>
              <a:rPr lang="en-ZW" sz="2400" b="1" dirty="0">
                <a:latin typeface="Arial" panose="020B0604020202020204" pitchFamily="34" charset="0"/>
                <a:cs typeface="Arial" panose="020B0604020202020204" pitchFamily="34" charset="0"/>
              </a:rPr>
              <a:t>corporate legal structure</a:t>
            </a:r>
            <a:r>
              <a:rPr lang="en-ZW" sz="2400" dirty="0">
                <a:latin typeface="Arial" panose="020B0604020202020204" pitchFamily="34" charset="0"/>
                <a:cs typeface="Arial" panose="020B0604020202020204" pitchFamily="34" charset="0"/>
              </a:rPr>
              <a:t>; </a:t>
            </a:r>
            <a:endParaRPr lang="en-ZW" sz="2400" dirty="0" smtClean="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the </a:t>
            </a:r>
            <a:r>
              <a:rPr lang="en-ZW" sz="2400" dirty="0">
                <a:latin typeface="Arial" panose="020B0604020202020204" pitchFamily="34" charset="0"/>
                <a:cs typeface="Arial" panose="020B0604020202020204" pitchFamily="34" charset="0"/>
              </a:rPr>
              <a:t>organisation of corporate control functions on a </a:t>
            </a:r>
            <a:r>
              <a:rPr lang="en-ZW" sz="2400" b="1" dirty="0">
                <a:latin typeface="Arial" panose="020B0604020202020204" pitchFamily="34" charset="0"/>
                <a:cs typeface="Arial" panose="020B0604020202020204" pitchFamily="34" charset="0"/>
              </a:rPr>
              <a:t>global or centralised basis versus on a local </a:t>
            </a:r>
            <a:r>
              <a:rPr lang="en-ZW" sz="2400" b="1" dirty="0" smtClean="0">
                <a:latin typeface="Arial" panose="020B0604020202020204" pitchFamily="34" charset="0"/>
                <a:cs typeface="Arial" panose="020B0604020202020204" pitchFamily="34" charset="0"/>
              </a:rPr>
              <a:t>basis.</a:t>
            </a:r>
          </a:p>
        </p:txBody>
      </p:sp>
      <p:sp>
        <p:nvSpPr>
          <p:cNvPr id="4" name="Slide Number Placeholder 3"/>
          <p:cNvSpPr>
            <a:spLocks noGrp="1"/>
          </p:cNvSpPr>
          <p:nvPr>
            <p:ph type="sldNum" sz="quarter" idx="12"/>
          </p:nvPr>
        </p:nvSpPr>
        <p:spPr/>
        <p:txBody>
          <a:bodyPr/>
          <a:lstStyle/>
          <a:p>
            <a:fld id="{1B928C1E-C494-4FFB-A3AF-3CC3F5311B1A}" type="slidenum">
              <a:rPr lang="en-ZW" smtClean="0"/>
              <a:t>21</a:t>
            </a:fld>
            <a:endParaRPr lang="en-ZW"/>
          </a:p>
        </p:txBody>
      </p:sp>
    </p:spTree>
    <p:extLst>
      <p:ext uri="{BB962C8B-B14F-4D97-AF65-F5344CB8AC3E}">
        <p14:creationId xmlns:p14="http://schemas.microsoft.com/office/powerpoint/2010/main" val="2417570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89" y="180357"/>
            <a:ext cx="11235671" cy="639914"/>
          </a:xfrm>
        </p:spPr>
        <p:txBody>
          <a:bodyPr>
            <a:normAutofit/>
          </a:bodyPr>
          <a:lstStyle/>
          <a:p>
            <a:pPr algn="just">
              <a:lnSpc>
                <a:spcPct val="100000"/>
              </a:lnSpc>
            </a:pPr>
            <a:r>
              <a:rPr lang="en-GB" altLang="en-US" sz="2800" i="0" dirty="0">
                <a:latin typeface="Arial" panose="020B0604020202020204" pitchFamily="34" charset="0"/>
                <a:cs typeface="Arial" panose="020B0604020202020204" pitchFamily="34" charset="0"/>
              </a:rPr>
              <a:t>Organisation of Financial Groups With Cross Border Operations</a:t>
            </a:r>
            <a:endParaRPr lang="en-ZW" sz="28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2389" y="914400"/>
            <a:ext cx="11672046" cy="5822576"/>
          </a:xfrm>
        </p:spPr>
        <p:txBody>
          <a:bodyPr>
            <a:normAutofit/>
          </a:bodyPr>
          <a:lstStyle/>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There </a:t>
            </a:r>
            <a:r>
              <a:rPr lang="en-ZW" sz="2200" dirty="0">
                <a:latin typeface="Arial" panose="020B0604020202020204" pitchFamily="34" charset="0"/>
                <a:cs typeface="Arial" panose="020B0604020202020204" pitchFamily="34" charset="0"/>
              </a:rPr>
              <a:t>is </a:t>
            </a:r>
            <a:r>
              <a:rPr lang="en-ZW" sz="2200" dirty="0" smtClean="0">
                <a:latin typeface="Arial" panose="020B0604020202020204" pitchFamily="34" charset="0"/>
                <a:cs typeface="Arial" panose="020B0604020202020204" pitchFamily="34" charset="0"/>
              </a:rPr>
              <a:t>need </a:t>
            </a:r>
            <a:r>
              <a:rPr lang="en-ZW" sz="2200" dirty="0">
                <a:latin typeface="Arial" panose="020B0604020202020204" pitchFamily="34" charset="0"/>
                <a:cs typeface="Arial" panose="020B0604020202020204" pitchFamily="34" charset="0"/>
              </a:rPr>
              <a:t>for </a:t>
            </a:r>
            <a:r>
              <a:rPr lang="en-ZW" sz="2200" dirty="0" smtClean="0">
                <a:latin typeface="Arial" panose="020B0604020202020204" pitchFamily="34" charset="0"/>
                <a:cs typeface="Arial" panose="020B0604020202020204" pitchFamily="34" charset="0"/>
              </a:rPr>
              <a:t>supervisors </a:t>
            </a:r>
            <a:r>
              <a:rPr lang="en-ZW" sz="2200" dirty="0">
                <a:latin typeface="Arial" panose="020B0604020202020204" pitchFamily="34" charset="0"/>
                <a:cs typeface="Arial" panose="020B0604020202020204" pitchFamily="34" charset="0"/>
              </a:rPr>
              <a:t>to understand the complexities of transactions and arrangements that are extensively used to transfer risk and income intra-group between affiliates in the "global" structure. </a:t>
            </a:r>
            <a:endParaRPr lang="en-ZW" sz="2200" dirty="0" smtClean="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Information exchange among all supervisors </a:t>
            </a:r>
            <a:r>
              <a:rPr lang="en-ZW" sz="2200" dirty="0">
                <a:latin typeface="Arial" panose="020B0604020202020204" pitchFamily="34" charset="0"/>
                <a:cs typeface="Arial" panose="020B0604020202020204" pitchFamily="34" charset="0"/>
              </a:rPr>
              <a:t>is useful in order for an overall view to be taken, because an individual supervisor may often see only part of the management </a:t>
            </a:r>
            <a:r>
              <a:rPr lang="en-ZW" sz="2200" dirty="0" smtClean="0">
                <a:latin typeface="Arial" panose="020B0604020202020204" pitchFamily="34" charset="0"/>
                <a:cs typeface="Arial" panose="020B0604020202020204" pitchFamily="34" charset="0"/>
              </a:rPr>
              <a:t>matrix. </a:t>
            </a:r>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22</a:t>
            </a:fld>
            <a:endParaRPr lang="en-ZW"/>
          </a:p>
        </p:txBody>
      </p:sp>
    </p:spTree>
    <p:extLst>
      <p:ext uri="{BB962C8B-B14F-4D97-AF65-F5344CB8AC3E}">
        <p14:creationId xmlns:p14="http://schemas.microsoft.com/office/powerpoint/2010/main" val="3097511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906" y="180357"/>
            <a:ext cx="10859154" cy="639914"/>
          </a:xfrm>
        </p:spPr>
        <p:txBody>
          <a:bodyPr>
            <a:normAutofit fontScale="90000"/>
          </a:bodyPr>
          <a:lstStyle/>
          <a:p>
            <a:pPr algn="just">
              <a:lnSpc>
                <a:spcPct val="100000"/>
              </a:lnSpc>
            </a:pPr>
            <a:r>
              <a:rPr lang="en-ZW" sz="3600" b="1" i="0" dirty="0" smtClean="0">
                <a:latin typeface="Arial" panose="020B0604020202020204" pitchFamily="34" charset="0"/>
                <a:cs typeface="Arial" panose="020B0604020202020204" pitchFamily="34" charset="0"/>
              </a:rPr>
              <a:t>Control of Operations of Financial Groups</a:t>
            </a:r>
            <a:endParaRPr lang="en-ZW" sz="36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2389" y="914400"/>
            <a:ext cx="11672046" cy="5822576"/>
          </a:xfrm>
        </p:spPr>
        <p:txBody>
          <a:bodyPr>
            <a:noAutofit/>
          </a:bodyPr>
          <a:lstStyle/>
          <a:p>
            <a:pPr marL="0" indent="0" algn="just">
              <a:lnSpc>
                <a:spcPct val="150000"/>
              </a:lnSpc>
              <a:buNone/>
            </a:pPr>
            <a:r>
              <a:rPr lang="en-ZW" sz="2200" b="1" i="1" dirty="0">
                <a:latin typeface="Arial" panose="020B0604020202020204" pitchFamily="34" charset="0"/>
                <a:cs typeface="Arial" panose="020B0604020202020204" pitchFamily="34" charset="0"/>
              </a:rPr>
              <a:t>Business </a:t>
            </a:r>
            <a:r>
              <a:rPr lang="en-ZW" sz="2200" b="1" i="1" dirty="0" smtClean="0">
                <a:latin typeface="Arial" panose="020B0604020202020204" pitchFamily="34" charset="0"/>
                <a:cs typeface="Arial" panose="020B0604020202020204" pitchFamily="34" charset="0"/>
              </a:rPr>
              <a:t>Activities </a:t>
            </a:r>
            <a:r>
              <a:rPr lang="en-ZW" sz="2200" b="1" i="1" dirty="0">
                <a:latin typeface="Arial" panose="020B0604020202020204" pitchFamily="34" charset="0"/>
                <a:cs typeface="Arial" panose="020B0604020202020204" pitchFamily="34" charset="0"/>
              </a:rPr>
              <a:t>aligned with </a:t>
            </a:r>
            <a:r>
              <a:rPr lang="en-ZW" sz="2200" b="1" i="1" dirty="0" smtClean="0">
                <a:latin typeface="Arial" panose="020B0604020202020204" pitchFamily="34" charset="0"/>
                <a:cs typeface="Arial" panose="020B0604020202020204" pitchFamily="34" charset="0"/>
              </a:rPr>
              <a:t>Legal Entities &amp; Global Control functions… </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business </a:t>
            </a:r>
            <a:r>
              <a:rPr lang="en-ZW" sz="2200" dirty="0">
                <a:latin typeface="Arial" panose="020B0604020202020204" pitchFamily="34" charset="0"/>
                <a:cs typeface="Arial" panose="020B0604020202020204" pitchFamily="34" charset="0"/>
              </a:rPr>
              <a:t>activities are aligned with the legal entities but corporate control functions are organised at the head office or in a separate dedicated legal entity. </a:t>
            </a:r>
            <a:endParaRPr lang="en-ZW" sz="2200" dirty="0" smtClean="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Management </a:t>
            </a:r>
            <a:r>
              <a:rPr lang="en-ZW" sz="2200" dirty="0">
                <a:latin typeface="Arial" panose="020B0604020202020204" pitchFamily="34" charset="0"/>
                <a:cs typeface="Arial" panose="020B0604020202020204" pitchFamily="34" charset="0"/>
              </a:rPr>
              <a:t>and boards of legal entities retain a substantial role, in some cases related directly to some business operations or specialised activities that are prevalent in a particular entity. </a:t>
            </a:r>
            <a:endParaRPr lang="en-ZW" sz="2200" dirty="0" smtClean="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Alternatively</a:t>
            </a:r>
            <a:r>
              <a:rPr lang="en-ZW" sz="2200" dirty="0">
                <a:latin typeface="Arial" panose="020B0604020202020204" pitchFamily="34" charset="0"/>
                <a:cs typeface="Arial" panose="020B0604020202020204" pitchFamily="34" charset="0"/>
              </a:rPr>
              <a:t>, the legal entities may be broadly responsible for their own business strategies and certain corporate control functions, but may be subjected to very close monitoring and oversight from their parent companies. </a:t>
            </a:r>
          </a:p>
        </p:txBody>
      </p:sp>
      <p:sp>
        <p:nvSpPr>
          <p:cNvPr id="4" name="Slide Number Placeholder 3"/>
          <p:cNvSpPr>
            <a:spLocks noGrp="1"/>
          </p:cNvSpPr>
          <p:nvPr>
            <p:ph type="sldNum" sz="quarter" idx="12"/>
          </p:nvPr>
        </p:nvSpPr>
        <p:spPr/>
        <p:txBody>
          <a:bodyPr/>
          <a:lstStyle/>
          <a:p>
            <a:fld id="{1B928C1E-C494-4FFB-A3AF-3CC3F5311B1A}" type="slidenum">
              <a:rPr lang="en-ZW" smtClean="0"/>
              <a:t>23</a:t>
            </a:fld>
            <a:endParaRPr lang="en-ZW"/>
          </a:p>
        </p:txBody>
      </p:sp>
    </p:spTree>
    <p:extLst>
      <p:ext uri="{BB962C8B-B14F-4D97-AF65-F5344CB8AC3E}">
        <p14:creationId xmlns:p14="http://schemas.microsoft.com/office/powerpoint/2010/main" val="3658477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954740"/>
            <a:ext cx="11214845" cy="5269481"/>
          </a:xfrm>
        </p:spPr>
        <p:txBody>
          <a:bodyPr>
            <a:noAutofit/>
          </a:bodyPr>
          <a:lstStyle/>
          <a:p>
            <a:pPr marL="402336" lvl="1" indent="0" algn="just">
              <a:lnSpc>
                <a:spcPct val="150000"/>
              </a:lnSpc>
              <a:buNone/>
            </a:pPr>
            <a:r>
              <a:rPr lang="en-ZW" sz="2200" b="1" i="1" dirty="0" smtClean="0">
                <a:solidFill>
                  <a:prstClr val="black">
                    <a:lumMod val="85000"/>
                    <a:lumOff val="15000"/>
                  </a:prstClr>
                </a:solidFill>
                <a:latin typeface="Arial" panose="020B0604020202020204" pitchFamily="34" charset="0"/>
                <a:cs typeface="Arial" panose="020B0604020202020204" pitchFamily="34" charset="0"/>
              </a:rPr>
              <a:t>Supervisory Concerns…</a:t>
            </a:r>
          </a:p>
          <a:p>
            <a:pPr lvl="1" algn="just">
              <a:lnSpc>
                <a:spcPct val="150000"/>
              </a:lnSpc>
              <a:buFont typeface="Wingdings" panose="05000000000000000000" pitchFamily="2" charset="2"/>
              <a:buChar char="§"/>
            </a:pPr>
            <a:r>
              <a:rPr lang="en-ZW" sz="2200" dirty="0" smtClean="0">
                <a:solidFill>
                  <a:prstClr val="black">
                    <a:lumMod val="85000"/>
                    <a:lumOff val="15000"/>
                  </a:prstClr>
                </a:solidFill>
                <a:latin typeface="Arial" panose="020B0604020202020204" pitchFamily="34" charset="0"/>
                <a:cs typeface="Arial" panose="020B0604020202020204" pitchFamily="34" charset="0"/>
              </a:rPr>
              <a:t>The </a:t>
            </a:r>
            <a:r>
              <a:rPr lang="en-ZW" sz="2200" dirty="0">
                <a:solidFill>
                  <a:prstClr val="black">
                    <a:lumMod val="85000"/>
                    <a:lumOff val="15000"/>
                  </a:prstClr>
                </a:solidFill>
                <a:latin typeface="Arial" panose="020B0604020202020204" pitchFamily="34" charset="0"/>
                <a:cs typeface="Arial" panose="020B0604020202020204" pitchFamily="34" charset="0"/>
              </a:rPr>
              <a:t>various supervisors </a:t>
            </a:r>
            <a:r>
              <a:rPr lang="en-ZW" sz="2200" dirty="0" smtClean="0">
                <a:solidFill>
                  <a:prstClr val="black">
                    <a:lumMod val="85000"/>
                    <a:lumOff val="15000"/>
                  </a:prstClr>
                </a:solidFill>
                <a:latin typeface="Arial" panose="020B0604020202020204" pitchFamily="34" charset="0"/>
                <a:cs typeface="Arial" panose="020B0604020202020204" pitchFamily="34" charset="0"/>
              </a:rPr>
              <a:t>need </a:t>
            </a:r>
            <a:r>
              <a:rPr lang="en-ZW" sz="2200" dirty="0">
                <a:solidFill>
                  <a:prstClr val="black">
                    <a:lumMod val="85000"/>
                    <a:lumOff val="15000"/>
                  </a:prstClr>
                </a:solidFill>
                <a:latin typeface="Arial" panose="020B0604020202020204" pitchFamily="34" charset="0"/>
                <a:cs typeface="Arial" panose="020B0604020202020204" pitchFamily="34" charset="0"/>
              </a:rPr>
              <a:t>to assess the effectiveness of controls which may be located in a different country. </a:t>
            </a:r>
            <a:endParaRPr lang="en-ZW" sz="2200" dirty="0" smtClean="0">
              <a:solidFill>
                <a:prstClr val="black">
                  <a:lumMod val="85000"/>
                  <a:lumOff val="15000"/>
                </a:prstClr>
              </a:solidFill>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200" dirty="0" smtClean="0">
                <a:solidFill>
                  <a:prstClr val="black">
                    <a:lumMod val="85000"/>
                    <a:lumOff val="15000"/>
                  </a:prstClr>
                </a:solidFill>
                <a:latin typeface="Arial" panose="020B0604020202020204" pitchFamily="34" charset="0"/>
                <a:cs typeface="Arial" panose="020B0604020202020204" pitchFamily="34" charset="0"/>
              </a:rPr>
              <a:t>The primary/lead </a:t>
            </a:r>
            <a:r>
              <a:rPr lang="en-ZW" sz="2200" dirty="0">
                <a:solidFill>
                  <a:prstClr val="black">
                    <a:lumMod val="85000"/>
                    <a:lumOff val="15000"/>
                  </a:prstClr>
                </a:solidFill>
                <a:latin typeface="Arial" panose="020B0604020202020204" pitchFamily="34" charset="0"/>
                <a:cs typeface="Arial" panose="020B0604020202020204" pitchFamily="34" charset="0"/>
              </a:rPr>
              <a:t>supervisor needs to </a:t>
            </a:r>
            <a:r>
              <a:rPr lang="en-ZW" sz="2200" dirty="0" smtClean="0">
                <a:solidFill>
                  <a:prstClr val="black">
                    <a:lumMod val="85000"/>
                    <a:lumOff val="15000"/>
                  </a:prstClr>
                </a:solidFill>
                <a:latin typeface="Arial" panose="020B0604020202020204" pitchFamily="34" charset="0"/>
                <a:cs typeface="Arial" panose="020B0604020202020204" pitchFamily="34" charset="0"/>
              </a:rPr>
              <a:t>assess </a:t>
            </a:r>
            <a:r>
              <a:rPr lang="en-ZW" sz="2200" dirty="0">
                <a:solidFill>
                  <a:prstClr val="black">
                    <a:lumMod val="85000"/>
                    <a:lumOff val="15000"/>
                  </a:prstClr>
                </a:solidFill>
                <a:latin typeface="Arial" panose="020B0604020202020204" pitchFamily="34" charset="0"/>
                <a:cs typeface="Arial" panose="020B0604020202020204" pitchFamily="34" charset="0"/>
              </a:rPr>
              <a:t>the adequacy of controls within the subsidiaries. </a:t>
            </a:r>
            <a:endParaRPr lang="en-ZW" sz="2200" dirty="0" smtClean="0">
              <a:solidFill>
                <a:prstClr val="black">
                  <a:lumMod val="85000"/>
                  <a:lumOff val="15000"/>
                </a:prstClr>
              </a:solidFill>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200" dirty="0" smtClean="0">
                <a:solidFill>
                  <a:prstClr val="black">
                    <a:lumMod val="85000"/>
                    <a:lumOff val="15000"/>
                  </a:prstClr>
                </a:solidFill>
                <a:latin typeface="Arial" panose="020B0604020202020204" pitchFamily="34" charset="0"/>
                <a:cs typeface="Arial" panose="020B0604020202020204" pitchFamily="34" charset="0"/>
              </a:rPr>
              <a:t>All supervisors need to understand the </a:t>
            </a:r>
            <a:r>
              <a:rPr lang="en-ZW" sz="2200" dirty="0">
                <a:solidFill>
                  <a:prstClr val="black">
                    <a:lumMod val="85000"/>
                    <a:lumOff val="15000"/>
                  </a:prstClr>
                </a:solidFill>
                <a:latin typeface="Arial" panose="020B0604020202020204" pitchFamily="34" charset="0"/>
                <a:cs typeface="Arial" panose="020B0604020202020204" pitchFamily="34" charset="0"/>
              </a:rPr>
              <a:t>division of management responsibilities centrally and in subsidiaries and </a:t>
            </a:r>
            <a:r>
              <a:rPr lang="en-ZW" sz="2200" dirty="0" smtClean="0">
                <a:solidFill>
                  <a:prstClr val="black">
                    <a:lumMod val="85000"/>
                    <a:lumOff val="15000"/>
                  </a:prstClr>
                </a:solidFill>
                <a:latin typeface="Arial" panose="020B0604020202020204" pitchFamily="34" charset="0"/>
                <a:cs typeface="Arial" panose="020B0604020202020204" pitchFamily="34" charset="0"/>
              </a:rPr>
              <a:t>subsequently divide responsibilities amongst supervisors. </a:t>
            </a:r>
          </a:p>
          <a:p>
            <a:pPr lvl="1" algn="just">
              <a:lnSpc>
                <a:spcPct val="150000"/>
              </a:lnSpc>
              <a:buFont typeface="Wingdings" panose="05000000000000000000" pitchFamily="2" charset="2"/>
              <a:buChar char="§"/>
            </a:pPr>
            <a:r>
              <a:rPr lang="en-ZW" sz="2200" dirty="0" smtClean="0">
                <a:solidFill>
                  <a:prstClr val="black">
                    <a:lumMod val="85000"/>
                    <a:lumOff val="15000"/>
                  </a:prstClr>
                </a:solidFill>
                <a:latin typeface="Arial" panose="020B0604020202020204" pitchFamily="34" charset="0"/>
                <a:cs typeface="Arial" panose="020B0604020202020204" pitchFamily="34" charset="0"/>
              </a:rPr>
              <a:t>Lead </a:t>
            </a:r>
            <a:r>
              <a:rPr lang="en-ZW" sz="2200" dirty="0">
                <a:solidFill>
                  <a:prstClr val="black">
                    <a:lumMod val="85000"/>
                    <a:lumOff val="15000"/>
                  </a:prstClr>
                </a:solidFill>
                <a:latin typeface="Arial" panose="020B0604020202020204" pitchFamily="34" charset="0"/>
                <a:cs typeface="Arial" panose="020B0604020202020204" pitchFamily="34" charset="0"/>
              </a:rPr>
              <a:t>supervisor needs to understand how the local business </a:t>
            </a:r>
            <a:r>
              <a:rPr lang="en-ZW" sz="2200" dirty="0" smtClean="0">
                <a:solidFill>
                  <a:prstClr val="black">
                    <a:lumMod val="85000"/>
                    <a:lumOff val="15000"/>
                  </a:prstClr>
                </a:solidFill>
                <a:latin typeface="Arial" panose="020B0604020202020204" pitchFamily="34" charset="0"/>
                <a:cs typeface="Arial" panose="020B0604020202020204" pitchFamily="34" charset="0"/>
              </a:rPr>
              <a:t>strategies </a:t>
            </a:r>
            <a:r>
              <a:rPr lang="en-ZW" sz="2200" dirty="0">
                <a:solidFill>
                  <a:prstClr val="black">
                    <a:lumMod val="85000"/>
                    <a:lumOff val="15000"/>
                  </a:prstClr>
                </a:solidFill>
                <a:latin typeface="Arial" panose="020B0604020202020204" pitchFamily="34" charset="0"/>
                <a:cs typeface="Arial" panose="020B0604020202020204" pitchFamily="34" charset="0"/>
              </a:rPr>
              <a:t>consolidate into a meaningful business strategy for the </a:t>
            </a:r>
            <a:r>
              <a:rPr lang="en-ZW" sz="2200" dirty="0" smtClean="0">
                <a:solidFill>
                  <a:prstClr val="black">
                    <a:lumMod val="85000"/>
                    <a:lumOff val="15000"/>
                  </a:prstClr>
                </a:solidFill>
                <a:latin typeface="Arial" panose="020B0604020202020204" pitchFamily="34" charset="0"/>
                <a:cs typeface="Arial" panose="020B0604020202020204" pitchFamily="34" charset="0"/>
              </a:rPr>
              <a:t>group as a whole.</a:t>
            </a:r>
            <a:endParaRPr lang="en-ZW" sz="2200" dirty="0">
              <a:solidFill>
                <a:prstClr val="black">
                  <a:lumMod val="85000"/>
                  <a:lumOff val="15000"/>
                </a:prstClr>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94764" y="304184"/>
            <a:ext cx="10560424" cy="650556"/>
          </a:xfrm>
        </p:spPr>
        <p:txBody>
          <a:bodyPr>
            <a:noAutofit/>
          </a:bodyPr>
          <a:lstStyle/>
          <a:p>
            <a:pPr algn="ctr"/>
            <a:r>
              <a:rPr lang="en-ZW" sz="3600" b="1" i="0" dirty="0" smtClean="0">
                <a:latin typeface="Arial" panose="020B0604020202020204" pitchFamily="34" charset="0"/>
                <a:cs typeface="Arial" panose="020B0604020202020204" pitchFamily="34" charset="0"/>
              </a:rPr>
              <a:t>Organisation of Financial Groups</a:t>
            </a:r>
            <a:endParaRPr lang="en-ZW" sz="36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24</a:t>
            </a:fld>
            <a:endParaRPr lang="en-ZW"/>
          </a:p>
        </p:txBody>
      </p:sp>
    </p:spTree>
    <p:extLst>
      <p:ext uri="{BB962C8B-B14F-4D97-AF65-F5344CB8AC3E}">
        <p14:creationId xmlns:p14="http://schemas.microsoft.com/office/powerpoint/2010/main" val="4122969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1210234"/>
            <a:ext cx="11214845" cy="5013987"/>
          </a:xfrm>
        </p:spPr>
        <p:txBody>
          <a:bodyPr>
            <a:normAutofit/>
          </a:bodyPr>
          <a:lstStyle/>
          <a:p>
            <a:pPr marL="402336" lvl="1" indent="0" algn="just">
              <a:lnSpc>
                <a:spcPct val="200000"/>
              </a:lnSpc>
              <a:buNone/>
            </a:pPr>
            <a:r>
              <a:rPr lang="en-ZW" sz="2200" b="1" i="1" dirty="0">
                <a:latin typeface="Arial" panose="020B0604020202020204" pitchFamily="34" charset="0"/>
                <a:cs typeface="Arial" panose="020B0604020202020204" pitchFamily="34" charset="0"/>
              </a:rPr>
              <a:t>Business </a:t>
            </a:r>
            <a:r>
              <a:rPr lang="en-ZW" sz="2200" b="1" i="1" dirty="0" smtClean="0">
                <a:latin typeface="Arial" panose="020B0604020202020204" pitchFamily="34" charset="0"/>
                <a:cs typeface="Arial" panose="020B0604020202020204" pitchFamily="34" charset="0"/>
              </a:rPr>
              <a:t>Activities </a:t>
            </a:r>
            <a:r>
              <a:rPr lang="en-ZW" sz="2200" b="1" i="1" dirty="0">
                <a:latin typeface="Arial" panose="020B0604020202020204" pitchFamily="34" charset="0"/>
                <a:cs typeface="Arial" panose="020B0604020202020204" pitchFamily="34" charset="0"/>
              </a:rPr>
              <a:t>aligned with </a:t>
            </a:r>
            <a:r>
              <a:rPr lang="en-ZW" sz="2200" b="1" i="1" dirty="0" smtClean="0">
                <a:latin typeface="Arial" panose="020B0604020202020204" pitchFamily="34" charset="0"/>
                <a:cs typeface="Arial" panose="020B0604020202020204" pitchFamily="34" charset="0"/>
              </a:rPr>
              <a:t>Legal Entities &amp; Local Control Functions </a:t>
            </a:r>
          </a:p>
          <a:p>
            <a:pPr lvl="1"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Local management operates rather autonomously from the parent entity</a:t>
            </a:r>
            <a:r>
              <a:rPr lang="en-ZW" sz="2200" dirty="0" smtClean="0">
                <a:latin typeface="Arial" panose="020B0604020202020204" pitchFamily="34" charset="0"/>
                <a:cs typeface="Arial" panose="020B0604020202020204" pitchFamily="34" charset="0"/>
              </a:rPr>
              <a:t>.</a:t>
            </a: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 </a:t>
            </a:r>
            <a:r>
              <a:rPr lang="en-ZW" sz="2200" dirty="0">
                <a:latin typeface="Arial" panose="020B0604020202020204" pitchFamily="34" charset="0"/>
                <a:cs typeface="Arial" panose="020B0604020202020204" pitchFamily="34" charset="0"/>
              </a:rPr>
              <a:t>corporate control functions are aligned with the local legal entity structure, with few functions exercised globally. </a:t>
            </a:r>
            <a:endParaRPr lang="en-ZW" sz="2200" dirty="0" smtClean="0">
              <a:latin typeface="Arial" panose="020B0604020202020204" pitchFamily="34" charset="0"/>
              <a:cs typeface="Arial" panose="020B0604020202020204" pitchFamily="34" charset="0"/>
            </a:endParaRPr>
          </a:p>
          <a:p>
            <a:pPr marL="402336" lvl="1" indent="0" algn="just">
              <a:lnSpc>
                <a:spcPct val="200000"/>
              </a:lnSpc>
              <a:buNone/>
            </a:pPr>
            <a:r>
              <a:rPr lang="en-ZW" sz="2200" dirty="0" smtClean="0">
                <a:latin typeface="Arial" panose="020B0604020202020204" pitchFamily="34" charset="0"/>
                <a:cs typeface="Arial" panose="020B0604020202020204" pitchFamily="34" charset="0"/>
              </a:rPr>
              <a:t>.</a:t>
            </a:r>
            <a:endParaRPr lang="en-ZW" sz="2200" dirty="0">
              <a:solidFill>
                <a:prstClr val="black">
                  <a:lumMod val="85000"/>
                  <a:lumOff val="15000"/>
                </a:prstClr>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62000" y="183160"/>
            <a:ext cx="10560424" cy="650556"/>
          </a:xfrm>
        </p:spPr>
        <p:txBody>
          <a:bodyPr>
            <a:normAutofit/>
          </a:bodyPr>
          <a:lstStyle/>
          <a:p>
            <a:pPr algn="ctr"/>
            <a:r>
              <a:rPr lang="en-ZW" sz="3200" b="1" i="0" dirty="0" smtClean="0">
                <a:latin typeface="Arial" panose="020B0604020202020204" pitchFamily="34" charset="0"/>
                <a:cs typeface="Arial" panose="020B0604020202020204" pitchFamily="34" charset="0"/>
              </a:rPr>
              <a:t>Organisation of Financial Groups</a:t>
            </a:r>
            <a:endParaRPr lang="en-ZW" sz="32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25</a:t>
            </a:fld>
            <a:endParaRPr lang="en-ZW"/>
          </a:p>
        </p:txBody>
      </p:sp>
    </p:spTree>
    <p:extLst>
      <p:ext uri="{BB962C8B-B14F-4D97-AF65-F5344CB8AC3E}">
        <p14:creationId xmlns:p14="http://schemas.microsoft.com/office/powerpoint/2010/main" val="1775825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76" y="860611"/>
            <a:ext cx="11887200" cy="5378825"/>
          </a:xfrm>
        </p:spPr>
        <p:txBody>
          <a:bodyPr>
            <a:noAutofit/>
          </a:bodyPr>
          <a:lstStyle/>
          <a:p>
            <a:pPr marL="402336" lvl="1" indent="0" algn="just">
              <a:lnSpc>
                <a:spcPct val="200000"/>
              </a:lnSpc>
              <a:buNone/>
            </a:pPr>
            <a:r>
              <a:rPr lang="en-ZW" sz="2000" b="1" i="1" dirty="0">
                <a:latin typeface="Arial" panose="020B0604020202020204" pitchFamily="34" charset="0"/>
                <a:cs typeface="Arial" panose="020B0604020202020204" pitchFamily="34" charset="0"/>
              </a:rPr>
              <a:t>Supervisory concerns…</a:t>
            </a:r>
          </a:p>
          <a:p>
            <a:pPr lvl="1" algn="just">
              <a:lnSpc>
                <a:spcPct val="200000"/>
              </a:lnSpc>
              <a:buFont typeface="Wingdings" panose="05000000000000000000" pitchFamily="2" charset="2"/>
              <a:buChar char="§"/>
            </a:pPr>
            <a:r>
              <a:rPr lang="en-ZW" sz="2000" dirty="0">
                <a:latin typeface="Arial" panose="020B0604020202020204" pitchFamily="34" charset="0"/>
                <a:cs typeface="Arial" panose="020B0604020202020204" pitchFamily="34" charset="0"/>
              </a:rPr>
              <a:t>All supervisors need to understand the influence of the dominant or parent entity and the effectiveness of firewalls, particularly when there is an unsupervised holding company. </a:t>
            </a:r>
            <a:endParaRPr lang="en-ZW" sz="20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000" dirty="0" smtClean="0">
                <a:latin typeface="Arial" panose="020B0604020202020204" pitchFamily="34" charset="0"/>
                <a:cs typeface="Arial" panose="020B0604020202020204" pitchFamily="34" charset="0"/>
              </a:rPr>
              <a:t>The </a:t>
            </a:r>
            <a:r>
              <a:rPr lang="en-ZW" sz="2000" dirty="0">
                <a:latin typeface="Arial" panose="020B0604020202020204" pitchFamily="34" charset="0"/>
                <a:cs typeface="Arial" panose="020B0604020202020204" pitchFamily="34" charset="0"/>
              </a:rPr>
              <a:t>primary supervisor needs to have the ability to assess the effectiveness of local controls and the reliability of risk management information. </a:t>
            </a:r>
            <a:endParaRPr lang="en-ZW" sz="20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000" dirty="0" smtClean="0">
                <a:latin typeface="Arial" panose="020B0604020202020204" pitchFamily="34" charset="0"/>
                <a:cs typeface="Arial" panose="020B0604020202020204" pitchFamily="34" charset="0"/>
              </a:rPr>
              <a:t>Communication </a:t>
            </a:r>
            <a:r>
              <a:rPr lang="en-ZW" sz="2000" dirty="0">
                <a:latin typeface="Arial" panose="020B0604020202020204" pitchFamily="34" charset="0"/>
                <a:cs typeface="Arial" panose="020B0604020202020204" pitchFamily="34" charset="0"/>
              </a:rPr>
              <a:t>between supervisors will be important to assess the extent of de facto local and central controls. For all supervisors there is an enhanced need to understand group-wide risk exposures</a:t>
            </a:r>
            <a:endParaRPr lang="en-ZW" sz="2000" dirty="0">
              <a:solidFill>
                <a:prstClr val="black">
                  <a:lumMod val="85000"/>
                  <a:lumOff val="15000"/>
                </a:prstClr>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70964" y="210055"/>
            <a:ext cx="10560424" cy="650556"/>
          </a:xfrm>
        </p:spPr>
        <p:txBody>
          <a:bodyPr>
            <a:noAutofit/>
          </a:bodyPr>
          <a:lstStyle/>
          <a:p>
            <a:pPr algn="ctr"/>
            <a:r>
              <a:rPr lang="en-ZW" sz="3600" b="1" i="0" dirty="0" smtClean="0">
                <a:latin typeface="Arial" panose="020B0604020202020204" pitchFamily="34" charset="0"/>
                <a:cs typeface="Arial" panose="020B0604020202020204" pitchFamily="34" charset="0"/>
              </a:rPr>
              <a:t>Organisation of Financial Groups</a:t>
            </a:r>
            <a:endParaRPr lang="en-ZW" sz="36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26</a:t>
            </a:fld>
            <a:endParaRPr lang="en-ZW"/>
          </a:p>
        </p:txBody>
      </p:sp>
    </p:spTree>
    <p:extLst>
      <p:ext uri="{BB962C8B-B14F-4D97-AF65-F5344CB8AC3E}">
        <p14:creationId xmlns:p14="http://schemas.microsoft.com/office/powerpoint/2010/main" val="4218531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874058"/>
            <a:ext cx="11214845" cy="5350163"/>
          </a:xfrm>
        </p:spPr>
        <p:txBody>
          <a:bodyPr>
            <a:noAutofit/>
          </a:bodyPr>
          <a:lstStyle/>
          <a:p>
            <a:pPr marL="402336" lvl="1" indent="0" algn="just">
              <a:lnSpc>
                <a:spcPct val="200000"/>
              </a:lnSpc>
              <a:buNone/>
            </a:pPr>
            <a:r>
              <a:rPr lang="en-ZW" sz="2200" b="1" i="1" dirty="0" smtClean="0">
                <a:latin typeface="Arial" panose="020B0604020202020204" pitchFamily="34" charset="0"/>
                <a:cs typeface="Arial" panose="020B0604020202020204" pitchFamily="34" charset="0"/>
              </a:rPr>
              <a:t>G</a:t>
            </a:r>
            <a:r>
              <a:rPr lang="en-ZW" sz="2200" b="1" i="1" dirty="0">
                <a:latin typeface="Arial" panose="020B0604020202020204" pitchFamily="34" charset="0"/>
                <a:cs typeface="Arial" panose="020B0604020202020204" pitchFamily="34" charset="0"/>
              </a:rPr>
              <a:t>lobal Business Lines &amp; Local Control Functions</a:t>
            </a:r>
            <a:endParaRPr lang="en-ZW" sz="2200" b="1" i="1" dirty="0">
              <a:solidFill>
                <a:prstClr val="black">
                  <a:lumMod val="85000"/>
                  <a:lumOff val="15000"/>
                </a:prstClr>
              </a:solidFill>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 group </a:t>
            </a:r>
            <a:r>
              <a:rPr lang="en-ZW" sz="2200" dirty="0">
                <a:latin typeface="Arial" panose="020B0604020202020204" pitchFamily="34" charset="0"/>
                <a:cs typeface="Arial" panose="020B0604020202020204" pitchFamily="34" charset="0"/>
              </a:rPr>
              <a:t>is organised along business lines which cut across the legal entities but its corporate control functions are organised locally, within legal entities. </a:t>
            </a:r>
            <a:endParaRPr lang="en-ZW" sz="22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This </a:t>
            </a:r>
            <a:r>
              <a:rPr lang="en-ZW" sz="2200" dirty="0">
                <a:latin typeface="Arial" panose="020B0604020202020204" pitchFamily="34" charset="0"/>
                <a:cs typeface="Arial" panose="020B0604020202020204" pitchFamily="34" charset="0"/>
              </a:rPr>
              <a:t>is an anomalous situation as the corporate controls located in legal entities are less integrated than the business line and therefore cannot fully monitor and control the risks in those business activities. </a:t>
            </a:r>
            <a:endParaRPr lang="en-ZW" sz="22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This </a:t>
            </a:r>
            <a:r>
              <a:rPr lang="en-ZW" sz="2200" dirty="0">
                <a:latin typeface="Arial" panose="020B0604020202020204" pitchFamily="34" charset="0"/>
                <a:cs typeface="Arial" panose="020B0604020202020204" pitchFamily="34" charset="0"/>
              </a:rPr>
              <a:t>type of a </a:t>
            </a:r>
            <a:r>
              <a:rPr lang="en-ZW" sz="2200" dirty="0" smtClean="0">
                <a:latin typeface="Arial" panose="020B0604020202020204" pitchFamily="34" charset="0"/>
                <a:cs typeface="Arial" panose="020B0604020202020204" pitchFamily="34" charset="0"/>
              </a:rPr>
              <a:t>group may </a:t>
            </a:r>
            <a:r>
              <a:rPr lang="en-ZW" sz="2200" dirty="0">
                <a:latin typeface="Arial" panose="020B0604020202020204" pitchFamily="34" charset="0"/>
                <a:cs typeface="Arial" panose="020B0604020202020204" pitchFamily="34" charset="0"/>
              </a:rPr>
              <a:t>carry inordinate risk that the controls that are intended to ensure the proper conduct of business would fail</a:t>
            </a:r>
            <a:r>
              <a:rPr lang="en-ZW" sz="2200" dirty="0" smtClean="0">
                <a:latin typeface="Arial" panose="020B0604020202020204" pitchFamily="34" charset="0"/>
                <a:cs typeface="Arial" panose="020B0604020202020204" pitchFamily="34" charset="0"/>
              </a:rPr>
              <a:t>.</a:t>
            </a:r>
            <a:endParaRPr lang="en-ZW" sz="2200" b="1" i="1" dirty="0">
              <a:solidFill>
                <a:prstClr val="black">
                  <a:lumMod val="85000"/>
                  <a:lumOff val="15000"/>
                </a:prstClr>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35106" y="223502"/>
            <a:ext cx="10560424" cy="650556"/>
          </a:xfrm>
        </p:spPr>
        <p:txBody>
          <a:bodyPr>
            <a:normAutofit/>
          </a:bodyPr>
          <a:lstStyle/>
          <a:p>
            <a:pPr algn="ctr"/>
            <a:r>
              <a:rPr lang="en-ZW" sz="3200" b="1" i="0" dirty="0" smtClean="0">
                <a:latin typeface="Arial" panose="020B0604020202020204" pitchFamily="34" charset="0"/>
                <a:cs typeface="Arial" panose="020B0604020202020204" pitchFamily="34" charset="0"/>
              </a:rPr>
              <a:t>Organisation of Financial Groups</a:t>
            </a:r>
            <a:endParaRPr lang="en-ZW" sz="32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27</a:t>
            </a:fld>
            <a:endParaRPr lang="en-ZW"/>
          </a:p>
        </p:txBody>
      </p:sp>
    </p:spTree>
    <p:extLst>
      <p:ext uri="{BB962C8B-B14F-4D97-AF65-F5344CB8AC3E}">
        <p14:creationId xmlns:p14="http://schemas.microsoft.com/office/powerpoint/2010/main" val="3189546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900952"/>
            <a:ext cx="11833413" cy="5849472"/>
          </a:xfrm>
        </p:spPr>
        <p:txBody>
          <a:bodyPr>
            <a:normAutofit/>
          </a:bodyPr>
          <a:lstStyle/>
          <a:p>
            <a:pPr marL="402336" lvl="1" indent="0" algn="just">
              <a:lnSpc>
                <a:spcPct val="200000"/>
              </a:lnSpc>
              <a:buNone/>
            </a:pPr>
            <a:r>
              <a:rPr lang="en-ZW" sz="2200" b="1" i="1" dirty="0" smtClean="0">
                <a:solidFill>
                  <a:prstClr val="black">
                    <a:lumMod val="85000"/>
                    <a:lumOff val="15000"/>
                  </a:prstClr>
                </a:solidFill>
                <a:latin typeface="Arial" panose="020B0604020202020204" pitchFamily="34" charset="0"/>
                <a:cs typeface="Arial" panose="020B0604020202020204" pitchFamily="34" charset="0"/>
              </a:rPr>
              <a:t>Supervisory concerns…</a:t>
            </a: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Such groups may </a:t>
            </a:r>
            <a:r>
              <a:rPr lang="en-ZW" sz="2200" dirty="0">
                <a:latin typeface="Arial" panose="020B0604020202020204" pitchFamily="34" charset="0"/>
                <a:cs typeface="Arial" panose="020B0604020202020204" pitchFamily="34" charset="0"/>
              </a:rPr>
              <a:t>not be </a:t>
            </a:r>
            <a:r>
              <a:rPr lang="en-ZW" sz="2200" dirty="0" smtClean="0">
                <a:latin typeface="Arial" panose="020B0604020202020204" pitchFamily="34" charset="0"/>
                <a:cs typeface="Arial" panose="020B0604020202020204" pitchFamily="34" charset="0"/>
              </a:rPr>
              <a:t>easy to supervise and </a:t>
            </a:r>
            <a:r>
              <a:rPr lang="en-ZW" sz="2200" dirty="0">
                <a:latin typeface="Arial" panose="020B0604020202020204" pitchFamily="34" charset="0"/>
                <a:cs typeface="Arial" panose="020B0604020202020204" pitchFamily="34" charset="0"/>
              </a:rPr>
              <a:t>can involve a high degree of subjective judgement by supervisors</a:t>
            </a:r>
            <a:r>
              <a:rPr lang="en-ZW" sz="2200" dirty="0" smtClean="0">
                <a:latin typeface="Arial" panose="020B0604020202020204" pitchFamily="34" charset="0"/>
                <a:cs typeface="Arial" panose="020B0604020202020204" pitchFamily="34" charset="0"/>
              </a:rPr>
              <a:t>.</a:t>
            </a:r>
          </a:p>
          <a:p>
            <a:pPr lvl="1"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All supervisors </a:t>
            </a:r>
            <a:r>
              <a:rPr lang="en-ZW" sz="2200" dirty="0" smtClean="0">
                <a:latin typeface="Arial" panose="020B0604020202020204" pitchFamily="34" charset="0"/>
                <a:cs typeface="Arial" panose="020B0604020202020204" pitchFamily="34" charset="0"/>
              </a:rPr>
              <a:t>should </a:t>
            </a:r>
            <a:r>
              <a:rPr lang="en-ZW" sz="2200" dirty="0">
                <a:latin typeface="Arial" panose="020B0604020202020204" pitchFamily="34" charset="0"/>
                <a:cs typeface="Arial" panose="020B0604020202020204" pitchFamily="34" charset="0"/>
              </a:rPr>
              <a:t>be alert to </a:t>
            </a:r>
            <a:r>
              <a:rPr lang="en-ZW" sz="2200" dirty="0" smtClean="0">
                <a:latin typeface="Arial" panose="020B0604020202020204" pitchFamily="34" charset="0"/>
                <a:cs typeface="Arial" panose="020B0604020202020204" pitchFamily="34" charset="0"/>
              </a:rPr>
              <a:t>and </a:t>
            </a:r>
            <a:r>
              <a:rPr lang="en-ZW" sz="2200" dirty="0">
                <a:latin typeface="Arial" panose="020B0604020202020204" pitchFamily="34" charset="0"/>
                <a:cs typeface="Arial" panose="020B0604020202020204" pitchFamily="34" charset="0"/>
              </a:rPr>
              <a:t>inform the primary supervisor if concerns </a:t>
            </a:r>
            <a:r>
              <a:rPr lang="en-ZW" sz="2200" dirty="0" smtClean="0">
                <a:latin typeface="Arial" panose="020B0604020202020204" pitchFamily="34" charset="0"/>
                <a:cs typeface="Arial" panose="020B0604020202020204" pitchFamily="34" charset="0"/>
              </a:rPr>
              <a:t>within supervised legal entities arise </a:t>
            </a:r>
            <a:r>
              <a:rPr lang="en-ZW" sz="2200" dirty="0">
                <a:latin typeface="Arial" panose="020B0604020202020204" pitchFamily="34" charset="0"/>
                <a:cs typeface="Arial" panose="020B0604020202020204" pitchFamily="34" charset="0"/>
              </a:rPr>
              <a:t>and assist in any ensuing analysis of the group. </a:t>
            </a:r>
            <a:endParaRPr lang="en-ZW" sz="22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There is need </a:t>
            </a:r>
            <a:r>
              <a:rPr lang="en-ZW" sz="2200" dirty="0">
                <a:latin typeface="Arial" panose="020B0604020202020204" pitchFamily="34" charset="0"/>
                <a:cs typeface="Arial" panose="020B0604020202020204" pitchFamily="34" charset="0"/>
              </a:rPr>
              <a:t>for all supervisors to exchange information regularly in order to facilitate the assessment of the control environment.</a:t>
            </a:r>
            <a:endParaRPr lang="en-ZW" sz="2200" dirty="0">
              <a:solidFill>
                <a:prstClr val="black">
                  <a:lumMod val="85000"/>
                  <a:lumOff val="15000"/>
                </a:prstClr>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62000" y="250395"/>
            <a:ext cx="10560424" cy="650556"/>
          </a:xfrm>
        </p:spPr>
        <p:txBody>
          <a:bodyPr>
            <a:noAutofit/>
          </a:bodyPr>
          <a:lstStyle/>
          <a:p>
            <a:pPr algn="ctr"/>
            <a:r>
              <a:rPr lang="en-ZW" sz="3200" b="1" i="0" dirty="0" smtClean="0">
                <a:latin typeface="Arial" panose="020B0604020202020204" pitchFamily="34" charset="0"/>
                <a:cs typeface="Arial" panose="020B0604020202020204" pitchFamily="34" charset="0"/>
              </a:rPr>
              <a:t>Organisation of Financial Groups</a:t>
            </a:r>
            <a:endParaRPr lang="en-ZW" sz="32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28</a:t>
            </a:fld>
            <a:endParaRPr lang="en-ZW"/>
          </a:p>
        </p:txBody>
      </p:sp>
    </p:spTree>
    <p:extLst>
      <p:ext uri="{BB962C8B-B14F-4D97-AF65-F5344CB8AC3E}">
        <p14:creationId xmlns:p14="http://schemas.microsoft.com/office/powerpoint/2010/main" val="1117353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0270"/>
            <a:ext cx="12048565" cy="5943602"/>
          </a:xfrm>
        </p:spPr>
        <p:txBody>
          <a:bodyPr>
            <a:noAutofit/>
          </a:bodyPr>
          <a:lstStyle/>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For all group structures, information </a:t>
            </a:r>
            <a:r>
              <a:rPr lang="en-ZW" sz="2200" dirty="0">
                <a:latin typeface="Arial" panose="020B0604020202020204" pitchFamily="34" charset="0"/>
                <a:cs typeface="Arial" panose="020B0604020202020204" pitchFamily="34" charset="0"/>
              </a:rPr>
              <a:t>sharing between supervisors is </a:t>
            </a:r>
            <a:r>
              <a:rPr lang="en-ZW" sz="2200" dirty="0" smtClean="0">
                <a:latin typeface="Arial" panose="020B0604020202020204" pitchFamily="34" charset="0"/>
                <a:cs typeface="Arial" panose="020B0604020202020204" pitchFamily="34" charset="0"/>
              </a:rPr>
              <a:t>essential in enhancing </a:t>
            </a:r>
            <a:r>
              <a:rPr lang="en-ZW" sz="2200" dirty="0">
                <a:latin typeface="Arial" panose="020B0604020202020204" pitchFamily="34" charset="0"/>
                <a:cs typeface="Arial" panose="020B0604020202020204" pitchFamily="34" charset="0"/>
              </a:rPr>
              <a:t>supervisors’ understanding of the operations of the conglomerate </a:t>
            </a:r>
            <a:r>
              <a:rPr lang="en-ZW" sz="2200" dirty="0" smtClean="0">
                <a:latin typeface="Arial" panose="020B0604020202020204" pitchFamily="34" charset="0"/>
                <a:cs typeface="Arial" panose="020B0604020202020204" pitchFamily="34" charset="0"/>
              </a:rPr>
              <a:t>and </a:t>
            </a:r>
            <a:r>
              <a:rPr lang="en-ZW" sz="2200" dirty="0">
                <a:latin typeface="Arial" panose="020B0604020202020204" pitchFamily="34" charset="0"/>
                <a:cs typeface="Arial" panose="020B0604020202020204" pitchFamily="34" charset="0"/>
              </a:rPr>
              <a:t>in assisting supervisors in determining the characteristics of the </a:t>
            </a:r>
            <a:r>
              <a:rPr lang="en-ZW" sz="2200" dirty="0" smtClean="0">
                <a:latin typeface="Arial" panose="020B0604020202020204" pitchFamily="34" charset="0"/>
                <a:cs typeface="Arial" panose="020B0604020202020204" pitchFamily="34" charset="0"/>
              </a:rPr>
              <a:t>conglomerate.</a:t>
            </a:r>
          </a:p>
          <a:p>
            <a:pPr lvl="1"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A </a:t>
            </a:r>
            <a:r>
              <a:rPr lang="en-ZW" sz="2200" dirty="0" smtClean="0">
                <a:latin typeface="Arial" panose="020B0604020202020204" pitchFamily="34" charset="0"/>
                <a:cs typeface="Arial" panose="020B0604020202020204" pitchFamily="34" charset="0"/>
              </a:rPr>
              <a:t>pre-requisite </a:t>
            </a:r>
            <a:r>
              <a:rPr lang="en-ZW" sz="2200" dirty="0">
                <a:latin typeface="Arial" panose="020B0604020202020204" pitchFamily="34" charset="0"/>
                <a:cs typeface="Arial" panose="020B0604020202020204" pitchFamily="34" charset="0"/>
              </a:rPr>
              <a:t>for assessing information sharing needs amongst supervisors is a good understanding of the organisational structures and business activities of the financial </a:t>
            </a:r>
            <a:r>
              <a:rPr lang="en-ZW" sz="2200" dirty="0" smtClean="0">
                <a:latin typeface="Arial" panose="020B0604020202020204" pitchFamily="34" charset="0"/>
                <a:cs typeface="Arial" panose="020B0604020202020204" pitchFamily="34" charset="0"/>
              </a:rPr>
              <a:t>conglomerate.</a:t>
            </a:r>
          </a:p>
        </p:txBody>
      </p:sp>
      <p:sp>
        <p:nvSpPr>
          <p:cNvPr id="4" name="Title 1"/>
          <p:cNvSpPr>
            <a:spLocks noGrp="1"/>
          </p:cNvSpPr>
          <p:nvPr>
            <p:ph type="title"/>
          </p:nvPr>
        </p:nvSpPr>
        <p:spPr>
          <a:xfrm>
            <a:off x="744070" y="169713"/>
            <a:ext cx="10560424" cy="650556"/>
          </a:xfrm>
        </p:spPr>
        <p:txBody>
          <a:bodyPr>
            <a:noAutofit/>
          </a:bodyPr>
          <a:lstStyle/>
          <a:p>
            <a:pPr algn="ctr"/>
            <a:r>
              <a:rPr lang="en-ZW" sz="3200" b="1" dirty="0" smtClean="0">
                <a:latin typeface="Arial" panose="020B0604020202020204" pitchFamily="34" charset="0"/>
                <a:cs typeface="Arial" panose="020B0604020202020204" pitchFamily="34" charset="0"/>
              </a:rPr>
              <a:t>Organisation of Financial Groups</a:t>
            </a:r>
            <a:endParaRPr lang="en-ZW" sz="32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29</a:t>
            </a:fld>
            <a:endParaRPr lang="en-ZW"/>
          </a:p>
        </p:txBody>
      </p:sp>
    </p:spTree>
    <p:extLst>
      <p:ext uri="{BB962C8B-B14F-4D97-AF65-F5344CB8AC3E}">
        <p14:creationId xmlns:p14="http://schemas.microsoft.com/office/powerpoint/2010/main" val="210630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518" y="0"/>
            <a:ext cx="9877518" cy="793377"/>
          </a:xfrm>
        </p:spPr>
        <p:txBody>
          <a:bodyPr>
            <a:normAutofit/>
          </a:bodyPr>
          <a:lstStyle/>
          <a:p>
            <a:pPr algn="ctr"/>
            <a:r>
              <a:rPr lang="en-ZW" sz="3400" b="1" i="0" dirty="0" smtClean="0">
                <a:latin typeface="Arial" panose="020B0604020202020204" pitchFamily="34" charset="0"/>
                <a:cs typeface="Arial" panose="020B0604020202020204" pitchFamily="34" charset="0"/>
              </a:rPr>
              <a:t>BACKGROUND / INTRODUCTION</a:t>
            </a:r>
            <a:endParaRPr lang="en-ZW" sz="34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4472" y="658905"/>
            <a:ext cx="11927540" cy="6064623"/>
          </a:xfrm>
        </p:spPr>
        <p:txBody>
          <a:bodyPr>
            <a:noAutofit/>
          </a:bodyPr>
          <a:lstStyle/>
          <a:p>
            <a:pPr algn="just">
              <a:lnSpc>
                <a:spcPct val="150000"/>
              </a:lnSpc>
              <a:buFont typeface="Wingdings" panose="05000000000000000000" pitchFamily="2" charset="2"/>
              <a:buChar char="§"/>
            </a:pPr>
            <a:r>
              <a:rPr lang="en-ZW" sz="2400" dirty="0">
                <a:solidFill>
                  <a:schemeClr val="tx1"/>
                </a:solidFill>
                <a:latin typeface="Arial" panose="020B0604020202020204" pitchFamily="34" charset="0"/>
                <a:cs typeface="Arial" panose="020B0604020202020204" pitchFamily="34" charset="0"/>
              </a:rPr>
              <a:t>Cross-border banking has become </a:t>
            </a:r>
            <a:r>
              <a:rPr lang="en-ZW" sz="2400" dirty="0">
                <a:latin typeface="Arial" panose="020B0604020202020204" pitchFamily="34" charset="0"/>
                <a:cs typeface="Arial" panose="020B0604020202020204" pitchFamily="34" charset="0"/>
              </a:rPr>
              <a:t>an increasingly important feature of African financial </a:t>
            </a:r>
            <a:r>
              <a:rPr lang="en-ZW" sz="2400" dirty="0" smtClean="0">
                <a:latin typeface="Arial" panose="020B0604020202020204" pitchFamily="34" charset="0"/>
                <a:cs typeface="Arial" panose="020B0604020202020204" pitchFamily="34" charset="0"/>
              </a:rPr>
              <a:t>landscape </a:t>
            </a:r>
            <a:r>
              <a:rPr lang="en-ZW" sz="2400" dirty="0">
                <a:latin typeface="Arial" panose="020B0604020202020204" pitchFamily="34" charset="0"/>
                <a:cs typeface="Arial" panose="020B0604020202020204" pitchFamily="34" charset="0"/>
              </a:rPr>
              <a:t>and this trend has accelerated in the past decade.</a:t>
            </a:r>
          </a:p>
          <a:p>
            <a:pPr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According to Beck </a:t>
            </a:r>
            <a:r>
              <a:rPr lang="en-ZW" sz="2400" i="1" dirty="0" smtClean="0">
                <a:latin typeface="Arial" panose="020B0604020202020204" pitchFamily="34" charset="0"/>
                <a:cs typeface="Arial" panose="020B0604020202020204" pitchFamily="34" charset="0"/>
              </a:rPr>
              <a:t>et al* </a:t>
            </a:r>
            <a:r>
              <a:rPr lang="en-ZW" sz="2400" dirty="0" smtClean="0">
                <a:latin typeface="Arial" panose="020B0604020202020204" pitchFamily="34" charset="0"/>
                <a:cs typeface="Arial" panose="020B0604020202020204" pitchFamily="34" charset="0"/>
              </a:rPr>
              <a:t>there </a:t>
            </a:r>
            <a:r>
              <a:rPr lang="en-ZW" sz="2400" dirty="0">
                <a:latin typeface="Arial" panose="020B0604020202020204" pitchFamily="34" charset="0"/>
                <a:cs typeface="Arial" panose="020B0604020202020204" pitchFamily="34" charset="0"/>
              </a:rPr>
              <a:t>are </a:t>
            </a:r>
            <a:r>
              <a:rPr lang="en-ZW" sz="2400" b="1" dirty="0">
                <a:latin typeface="Arial" panose="020B0604020202020204" pitchFamily="34" charset="0"/>
                <a:cs typeface="Arial" panose="020B0604020202020204" pitchFamily="34" charset="0"/>
              </a:rPr>
              <a:t>104 cross-border banks</a:t>
            </a:r>
            <a:r>
              <a:rPr lang="en-ZW" sz="2400" dirty="0">
                <a:latin typeface="Arial" panose="020B0604020202020204" pitchFamily="34" charset="0"/>
                <a:cs typeface="Arial" panose="020B0604020202020204" pitchFamily="34" charset="0"/>
              </a:rPr>
              <a:t> with at least one branch or subsidiary outside their home country which are active in Africa, one third of which are cross-border banks of non-African </a:t>
            </a:r>
            <a:r>
              <a:rPr lang="en-ZW" sz="2400" dirty="0" smtClean="0">
                <a:latin typeface="Arial" panose="020B0604020202020204" pitchFamily="34" charset="0"/>
                <a:cs typeface="Arial" panose="020B0604020202020204" pitchFamily="34" charset="0"/>
              </a:rPr>
              <a:t>origin.</a:t>
            </a:r>
          </a:p>
          <a:p>
            <a:pPr algn="just">
              <a:lnSpc>
                <a:spcPct val="150000"/>
              </a:lnSpc>
              <a:buFont typeface="Wingdings" panose="05000000000000000000" pitchFamily="2" charset="2"/>
              <a:buChar char="§"/>
            </a:pPr>
            <a:r>
              <a:rPr lang="en-ZW" sz="2400" dirty="0">
                <a:latin typeface="Arial" panose="020B0604020202020204" pitchFamily="34" charset="0"/>
                <a:cs typeface="Arial" panose="020B0604020202020204" pitchFamily="34" charset="0"/>
              </a:rPr>
              <a:t>The rapid expansion of cross border banks in recent years, has resulted in the major banks having a systemic presence in around 36 countries across Africa.</a:t>
            </a:r>
          </a:p>
          <a:p>
            <a:pPr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The </a:t>
            </a:r>
            <a:r>
              <a:rPr lang="en-ZW" sz="2400" dirty="0">
                <a:latin typeface="Arial" panose="020B0604020202020204" pitchFamily="34" charset="0"/>
                <a:cs typeface="Arial" panose="020B0604020202020204" pitchFamily="34" charset="0"/>
              </a:rPr>
              <a:t>top 10 banks in Africa, which are also </a:t>
            </a:r>
            <a:r>
              <a:rPr lang="en-ZW" sz="2400" b="1" dirty="0">
                <a:latin typeface="Arial" panose="020B0604020202020204" pitchFamily="34" charset="0"/>
                <a:cs typeface="Arial" panose="020B0604020202020204" pitchFamily="34" charset="0"/>
              </a:rPr>
              <a:t>systemically important banks</a:t>
            </a:r>
            <a:r>
              <a:rPr lang="en-ZW" sz="2400" dirty="0">
                <a:latin typeface="Arial" panose="020B0604020202020204" pitchFamily="34" charset="0"/>
                <a:cs typeface="Arial" panose="020B0604020202020204" pitchFamily="34" charset="0"/>
              </a:rPr>
              <a:t> with cross border operations are shown in the </a:t>
            </a:r>
            <a:r>
              <a:rPr lang="en-ZW" sz="2400" dirty="0" smtClean="0">
                <a:latin typeface="Arial" panose="020B0604020202020204" pitchFamily="34" charset="0"/>
                <a:cs typeface="Arial" panose="020B0604020202020204" pitchFamily="34" charset="0"/>
              </a:rPr>
              <a:t>next slide.</a:t>
            </a:r>
          </a:p>
          <a:p>
            <a:pPr marL="0" indent="0" algn="just">
              <a:lnSpc>
                <a:spcPct val="150000"/>
              </a:lnSpc>
              <a:buNone/>
            </a:pPr>
            <a:r>
              <a:rPr lang="en-ZW" sz="1800" i="1" dirty="0" smtClean="0">
                <a:latin typeface="Arial" panose="020B0604020202020204" pitchFamily="34" charset="0"/>
                <a:cs typeface="Arial" panose="020B0604020202020204" pitchFamily="34" charset="0"/>
              </a:rPr>
              <a:t>(* Beck et al, 2014,  Making Cross-Border Banking Work in Africa, 2014)</a:t>
            </a:r>
            <a:endParaRPr lang="en-ZW" sz="1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3</a:t>
            </a:fld>
            <a:endParaRPr lang="en-ZW"/>
          </a:p>
        </p:txBody>
      </p:sp>
    </p:spTree>
    <p:extLst>
      <p:ext uri="{BB962C8B-B14F-4D97-AF65-F5344CB8AC3E}">
        <p14:creationId xmlns:p14="http://schemas.microsoft.com/office/powerpoint/2010/main" val="3473775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0270"/>
            <a:ext cx="12048565" cy="5943602"/>
          </a:xfrm>
        </p:spPr>
        <p:txBody>
          <a:bodyPr>
            <a:noAutofit/>
          </a:bodyPr>
          <a:lstStyle/>
          <a:p>
            <a:pPr lvl="1"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Supervisors </a:t>
            </a:r>
            <a:r>
              <a:rPr lang="en-ZW" sz="2200" dirty="0">
                <a:latin typeface="Arial" panose="020B0604020202020204" pitchFamily="34" charset="0"/>
                <a:cs typeface="Arial" panose="020B0604020202020204" pitchFamily="34" charset="0"/>
              </a:rPr>
              <a:t>need to be alert to highly autonomous local managers, weak global controls or any other evidence that theoretical and actual management structures are divergent. Other warning indicators might include separate audit arrangements and different accounting year ends among the conglomerate’s legal entities</a:t>
            </a:r>
            <a:r>
              <a:rPr lang="en-ZW" sz="2200" dirty="0" smtClean="0">
                <a:latin typeface="Arial" panose="020B0604020202020204" pitchFamily="34" charset="0"/>
                <a:cs typeface="Arial" panose="020B0604020202020204" pitchFamily="34" charset="0"/>
              </a:rPr>
              <a:t>.</a:t>
            </a:r>
          </a:p>
          <a:p>
            <a:pPr lvl="1"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T</a:t>
            </a:r>
            <a:r>
              <a:rPr lang="en-ZW" sz="2200" dirty="0" smtClean="0">
                <a:latin typeface="Arial" panose="020B0604020202020204" pitchFamily="34" charset="0"/>
                <a:cs typeface="Arial" panose="020B0604020202020204" pitchFamily="34" charset="0"/>
              </a:rPr>
              <a:t>he </a:t>
            </a:r>
            <a:r>
              <a:rPr lang="en-ZW" sz="2200" dirty="0">
                <a:latin typeface="Arial" panose="020B0604020202020204" pitchFamily="34" charset="0"/>
                <a:cs typeface="Arial" panose="020B0604020202020204" pitchFamily="34" charset="0"/>
              </a:rPr>
              <a:t>key to ensuring that overall group management practice conforms to the understandings of individual supervisors is effective communication among </a:t>
            </a:r>
            <a:r>
              <a:rPr lang="en-ZW" sz="2200" dirty="0" smtClean="0">
                <a:latin typeface="Arial" panose="020B0604020202020204" pitchFamily="34" charset="0"/>
                <a:cs typeface="Arial" panose="020B0604020202020204" pitchFamily="34" charset="0"/>
              </a:rPr>
              <a:t>supervisors and an understanding of each other’s supervisory techniques.</a:t>
            </a:r>
            <a:endParaRPr lang="en-ZW" sz="22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744070" y="169713"/>
            <a:ext cx="10560424" cy="650556"/>
          </a:xfrm>
        </p:spPr>
        <p:txBody>
          <a:bodyPr>
            <a:noAutofit/>
          </a:bodyPr>
          <a:lstStyle/>
          <a:p>
            <a:pPr algn="ctr"/>
            <a:r>
              <a:rPr lang="en-ZW" sz="3200" b="1" i="0" dirty="0" smtClean="0">
                <a:latin typeface="Arial" panose="020B0604020202020204" pitchFamily="34" charset="0"/>
                <a:cs typeface="Arial" panose="020B0604020202020204" pitchFamily="34" charset="0"/>
              </a:rPr>
              <a:t>Organisation of Financial Groups</a:t>
            </a:r>
            <a:endParaRPr lang="en-ZW" sz="3200" b="1" i="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30</a:t>
            </a:fld>
            <a:endParaRPr lang="en-ZW"/>
          </a:p>
        </p:txBody>
      </p:sp>
    </p:spTree>
    <p:extLst>
      <p:ext uri="{BB962C8B-B14F-4D97-AF65-F5344CB8AC3E}">
        <p14:creationId xmlns:p14="http://schemas.microsoft.com/office/powerpoint/2010/main" val="1468375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0374" y="1920199"/>
            <a:ext cx="10028903" cy="2482667"/>
          </a:xfrm>
          <a:prstGeom prst="rect">
            <a:avLst/>
          </a:prstGeom>
        </p:spPr>
        <p:txBody>
          <a:bodyPr wrap="square">
            <a:spAutoFit/>
          </a:bodyPr>
          <a:lstStyle/>
          <a:p>
            <a:pPr lvl="0" algn="ctr">
              <a:lnSpc>
                <a:spcPct val="150000"/>
              </a:lnSpc>
            </a:pPr>
            <a:r>
              <a:rPr lang="en-US" sz="3600" b="1" dirty="0">
                <a:latin typeface="Arial" panose="020B0604020202020204" pitchFamily="34" charset="0"/>
                <a:cs typeface="Arial" panose="020B0604020202020204" pitchFamily="34" charset="0"/>
              </a:rPr>
              <a:t>International Initiatives in Anti-money Laundering, Combating Terrorism Financing and Illicit Financial </a:t>
            </a:r>
            <a:r>
              <a:rPr lang="en-US" sz="3600" b="1" dirty="0" smtClean="0">
                <a:latin typeface="Arial" panose="020B0604020202020204" pitchFamily="34" charset="0"/>
                <a:cs typeface="Arial" panose="020B0604020202020204" pitchFamily="34" charset="0"/>
              </a:rPr>
              <a:t>Flows</a:t>
            </a:r>
          </a:p>
        </p:txBody>
      </p:sp>
      <p:sp>
        <p:nvSpPr>
          <p:cNvPr id="3" name="Slide Number Placeholder 2"/>
          <p:cNvSpPr>
            <a:spLocks noGrp="1"/>
          </p:cNvSpPr>
          <p:nvPr>
            <p:ph type="sldNum" sz="quarter" idx="12"/>
          </p:nvPr>
        </p:nvSpPr>
        <p:spPr/>
        <p:txBody>
          <a:bodyPr/>
          <a:lstStyle/>
          <a:p>
            <a:fld id="{1B928C1E-C494-4FFB-A3AF-3CC3F5311B1A}" type="slidenum">
              <a:rPr lang="en-ZW" smtClean="0"/>
              <a:t>31</a:t>
            </a:fld>
            <a:endParaRPr lang="en-ZW"/>
          </a:p>
        </p:txBody>
      </p:sp>
    </p:spTree>
    <p:extLst>
      <p:ext uri="{BB962C8B-B14F-4D97-AF65-F5344CB8AC3E}">
        <p14:creationId xmlns:p14="http://schemas.microsoft.com/office/powerpoint/2010/main" val="593639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684" y="124692"/>
            <a:ext cx="10722077" cy="848704"/>
          </a:xfrm>
        </p:spPr>
        <p:txBody>
          <a:bodyPr>
            <a:noAutofit/>
          </a:bodyPr>
          <a:lstStyle/>
          <a:p>
            <a:pPr algn="ct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Money Laundering, Terrorism Financing &amp; Illicit Financial Flows</a:t>
            </a:r>
            <a:r>
              <a:rPr lang="en-ZW" sz="3200" b="1" dirty="0" smtClean="0">
                <a:latin typeface="Arial" panose="020B0604020202020204" pitchFamily="34" charset="0"/>
                <a:cs typeface="Arial" panose="020B0604020202020204" pitchFamily="34" charset="0"/>
              </a:rPr>
              <a:t> </a:t>
            </a:r>
            <a:endParaRPr lang="en-ZW"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919" y="1196789"/>
            <a:ext cx="11798276" cy="5513294"/>
          </a:xfrm>
        </p:spPr>
        <p:txBody>
          <a:bodyPr>
            <a:normAutofit/>
          </a:bodyPr>
          <a:lstStyle/>
          <a:p>
            <a:pPr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Over the last few decades, financial markets have increasingly become globally </a:t>
            </a:r>
            <a:r>
              <a:rPr lang="en-ZW" sz="2200" dirty="0" smtClean="0">
                <a:latin typeface="Arial" panose="020B0604020202020204" pitchFamily="34" charset="0"/>
                <a:cs typeface="Arial" panose="020B0604020202020204" pitchFamily="34" charset="0"/>
              </a:rPr>
              <a:t>integrated</a:t>
            </a:r>
            <a:r>
              <a:rPr lang="en-ZW" sz="2200" dirty="0">
                <a:latin typeface="Arial" panose="020B0604020202020204" pitchFamily="34" charset="0"/>
                <a:cs typeface="Arial" panose="020B0604020202020204" pitchFamily="34" charset="0"/>
              </a:rPr>
              <a:t> </a:t>
            </a:r>
            <a:r>
              <a:rPr lang="en-ZW" sz="2200" dirty="0" smtClean="0">
                <a:latin typeface="Arial" panose="020B0604020202020204" pitchFamily="34" charset="0"/>
                <a:cs typeface="Arial" panose="020B0604020202020204" pitchFamily="34" charset="0"/>
              </a:rPr>
              <a:t>and interwoven.</a:t>
            </a:r>
          </a:p>
          <a:p>
            <a:pPr>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As </a:t>
            </a:r>
            <a:r>
              <a:rPr lang="en-ZW" sz="2200" dirty="0">
                <a:latin typeface="Arial" panose="020B0604020202020204" pitchFamily="34" charset="0"/>
                <a:cs typeface="Arial" panose="020B0604020202020204" pitchFamily="34" charset="0"/>
              </a:rPr>
              <a:t>part of regional or global integration, barriers are eliminated for citizens and corporations to operate or offer cross-border services. </a:t>
            </a:r>
          </a:p>
          <a:p>
            <a:pPr>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Global integration has brought new challenges relating to  </a:t>
            </a:r>
            <a:r>
              <a:rPr lang="en-ZW" sz="2200" b="1" dirty="0" smtClean="0">
                <a:latin typeface="Arial" panose="020B0604020202020204" pitchFamily="34" charset="0"/>
                <a:cs typeface="Arial" panose="020B0604020202020204" pitchFamily="34" charset="0"/>
              </a:rPr>
              <a:t>Money Laundering, Financing of Terrorism and Illicit Financial Flows. </a:t>
            </a:r>
          </a:p>
          <a:p>
            <a:pPr>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Proceeds of these economic malpractices are largely channelled via cross border  banks.</a:t>
            </a:r>
          </a:p>
          <a:p>
            <a:pPr>
              <a:lnSpc>
                <a:spcPct val="150000"/>
              </a:lnSpc>
              <a:buFont typeface="Wingdings" panose="05000000000000000000" pitchFamily="2" charset="2"/>
              <a:buChar char="§"/>
            </a:pPr>
            <a:endParaRPr lang="en-ZW" sz="2200" b="1" dirty="0" smtClean="0">
              <a:latin typeface="Arial" panose="020B0604020202020204" pitchFamily="34" charset="0"/>
              <a:cs typeface="Arial" panose="020B0604020202020204" pitchFamily="34" charset="0"/>
            </a:endParaRPr>
          </a:p>
          <a:p>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32</a:t>
            </a:fld>
            <a:endParaRPr lang="en-ZW"/>
          </a:p>
        </p:txBody>
      </p:sp>
    </p:spTree>
    <p:extLst>
      <p:ext uri="{BB962C8B-B14F-4D97-AF65-F5344CB8AC3E}">
        <p14:creationId xmlns:p14="http://schemas.microsoft.com/office/powerpoint/2010/main" val="1511437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365"/>
            <a:ext cx="11353800" cy="546559"/>
          </a:xfrm>
        </p:spPr>
        <p:txBody>
          <a:bodyPr>
            <a:normAutofit/>
          </a:bodyPr>
          <a:lstStyle/>
          <a:p>
            <a:pPr algn="ct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ILLICIT FINANCIAL FLOWS</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110836" y="833718"/>
            <a:ext cx="12081164" cy="6024282"/>
          </a:xfrm>
        </p:spPr>
        <p:txBody>
          <a:bodyPr>
            <a:noAutofit/>
          </a:bodyPr>
          <a:lstStyle/>
          <a:p>
            <a:pPr marL="0" indent="0" algn="just">
              <a:lnSpc>
                <a:spcPct val="170000"/>
              </a:lnSpc>
              <a:buNone/>
            </a:pPr>
            <a:r>
              <a:rPr lang="en-ZW" sz="2200" dirty="0">
                <a:latin typeface="Arial" panose="020B0604020202020204" pitchFamily="34" charset="0"/>
                <a:cs typeface="Arial" panose="020B0604020202020204" pitchFamily="34" charset="0"/>
              </a:rPr>
              <a:t>Illicit financial flows  are a world wide </a:t>
            </a:r>
            <a:r>
              <a:rPr lang="en-ZW" sz="2200" dirty="0" smtClean="0">
                <a:latin typeface="Arial" panose="020B0604020202020204" pitchFamily="34" charset="0"/>
                <a:cs typeface="Arial" panose="020B0604020202020204" pitchFamily="34" charset="0"/>
              </a:rPr>
              <a:t>phenomenon and in Africa, illicit </a:t>
            </a:r>
            <a:r>
              <a:rPr lang="en-ZW" sz="2200" dirty="0">
                <a:latin typeface="Arial" panose="020B0604020202020204" pitchFamily="34" charset="0"/>
                <a:cs typeface="Arial" panose="020B0604020202020204" pitchFamily="34" charset="0"/>
              </a:rPr>
              <a:t>financial flows involve the following practices:</a:t>
            </a:r>
          </a:p>
          <a:p>
            <a:pPr lvl="1" algn="just">
              <a:lnSpc>
                <a:spcPct val="17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money laundering, </a:t>
            </a:r>
          </a:p>
          <a:p>
            <a:pPr lvl="1" algn="just">
              <a:lnSpc>
                <a:spcPct val="17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tax evasion, </a:t>
            </a:r>
          </a:p>
          <a:p>
            <a:pPr lvl="1" algn="just">
              <a:lnSpc>
                <a:spcPct val="17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 trade mispricing.</a:t>
            </a:r>
          </a:p>
          <a:p>
            <a:pPr lvl="1" algn="just">
              <a:lnSpc>
                <a:spcPct val="17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transnational corruption/bribery, </a:t>
            </a:r>
            <a:r>
              <a:rPr lang="en-ZW" sz="2200" dirty="0" smtClean="0">
                <a:latin typeface="Arial" panose="020B0604020202020204" pitchFamily="34" charset="0"/>
                <a:cs typeface="Arial" panose="020B0604020202020204" pitchFamily="34" charset="0"/>
              </a:rPr>
              <a:t>and</a:t>
            </a:r>
            <a:endParaRPr lang="en-ZW" sz="2200" dirty="0">
              <a:latin typeface="Arial" panose="020B0604020202020204" pitchFamily="34" charset="0"/>
              <a:cs typeface="Arial" panose="020B0604020202020204" pitchFamily="34" charset="0"/>
            </a:endParaRPr>
          </a:p>
          <a:p>
            <a:pPr lvl="1" algn="just">
              <a:lnSpc>
                <a:spcPct val="17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 bulk cash movements which results in massive losses in government revenue. </a:t>
            </a:r>
          </a:p>
        </p:txBody>
      </p:sp>
      <p:sp>
        <p:nvSpPr>
          <p:cNvPr id="4" name="Slide Number Placeholder 3"/>
          <p:cNvSpPr>
            <a:spLocks noGrp="1"/>
          </p:cNvSpPr>
          <p:nvPr>
            <p:ph type="sldNum" sz="quarter" idx="12"/>
          </p:nvPr>
        </p:nvSpPr>
        <p:spPr/>
        <p:txBody>
          <a:bodyPr/>
          <a:lstStyle/>
          <a:p>
            <a:fld id="{1B928C1E-C494-4FFB-A3AF-3CC3F5311B1A}" type="slidenum">
              <a:rPr lang="en-ZW" smtClean="0"/>
              <a:t>33</a:t>
            </a:fld>
            <a:endParaRPr lang="en-ZW"/>
          </a:p>
        </p:txBody>
      </p:sp>
    </p:spTree>
    <p:extLst>
      <p:ext uri="{BB962C8B-B14F-4D97-AF65-F5344CB8AC3E}">
        <p14:creationId xmlns:p14="http://schemas.microsoft.com/office/powerpoint/2010/main" val="3578715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365126"/>
            <a:ext cx="10911348" cy="593519"/>
          </a:xfrm>
        </p:spPr>
        <p:txBody>
          <a:bodyPr>
            <a:noAutofit/>
          </a:bodyPr>
          <a:lstStyle/>
          <a:p>
            <a:pPr algn="ct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ILLICIT FINANCIAL FLOWS</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280219" y="958645"/>
            <a:ext cx="11695471" cy="5633884"/>
          </a:xfrm>
        </p:spPr>
        <p:txBody>
          <a:bodyPr>
            <a:normAutofit/>
          </a:bodyPr>
          <a:lstStyle/>
          <a:p>
            <a:pPr algn="just">
              <a:lnSpc>
                <a:spcPct val="200000"/>
              </a:lnSpc>
              <a:buFont typeface="Wingdings" panose="05000000000000000000" pitchFamily="2" charset="2"/>
              <a:buChar char="§"/>
            </a:pPr>
            <a:r>
              <a:rPr lang="en-US" sz="2200" dirty="0">
                <a:latin typeface="Arial" panose="020B0604020202020204" pitchFamily="34" charset="0"/>
                <a:cs typeface="Arial" panose="020B0604020202020204" pitchFamily="34" charset="0"/>
              </a:rPr>
              <a:t>According to the </a:t>
            </a:r>
            <a:r>
              <a:rPr lang="en-ZW" sz="2200" dirty="0">
                <a:latin typeface="Arial" panose="020B0604020202020204" pitchFamily="34" charset="0"/>
                <a:cs typeface="Arial" panose="020B0604020202020204" pitchFamily="34" charset="0"/>
              </a:rPr>
              <a:t>December 2015 report from Global Financial Integrity entitled “</a:t>
            </a:r>
            <a:r>
              <a:rPr lang="en-ZW" sz="2200" i="1" dirty="0">
                <a:latin typeface="Arial" panose="020B0604020202020204" pitchFamily="34" charset="0"/>
                <a:cs typeface="Arial" panose="020B0604020202020204" pitchFamily="34" charset="0"/>
              </a:rPr>
              <a:t>Illicit Financial Flows from Developing Countries: 2004-2013,”</a:t>
            </a:r>
            <a:r>
              <a:rPr lang="en-ZW" sz="2200" dirty="0">
                <a:latin typeface="Arial" panose="020B0604020202020204" pitchFamily="34" charset="0"/>
                <a:cs typeface="Arial" panose="020B0604020202020204" pitchFamily="34" charset="0"/>
              </a:rPr>
              <a:t> developing and emerging economies collectively lost an estimated </a:t>
            </a:r>
            <a:r>
              <a:rPr lang="en-ZW" sz="2200" b="1" dirty="0" smtClean="0">
                <a:latin typeface="Arial" panose="020B0604020202020204" pitchFamily="34" charset="0"/>
                <a:cs typeface="Arial" panose="020B0604020202020204" pitchFamily="34" charset="0"/>
              </a:rPr>
              <a:t>US$7.8 trillion </a:t>
            </a:r>
            <a:r>
              <a:rPr lang="en-ZW" sz="2200" dirty="0" smtClean="0">
                <a:latin typeface="Arial" panose="020B0604020202020204" pitchFamily="34" charset="0"/>
                <a:cs typeface="Arial" panose="020B0604020202020204" pitchFamily="34" charset="0"/>
              </a:rPr>
              <a:t>in </a:t>
            </a:r>
            <a:r>
              <a:rPr lang="en-ZW" sz="2200" dirty="0">
                <a:latin typeface="Arial" panose="020B0604020202020204" pitchFamily="34" charset="0"/>
                <a:cs typeface="Arial" panose="020B0604020202020204" pitchFamily="34" charset="0"/>
              </a:rPr>
              <a:t>illicit financial flows from 2004 through 2013</a:t>
            </a:r>
            <a:r>
              <a:rPr lang="en-ZW" sz="2200" dirty="0" smtClean="0">
                <a:latin typeface="Arial" panose="020B0604020202020204" pitchFamily="34" charset="0"/>
                <a:cs typeface="Arial" panose="020B0604020202020204" pitchFamily="34" charset="0"/>
              </a:rPr>
              <a:t>.</a:t>
            </a:r>
            <a:endParaRPr lang="en-ZW" sz="22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The illicit outflows have increased at an average rate of 6.5 percent per year—nearly twice as fast as global GDP.</a:t>
            </a:r>
          </a:p>
          <a:p>
            <a:pPr>
              <a:lnSpc>
                <a:spcPct val="150000"/>
              </a:lnSpc>
              <a:buFont typeface="Wingdings" panose="05000000000000000000" pitchFamily="2" charset="2"/>
              <a:buChar char="§"/>
            </a:pPr>
            <a:endParaRPr lang="en-ZW" dirty="0"/>
          </a:p>
        </p:txBody>
      </p:sp>
      <p:sp>
        <p:nvSpPr>
          <p:cNvPr id="4" name="Slide Number Placeholder 3"/>
          <p:cNvSpPr>
            <a:spLocks noGrp="1"/>
          </p:cNvSpPr>
          <p:nvPr>
            <p:ph type="sldNum" sz="quarter" idx="12"/>
          </p:nvPr>
        </p:nvSpPr>
        <p:spPr/>
        <p:txBody>
          <a:bodyPr/>
          <a:lstStyle/>
          <a:p>
            <a:fld id="{1B928C1E-C494-4FFB-A3AF-3CC3F5311B1A}" type="slidenum">
              <a:rPr lang="en-ZW" smtClean="0"/>
              <a:t>34</a:t>
            </a:fld>
            <a:endParaRPr lang="en-ZW"/>
          </a:p>
        </p:txBody>
      </p:sp>
    </p:spTree>
    <p:extLst>
      <p:ext uri="{BB962C8B-B14F-4D97-AF65-F5344CB8AC3E}">
        <p14:creationId xmlns:p14="http://schemas.microsoft.com/office/powerpoint/2010/main" val="4372114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96983"/>
            <a:ext cx="10911348" cy="720436"/>
          </a:xfrm>
        </p:spPr>
        <p:txBody>
          <a:bodyPr>
            <a:noAutofit/>
          </a:bodyPr>
          <a:lstStyle/>
          <a:p>
            <a:pPr algn="ct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ROOTS OF ILLICIT FINANCIAL FLOWS</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147918" y="958645"/>
            <a:ext cx="11927541" cy="5633884"/>
          </a:xfrm>
        </p:spPr>
        <p:txBody>
          <a:bodyPr>
            <a:normAutofit/>
          </a:bodyPr>
          <a:lstStyle/>
          <a:p>
            <a:pPr marL="0" indent="0" algn="just">
              <a:lnSpc>
                <a:spcPct val="200000"/>
              </a:lnSpc>
              <a:buNone/>
            </a:pPr>
            <a:r>
              <a:rPr lang="en-US" sz="2200" dirty="0" smtClean="0">
                <a:latin typeface="Arial" panose="020B0604020202020204" pitchFamily="34" charset="0"/>
                <a:cs typeface="Arial" panose="020B0604020202020204" pitchFamily="34" charset="0"/>
              </a:rPr>
              <a:t>Generally, Illicit financial flows are rooted in  four (4) central issues that many African Governments face, namely:</a:t>
            </a:r>
          </a:p>
          <a:p>
            <a:pPr lvl="2"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poor </a:t>
            </a:r>
            <a:r>
              <a:rPr lang="en-ZW" sz="2200" dirty="0">
                <a:latin typeface="Arial" panose="020B0604020202020204" pitchFamily="34" charset="0"/>
                <a:cs typeface="Arial" panose="020B0604020202020204" pitchFamily="34" charset="0"/>
              </a:rPr>
              <a:t>resource governance models; </a:t>
            </a:r>
            <a:endParaRPr lang="en-ZW" sz="2200" dirty="0" smtClean="0">
              <a:latin typeface="Arial" panose="020B0604020202020204" pitchFamily="34" charset="0"/>
              <a:cs typeface="Arial" panose="020B0604020202020204" pitchFamily="34" charset="0"/>
            </a:endParaRPr>
          </a:p>
          <a:p>
            <a:pPr lvl="2"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weak </a:t>
            </a:r>
            <a:r>
              <a:rPr lang="en-ZW" sz="2200" dirty="0">
                <a:latin typeface="Arial" panose="020B0604020202020204" pitchFamily="34" charset="0"/>
                <a:cs typeface="Arial" panose="020B0604020202020204" pitchFamily="34" charset="0"/>
              </a:rPr>
              <a:t>tax administration coupled with multinational tax-avoidance schemes; </a:t>
            </a:r>
            <a:endParaRPr lang="en-ZW" sz="2200" dirty="0" smtClean="0">
              <a:latin typeface="Arial" panose="020B0604020202020204" pitchFamily="34" charset="0"/>
              <a:cs typeface="Arial" panose="020B0604020202020204" pitchFamily="34" charset="0"/>
            </a:endParaRPr>
          </a:p>
          <a:p>
            <a:pPr lvl="2"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 </a:t>
            </a:r>
            <a:r>
              <a:rPr lang="en-ZW" sz="2200" dirty="0">
                <a:latin typeface="Arial" panose="020B0604020202020204" pitchFamily="34" charset="0"/>
                <a:cs typeface="Arial" panose="020B0604020202020204" pitchFamily="34" charset="0"/>
              </a:rPr>
              <a:t>tax havens, which are beyond the influence of African governments; and </a:t>
            </a:r>
            <a:endParaRPr lang="en-ZW" sz="2200" dirty="0" smtClean="0">
              <a:latin typeface="Arial" panose="020B0604020202020204" pitchFamily="34" charset="0"/>
              <a:cs typeface="Arial" panose="020B0604020202020204" pitchFamily="34" charset="0"/>
            </a:endParaRPr>
          </a:p>
          <a:p>
            <a:pPr lvl="2"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 </a:t>
            </a:r>
            <a:r>
              <a:rPr lang="en-ZW" sz="2200" dirty="0">
                <a:latin typeface="Arial" panose="020B0604020202020204" pitchFamily="34" charset="0"/>
                <a:cs typeface="Arial" panose="020B0604020202020204" pitchFamily="34" charset="0"/>
              </a:rPr>
              <a:t>lack of resources for addressing financial crimes and money laundering. </a:t>
            </a:r>
          </a:p>
          <a:p>
            <a:pPr marL="859536" lvl="2" indent="0" algn="just">
              <a:lnSpc>
                <a:spcPct val="150000"/>
              </a:lnSpc>
              <a:buNone/>
            </a:pPr>
            <a:endParaRPr lang="en-US" sz="2900" dirty="0" smtClean="0"/>
          </a:p>
          <a:p>
            <a:pPr algn="just">
              <a:lnSpc>
                <a:spcPct val="150000"/>
              </a:lnSpc>
              <a:buFont typeface="Wingdings" panose="05000000000000000000" pitchFamily="2" charset="2"/>
              <a:buChar char="§"/>
            </a:pPr>
            <a:endParaRPr lang="en-US" sz="3200" dirty="0"/>
          </a:p>
          <a:p>
            <a:pPr algn="just">
              <a:lnSpc>
                <a:spcPct val="150000"/>
              </a:lnSpc>
              <a:buFont typeface="Wingdings" panose="05000000000000000000" pitchFamily="2" charset="2"/>
              <a:buChar char="§"/>
            </a:pPr>
            <a:endParaRPr lang="en-US" sz="3200" dirty="0" smtClean="0"/>
          </a:p>
          <a:p>
            <a:pPr algn="just">
              <a:lnSpc>
                <a:spcPct val="150000"/>
              </a:lnSpc>
              <a:buFont typeface="Wingdings" panose="05000000000000000000" pitchFamily="2" charset="2"/>
              <a:buChar char="§"/>
            </a:pPr>
            <a:endParaRPr lang="en-US" sz="3200" dirty="0"/>
          </a:p>
          <a:p>
            <a:pPr marL="0" indent="0" algn="just">
              <a:lnSpc>
                <a:spcPct val="150000"/>
              </a:lnSpc>
              <a:buNone/>
            </a:pPr>
            <a:endParaRPr lang="en-US" sz="3200" dirty="0" smtClean="0"/>
          </a:p>
          <a:p>
            <a:pPr algn="just">
              <a:lnSpc>
                <a:spcPct val="150000"/>
              </a:lnSpc>
              <a:buFont typeface="Wingdings" panose="05000000000000000000" pitchFamily="2" charset="2"/>
              <a:buChar char="§"/>
            </a:pPr>
            <a:endParaRPr lang="en-US" sz="3200" dirty="0"/>
          </a:p>
          <a:p>
            <a:pPr algn="just">
              <a:lnSpc>
                <a:spcPct val="150000"/>
              </a:lnSpc>
              <a:buFont typeface="Wingdings" panose="05000000000000000000" pitchFamily="2" charset="2"/>
              <a:buChar char="§"/>
            </a:pPr>
            <a:endParaRPr lang="en-US" sz="3200" dirty="0" smtClean="0"/>
          </a:p>
          <a:p>
            <a:pPr algn="just">
              <a:lnSpc>
                <a:spcPct val="150000"/>
              </a:lnSpc>
              <a:buFont typeface="Wingdings" panose="05000000000000000000" pitchFamily="2" charset="2"/>
              <a:buChar char="§"/>
            </a:pPr>
            <a:endParaRPr lang="en-US" sz="3200" dirty="0"/>
          </a:p>
          <a:p>
            <a:pPr algn="just">
              <a:lnSpc>
                <a:spcPct val="150000"/>
              </a:lnSpc>
              <a:buFont typeface="Wingdings" panose="05000000000000000000" pitchFamily="2" charset="2"/>
              <a:buChar char="§"/>
            </a:pPr>
            <a:endParaRPr lang="en-ZW" sz="3200" dirty="0"/>
          </a:p>
          <a:p>
            <a:pPr>
              <a:lnSpc>
                <a:spcPct val="150000"/>
              </a:lnSpc>
              <a:buFont typeface="Wingdings" panose="05000000000000000000" pitchFamily="2" charset="2"/>
              <a:buChar char="§"/>
            </a:pPr>
            <a:endParaRPr lang="en-ZW" dirty="0"/>
          </a:p>
        </p:txBody>
      </p:sp>
      <p:sp>
        <p:nvSpPr>
          <p:cNvPr id="4" name="Slide Number Placeholder 3"/>
          <p:cNvSpPr>
            <a:spLocks noGrp="1"/>
          </p:cNvSpPr>
          <p:nvPr>
            <p:ph type="sldNum" sz="quarter" idx="12"/>
          </p:nvPr>
        </p:nvSpPr>
        <p:spPr/>
        <p:txBody>
          <a:bodyPr/>
          <a:lstStyle/>
          <a:p>
            <a:fld id="{1B928C1E-C494-4FFB-A3AF-3CC3F5311B1A}" type="slidenum">
              <a:rPr lang="en-ZW" smtClean="0"/>
              <a:t>35</a:t>
            </a:fld>
            <a:endParaRPr lang="en-ZW"/>
          </a:p>
        </p:txBody>
      </p:sp>
    </p:spTree>
    <p:extLst>
      <p:ext uri="{BB962C8B-B14F-4D97-AF65-F5344CB8AC3E}">
        <p14:creationId xmlns:p14="http://schemas.microsoft.com/office/powerpoint/2010/main" val="3459958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917" y="138545"/>
            <a:ext cx="11927541" cy="6582930"/>
          </a:xfrm>
        </p:spPr>
        <p:txBody>
          <a:bodyPr>
            <a:normAutofit/>
          </a:bodyPr>
          <a:lstStyle/>
          <a:p>
            <a:pPr marL="0" indent="0" algn="just">
              <a:lnSpc>
                <a:spcPct val="200000"/>
              </a:lnSpc>
              <a:buNone/>
            </a:pPr>
            <a:r>
              <a:rPr lang="en-GB" sz="2200" dirty="0">
                <a:latin typeface="Arial" panose="020B0604020202020204" pitchFamily="34" charset="0"/>
                <a:cs typeface="Arial" panose="020B0604020202020204" pitchFamily="34" charset="0"/>
              </a:rPr>
              <a:t>The following phenomenon has been observed in </a:t>
            </a:r>
            <a:r>
              <a:rPr lang="en-GB" sz="2200" dirty="0" smtClean="0">
                <a:latin typeface="Arial" panose="020B0604020202020204" pitchFamily="34" charset="0"/>
                <a:cs typeface="Arial" panose="020B0604020202020204" pitchFamily="34" charset="0"/>
              </a:rPr>
              <a:t>many jurisdictions across Africa:</a:t>
            </a:r>
            <a:endParaRPr lang="en-GB" sz="2200" dirty="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GB" sz="2200" b="1" dirty="0" smtClean="0">
                <a:solidFill>
                  <a:schemeClr val="tx1"/>
                </a:solidFill>
                <a:latin typeface="Arial" panose="020B0604020202020204" pitchFamily="34" charset="0"/>
                <a:cs typeface="Arial" panose="020B0604020202020204" pitchFamily="34" charset="0"/>
              </a:rPr>
              <a:t>Cash </a:t>
            </a:r>
            <a:r>
              <a:rPr lang="en-GB" sz="2200" b="1" dirty="0">
                <a:solidFill>
                  <a:schemeClr val="tx1"/>
                </a:solidFill>
                <a:latin typeface="Arial" panose="020B0604020202020204" pitchFamily="34" charset="0"/>
                <a:cs typeface="Arial" panose="020B0604020202020204" pitchFamily="34" charset="0"/>
              </a:rPr>
              <a:t>couriering </a:t>
            </a:r>
            <a:r>
              <a:rPr lang="en-GB" sz="2200" dirty="0">
                <a:latin typeface="Arial" panose="020B0604020202020204" pitchFamily="34" charset="0"/>
                <a:cs typeface="Arial" panose="020B0604020202020204" pitchFamily="34" charset="0"/>
              </a:rPr>
              <a:t>where physical cash is moved across borders for banking in foreign jurisdictions and tax </a:t>
            </a:r>
            <a:r>
              <a:rPr lang="en-GB" sz="2200" dirty="0" smtClean="0">
                <a:latin typeface="Arial" panose="020B0604020202020204" pitchFamily="34" charset="0"/>
                <a:cs typeface="Arial" panose="020B0604020202020204" pitchFamily="34" charset="0"/>
              </a:rPr>
              <a:t>havens e.g. British </a:t>
            </a:r>
            <a:r>
              <a:rPr lang="en-GB" sz="2200" dirty="0">
                <a:latin typeface="Arial" panose="020B0604020202020204" pitchFamily="34" charset="0"/>
                <a:cs typeface="Arial" panose="020B0604020202020204" pitchFamily="34" charset="0"/>
              </a:rPr>
              <a:t>Virgin Islands</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Panama, Isle of Man.</a:t>
            </a:r>
            <a:endParaRPr lang="en-ZW" sz="2200" dirty="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GB" sz="2200" b="1" dirty="0">
                <a:solidFill>
                  <a:schemeClr val="tx1"/>
                </a:solidFill>
                <a:latin typeface="Arial" panose="020B0604020202020204" pitchFamily="34" charset="0"/>
                <a:cs typeface="Arial" panose="020B0604020202020204" pitchFamily="34" charset="0"/>
              </a:rPr>
              <a:t>Smuggling of goods</a:t>
            </a:r>
            <a:r>
              <a:rPr lang="en-GB" sz="2200" dirty="0">
                <a:latin typeface="Arial" panose="020B0604020202020204" pitchFamily="34" charset="0"/>
                <a:cs typeface="Arial" panose="020B0604020202020204" pitchFamily="34" charset="0"/>
              </a:rPr>
              <a:t>, particularly </a:t>
            </a:r>
            <a:r>
              <a:rPr lang="en-GB" sz="2200" b="1" dirty="0">
                <a:solidFill>
                  <a:schemeClr val="tx1"/>
                </a:solidFill>
                <a:latin typeface="Arial" panose="020B0604020202020204" pitchFamily="34" charset="0"/>
                <a:cs typeface="Arial" panose="020B0604020202020204" pitchFamily="34" charset="0"/>
              </a:rPr>
              <a:t>precious stones and fuel</a:t>
            </a:r>
            <a:r>
              <a:rPr lang="en-GB" sz="2200" dirty="0">
                <a:solidFill>
                  <a:schemeClr val="tx1"/>
                </a:solidFill>
                <a:latin typeface="Arial" panose="020B0604020202020204" pitchFamily="34" charset="0"/>
                <a:cs typeface="Arial" panose="020B0604020202020204" pitchFamily="34" charset="0"/>
              </a:rPr>
              <a:t>, across borders, for sale and repatriation of </a:t>
            </a:r>
            <a:r>
              <a:rPr lang="en-GB" sz="2200" dirty="0" smtClean="0">
                <a:solidFill>
                  <a:schemeClr val="tx1"/>
                </a:solidFill>
                <a:latin typeface="Arial" panose="020B0604020202020204" pitchFamily="34" charset="0"/>
                <a:cs typeface="Arial" panose="020B0604020202020204" pitchFamily="34" charset="0"/>
              </a:rPr>
              <a:t>proceeds</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via financial systems.</a:t>
            </a:r>
            <a:endParaRPr lang="en-ZW" sz="2200" dirty="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GB" sz="2200" b="1" dirty="0">
                <a:solidFill>
                  <a:schemeClr val="tx1"/>
                </a:solidFill>
                <a:latin typeface="Arial" panose="020B0604020202020204" pitchFamily="34" charset="0"/>
                <a:cs typeface="Arial" panose="020B0604020202020204" pitchFamily="34" charset="0"/>
              </a:rPr>
              <a:t>Over-invoicing of goods imported</a:t>
            </a:r>
            <a:r>
              <a:rPr lang="en-GB" sz="2200" dirty="0">
                <a:latin typeface="Arial" panose="020B0604020202020204" pitchFamily="34" charset="0"/>
                <a:cs typeface="Arial" panose="020B0604020202020204" pitchFamily="34" charset="0"/>
              </a:rPr>
              <a:t>, as a means to channel funds to other jurisdictions</a:t>
            </a:r>
            <a:r>
              <a:rPr lang="en-GB" sz="2200" dirty="0" smtClean="0">
                <a:latin typeface="Arial" panose="020B0604020202020204" pitchFamily="34" charset="0"/>
                <a:cs typeface="Arial" panose="020B0604020202020204" pitchFamily="34" charset="0"/>
              </a:rPr>
              <a:t>.</a:t>
            </a:r>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E4D8DE71-C5D1-4A64-9ABB-1EDAFCC71AEB}" type="slidenum">
              <a:rPr lang="en-GB" smtClean="0"/>
              <a:pPr>
                <a:defRPr/>
              </a:pPr>
              <a:t>36</a:t>
            </a:fld>
            <a:endParaRPr lang="en-GB"/>
          </a:p>
        </p:txBody>
      </p:sp>
    </p:spTree>
    <p:extLst>
      <p:ext uri="{BB962C8B-B14F-4D97-AF65-F5344CB8AC3E}">
        <p14:creationId xmlns:p14="http://schemas.microsoft.com/office/powerpoint/2010/main" val="30885991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360218"/>
            <a:ext cx="11073581" cy="6179127"/>
          </a:xfrm>
        </p:spPr>
        <p:txBody>
          <a:bodyPr>
            <a:normAutofit/>
          </a:bodyPr>
          <a:lstStyle/>
          <a:p>
            <a:pPr lvl="1" algn="just">
              <a:lnSpc>
                <a:spcPct val="200000"/>
              </a:lnSpc>
              <a:buFont typeface="Wingdings" panose="05000000000000000000" pitchFamily="2" charset="2"/>
              <a:buChar char="§"/>
            </a:pPr>
            <a:r>
              <a:rPr lang="en-GB" sz="2200" b="1" dirty="0">
                <a:solidFill>
                  <a:schemeClr val="tx1"/>
                </a:solidFill>
                <a:latin typeface="Arial" panose="020B0604020202020204" pitchFamily="34" charset="0"/>
                <a:cs typeface="Arial" panose="020B0604020202020204" pitchFamily="34" charset="0"/>
              </a:rPr>
              <a:t>Under-declaration of imported goods </a:t>
            </a:r>
            <a:r>
              <a:rPr lang="en-GB" sz="2200" dirty="0">
                <a:latin typeface="Arial" panose="020B0604020202020204" pitchFamily="34" charset="0"/>
                <a:cs typeface="Arial" panose="020B0604020202020204" pitchFamily="34" charset="0"/>
              </a:rPr>
              <a:t>to Customs Authorities in order to avoid import </a:t>
            </a:r>
            <a:r>
              <a:rPr lang="en-GB" sz="2200" dirty="0" smtClean="0">
                <a:latin typeface="Arial" panose="020B0604020202020204" pitchFamily="34" charset="0"/>
                <a:cs typeface="Arial" panose="020B0604020202020204" pitchFamily="34" charset="0"/>
              </a:rPr>
              <a:t>tax. </a:t>
            </a:r>
            <a:endParaRPr lang="en-ZW" sz="2200" dirty="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GB" sz="2200" b="1" dirty="0" smtClean="0">
                <a:solidFill>
                  <a:schemeClr val="tx1"/>
                </a:solidFill>
                <a:latin typeface="Arial" panose="020B0604020202020204" pitchFamily="34" charset="0"/>
                <a:cs typeface="Arial" panose="020B0604020202020204" pitchFamily="34" charset="0"/>
              </a:rPr>
              <a:t>Under-invoicing of exports </a:t>
            </a:r>
            <a:r>
              <a:rPr lang="en-GB" sz="2200" dirty="0" smtClean="0">
                <a:latin typeface="Arial" panose="020B0604020202020204" pitchFamily="34" charset="0"/>
                <a:cs typeface="Arial" panose="020B0604020202020204" pitchFamily="34" charset="0"/>
              </a:rPr>
              <a:t>for the purpose of externalizing export revenue.</a:t>
            </a:r>
            <a:endParaRPr lang="en-ZW" sz="2200" dirty="0" smtClean="0">
              <a:latin typeface="Arial" panose="020B0604020202020204" pitchFamily="34" charset="0"/>
              <a:cs typeface="Arial" panose="020B0604020202020204" pitchFamily="34" charset="0"/>
            </a:endParaRPr>
          </a:p>
          <a:p>
            <a:pPr lvl="1" algn="just">
              <a:lnSpc>
                <a:spcPct val="200000"/>
              </a:lnSpc>
              <a:buFont typeface="Wingdings" panose="05000000000000000000" pitchFamily="2" charset="2"/>
              <a:buChar char="§"/>
            </a:pPr>
            <a:r>
              <a:rPr lang="en-GB" sz="2200" b="1" dirty="0" smtClean="0">
                <a:solidFill>
                  <a:schemeClr val="tx1"/>
                </a:solidFill>
                <a:latin typeface="Arial" panose="020B0604020202020204" pitchFamily="34" charset="0"/>
                <a:cs typeface="Arial" panose="020B0604020202020204" pitchFamily="34" charset="0"/>
              </a:rPr>
              <a:t>Misrepresentation of business proceeds </a:t>
            </a:r>
            <a:r>
              <a:rPr lang="en-GB" sz="2200" dirty="0" smtClean="0">
                <a:latin typeface="Arial" panose="020B0604020202020204" pitchFamily="34" charset="0"/>
                <a:cs typeface="Arial" panose="020B0604020202020204" pitchFamily="34" charset="0"/>
              </a:rPr>
              <a:t>as personal income or free funds for the purpose of avoiding company tax and subsequent remittance of the relative proceeds to other jurisdictions.</a:t>
            </a:r>
            <a:endParaRPr lang="en-ZW" sz="2200" dirty="0" smtClean="0">
              <a:latin typeface="Arial" panose="020B0604020202020204" pitchFamily="34" charset="0"/>
              <a:cs typeface="Arial" panose="020B0604020202020204" pitchFamily="34" charset="0"/>
            </a:endParaRPr>
          </a:p>
          <a:p>
            <a:pPr marL="0" indent="0">
              <a:lnSpc>
                <a:spcPct val="200000"/>
              </a:lnSpc>
              <a:buNone/>
            </a:pPr>
            <a:endParaRPr lang="en-ZW" sz="2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37</a:t>
            </a:fld>
            <a:endParaRPr lang="en-ZW"/>
          </a:p>
        </p:txBody>
      </p:sp>
    </p:spTree>
    <p:extLst>
      <p:ext uri="{BB962C8B-B14F-4D97-AF65-F5344CB8AC3E}">
        <p14:creationId xmlns:p14="http://schemas.microsoft.com/office/powerpoint/2010/main" val="32649743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67" y="143905"/>
            <a:ext cx="11621729" cy="667261"/>
          </a:xfrm>
        </p:spPr>
        <p:txBody>
          <a:bodyPr>
            <a:normAutofit/>
          </a:bodyPr>
          <a:lstStyle/>
          <a:p>
            <a:pPr lvl="0" algn="ctr">
              <a:spcBef>
                <a:spcPts val="1000"/>
              </a:spcBef>
              <a:defRPr/>
            </a:pP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FACTORS DRIVING ILLICIT FINANCIAL FLOWS</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294968" y="811166"/>
            <a:ext cx="11621728" cy="5810860"/>
          </a:xfrm>
        </p:spPr>
        <p:txBody>
          <a:bodyPr>
            <a:noAutofit/>
          </a:bodyPr>
          <a:lstStyle/>
          <a:p>
            <a:pPr marL="0" lvl="0" indent="0" algn="just">
              <a:lnSpc>
                <a:spcPct val="150000"/>
              </a:lnSpc>
              <a:spcBef>
                <a:spcPct val="0"/>
              </a:spcBef>
              <a:buNone/>
              <a:defRPr/>
            </a:pPr>
            <a:r>
              <a:rPr lang="en-ZW" sz="2200" dirty="0" smtClean="0">
                <a:solidFill>
                  <a:prstClr val="black"/>
                </a:solidFill>
                <a:latin typeface="Arial" panose="020B0604020202020204" pitchFamily="34" charset="0"/>
                <a:cs typeface="Arial" panose="020B0604020202020204" pitchFamily="34" charset="0"/>
              </a:rPr>
              <a:t>Across African countries, illicit financial flows have been driven by the following factors: </a:t>
            </a:r>
          </a:p>
          <a:p>
            <a:pPr lvl="1" algn="just">
              <a:lnSpc>
                <a:spcPct val="150000"/>
              </a:lnSpc>
              <a:spcBef>
                <a:spcPct val="0"/>
              </a:spcBef>
              <a:buFont typeface="Wingdings" panose="05000000000000000000" pitchFamily="2" charset="2"/>
              <a:buChar char="§"/>
              <a:defRPr/>
            </a:pPr>
            <a:r>
              <a:rPr lang="en-ZW" sz="2200" dirty="0">
                <a:solidFill>
                  <a:prstClr val="black"/>
                </a:solidFill>
                <a:latin typeface="Arial" panose="020B0604020202020204" pitchFamily="34" charset="0"/>
                <a:cs typeface="Arial" panose="020B0604020202020204" pitchFamily="34" charset="0"/>
              </a:rPr>
              <a:t>c</a:t>
            </a:r>
            <a:r>
              <a:rPr lang="en-ZW" sz="2200" dirty="0" smtClean="0">
                <a:solidFill>
                  <a:prstClr val="black"/>
                </a:solidFill>
                <a:latin typeface="Arial" panose="020B0604020202020204" pitchFamily="34" charset="0"/>
                <a:cs typeface="Arial" panose="020B0604020202020204" pitchFamily="34" charset="0"/>
              </a:rPr>
              <a:t>orruption</a:t>
            </a:r>
            <a:r>
              <a:rPr lang="en-ZW" sz="2200" dirty="0">
                <a:solidFill>
                  <a:prstClr val="black"/>
                </a:solidFill>
                <a:latin typeface="Arial" panose="020B0604020202020204" pitchFamily="34" charset="0"/>
                <a:cs typeface="Arial" panose="020B0604020202020204" pitchFamily="34" charset="0"/>
              </a:rPr>
              <a:t>;</a:t>
            </a:r>
            <a:endParaRPr lang="en-ZW" sz="2200" dirty="0" smtClean="0">
              <a:solidFill>
                <a:prstClr val="black"/>
              </a:solidFill>
              <a:latin typeface="Arial" panose="020B0604020202020204" pitchFamily="34" charset="0"/>
              <a:cs typeface="Arial" panose="020B0604020202020204" pitchFamily="34" charset="0"/>
            </a:endParaRPr>
          </a:p>
          <a:p>
            <a:pPr lvl="1" algn="just">
              <a:lnSpc>
                <a:spcPct val="150000"/>
              </a:lnSpc>
              <a:spcBef>
                <a:spcPct val="0"/>
              </a:spcBef>
              <a:buFont typeface="Wingdings" panose="05000000000000000000" pitchFamily="2" charset="2"/>
              <a:buChar char="§"/>
              <a:defRPr/>
            </a:pPr>
            <a:r>
              <a:rPr lang="en-ZW" sz="2200" dirty="0" smtClean="0">
                <a:solidFill>
                  <a:prstClr val="black"/>
                </a:solidFill>
                <a:latin typeface="Arial" panose="020B0604020202020204" pitchFamily="34" charset="0"/>
                <a:cs typeface="Arial" panose="020B0604020202020204" pitchFamily="34" charset="0"/>
              </a:rPr>
              <a:t>dysfunctional regulation</a:t>
            </a:r>
            <a:r>
              <a:rPr lang="en-ZW" sz="2200" dirty="0">
                <a:solidFill>
                  <a:prstClr val="black"/>
                </a:solidFill>
                <a:latin typeface="Arial" panose="020B0604020202020204" pitchFamily="34" charset="0"/>
                <a:cs typeface="Arial" panose="020B0604020202020204" pitchFamily="34" charset="0"/>
              </a:rPr>
              <a:t>;</a:t>
            </a:r>
            <a:endParaRPr lang="en-ZW" sz="2200" dirty="0" smtClean="0">
              <a:solidFill>
                <a:prstClr val="black"/>
              </a:solidFill>
              <a:latin typeface="Arial" panose="020B0604020202020204" pitchFamily="34" charset="0"/>
              <a:cs typeface="Arial" panose="020B0604020202020204" pitchFamily="34" charset="0"/>
            </a:endParaRPr>
          </a:p>
          <a:p>
            <a:pPr lvl="1" algn="just">
              <a:lnSpc>
                <a:spcPct val="150000"/>
              </a:lnSpc>
              <a:spcBef>
                <a:spcPct val="0"/>
              </a:spcBef>
              <a:buFont typeface="Wingdings" panose="05000000000000000000" pitchFamily="2" charset="2"/>
              <a:buChar char="§"/>
              <a:defRPr/>
            </a:pPr>
            <a:r>
              <a:rPr lang="en-ZW" sz="2200" dirty="0" smtClean="0">
                <a:solidFill>
                  <a:prstClr val="black"/>
                </a:solidFill>
                <a:latin typeface="Arial" panose="020B0604020202020204" pitchFamily="34" charset="0"/>
                <a:cs typeface="Arial" panose="020B0604020202020204" pitchFamily="34" charset="0"/>
              </a:rPr>
              <a:t>weak </a:t>
            </a:r>
            <a:r>
              <a:rPr lang="en-ZW" sz="2200" dirty="0">
                <a:solidFill>
                  <a:prstClr val="black"/>
                </a:solidFill>
                <a:latin typeface="Arial" panose="020B0604020202020204" pitchFamily="34" charset="0"/>
                <a:cs typeface="Arial" panose="020B0604020202020204" pitchFamily="34" charset="0"/>
              </a:rPr>
              <a:t>enforcement of </a:t>
            </a:r>
            <a:r>
              <a:rPr lang="en-ZW" sz="2200" dirty="0" smtClean="0">
                <a:solidFill>
                  <a:prstClr val="black"/>
                </a:solidFill>
                <a:latin typeface="Arial" panose="020B0604020202020204" pitchFamily="34" charset="0"/>
                <a:cs typeface="Arial" panose="020B0604020202020204" pitchFamily="34" charset="0"/>
              </a:rPr>
              <a:t>rules</a:t>
            </a:r>
            <a:r>
              <a:rPr lang="en-ZW" sz="2200" dirty="0">
                <a:solidFill>
                  <a:prstClr val="black"/>
                </a:solidFill>
                <a:latin typeface="Arial" panose="020B0604020202020204" pitchFamily="34" charset="0"/>
                <a:cs typeface="Arial" panose="020B0604020202020204" pitchFamily="34" charset="0"/>
              </a:rPr>
              <a:t>;</a:t>
            </a:r>
            <a:endParaRPr lang="en-ZW" sz="2200" dirty="0" smtClean="0">
              <a:solidFill>
                <a:prstClr val="black"/>
              </a:solidFill>
              <a:latin typeface="Arial" panose="020B0604020202020204" pitchFamily="34" charset="0"/>
              <a:cs typeface="Arial" panose="020B0604020202020204" pitchFamily="34" charset="0"/>
            </a:endParaRPr>
          </a:p>
          <a:p>
            <a:pPr lvl="1" algn="just">
              <a:lnSpc>
                <a:spcPct val="150000"/>
              </a:lnSpc>
              <a:spcBef>
                <a:spcPct val="0"/>
              </a:spcBef>
              <a:buFont typeface="Wingdings" panose="05000000000000000000" pitchFamily="2" charset="2"/>
              <a:buChar char="§"/>
              <a:defRPr/>
            </a:pPr>
            <a:r>
              <a:rPr lang="en-ZW" sz="2200" dirty="0" smtClean="0">
                <a:solidFill>
                  <a:prstClr val="black"/>
                </a:solidFill>
                <a:latin typeface="Arial" panose="020B0604020202020204" pitchFamily="34" charset="0"/>
                <a:cs typeface="Arial" panose="020B0604020202020204" pitchFamily="34" charset="0"/>
              </a:rPr>
              <a:t>tax evasion and avoidance</a:t>
            </a:r>
            <a:r>
              <a:rPr lang="en-ZW" sz="2200" dirty="0">
                <a:solidFill>
                  <a:prstClr val="black"/>
                </a:solidFill>
                <a:latin typeface="Arial" panose="020B0604020202020204" pitchFamily="34" charset="0"/>
                <a:cs typeface="Arial" panose="020B0604020202020204" pitchFamily="34" charset="0"/>
              </a:rPr>
              <a:t>;</a:t>
            </a:r>
            <a:r>
              <a:rPr lang="en-ZW" sz="2200" dirty="0" smtClean="0">
                <a:solidFill>
                  <a:prstClr val="black"/>
                </a:solidFill>
                <a:latin typeface="Arial" panose="020B0604020202020204" pitchFamily="34" charset="0"/>
                <a:cs typeface="Arial" panose="020B0604020202020204" pitchFamily="34" charset="0"/>
              </a:rPr>
              <a:t> </a:t>
            </a:r>
          </a:p>
          <a:p>
            <a:pPr lvl="1" algn="just">
              <a:lnSpc>
                <a:spcPct val="150000"/>
              </a:lnSpc>
              <a:spcBef>
                <a:spcPct val="0"/>
              </a:spcBef>
              <a:buFont typeface="Wingdings" panose="05000000000000000000" pitchFamily="2" charset="2"/>
              <a:buChar char="§"/>
              <a:defRPr/>
            </a:pPr>
            <a:r>
              <a:rPr lang="en-ZW" sz="2200" dirty="0">
                <a:solidFill>
                  <a:prstClr val="black"/>
                </a:solidFill>
                <a:latin typeface="Arial" panose="020B0604020202020204" pitchFamily="34" charset="0"/>
                <a:cs typeface="Arial" panose="020B0604020202020204" pitchFamily="34" charset="0"/>
              </a:rPr>
              <a:t>s</a:t>
            </a:r>
            <a:r>
              <a:rPr lang="en-ZW" sz="2200" dirty="0" smtClean="0">
                <a:solidFill>
                  <a:prstClr val="black"/>
                </a:solidFill>
                <a:latin typeface="Arial" panose="020B0604020202020204" pitchFamily="34" charset="0"/>
                <a:cs typeface="Arial" panose="020B0604020202020204" pitchFamily="34" charset="0"/>
              </a:rPr>
              <a:t>muggling</a:t>
            </a:r>
            <a:r>
              <a:rPr lang="en-ZW" sz="2200" dirty="0">
                <a:solidFill>
                  <a:prstClr val="black"/>
                </a:solidFill>
                <a:latin typeface="Arial" panose="020B0604020202020204" pitchFamily="34" charset="0"/>
                <a:cs typeface="Arial" panose="020B0604020202020204" pitchFamily="34" charset="0"/>
              </a:rPr>
              <a:t>;</a:t>
            </a:r>
            <a:endParaRPr lang="en-ZW" sz="2200" dirty="0" smtClean="0">
              <a:solidFill>
                <a:prstClr val="black"/>
              </a:solidFill>
              <a:latin typeface="Arial" panose="020B0604020202020204" pitchFamily="34" charset="0"/>
              <a:cs typeface="Arial" panose="020B0604020202020204" pitchFamily="34" charset="0"/>
            </a:endParaRPr>
          </a:p>
          <a:p>
            <a:pPr lvl="1" algn="just">
              <a:lnSpc>
                <a:spcPct val="150000"/>
              </a:lnSpc>
              <a:spcBef>
                <a:spcPct val="0"/>
              </a:spcBef>
              <a:buFont typeface="Wingdings" panose="05000000000000000000" pitchFamily="2" charset="2"/>
              <a:buChar char="§"/>
              <a:defRPr/>
            </a:pPr>
            <a:r>
              <a:rPr lang="en-ZW" sz="2200" dirty="0" smtClean="0">
                <a:solidFill>
                  <a:prstClr val="black"/>
                </a:solidFill>
                <a:latin typeface="Arial" panose="020B0604020202020204" pitchFamily="34" charset="0"/>
                <a:cs typeface="Arial" panose="020B0604020202020204" pitchFamily="34" charset="0"/>
              </a:rPr>
              <a:t>lack </a:t>
            </a:r>
            <a:r>
              <a:rPr lang="en-ZW" sz="2200" dirty="0">
                <a:solidFill>
                  <a:prstClr val="black"/>
                </a:solidFill>
                <a:latin typeface="Arial" panose="020B0604020202020204" pitchFamily="34" charset="0"/>
                <a:cs typeface="Arial" panose="020B0604020202020204" pitchFamily="34" charset="0"/>
              </a:rPr>
              <a:t>of transparency and accountability in the collection and management of natural resource </a:t>
            </a:r>
            <a:r>
              <a:rPr lang="en-ZW" sz="2200" dirty="0" smtClean="0">
                <a:solidFill>
                  <a:prstClr val="black"/>
                </a:solidFill>
                <a:latin typeface="Arial" panose="020B0604020202020204" pitchFamily="34" charset="0"/>
                <a:cs typeface="Arial" panose="020B0604020202020204" pitchFamily="34" charset="0"/>
              </a:rPr>
              <a:t>revenues</a:t>
            </a:r>
            <a:r>
              <a:rPr lang="en-ZW" sz="2200" dirty="0">
                <a:solidFill>
                  <a:prstClr val="black"/>
                </a:solidFill>
                <a:latin typeface="Arial" panose="020B0604020202020204" pitchFamily="34" charset="0"/>
                <a:cs typeface="Arial" panose="020B0604020202020204" pitchFamily="34" charset="0"/>
              </a:rPr>
              <a:t>;</a:t>
            </a:r>
            <a:r>
              <a:rPr lang="en-ZW" sz="2200" dirty="0" smtClean="0">
                <a:solidFill>
                  <a:prstClr val="black"/>
                </a:solidFill>
                <a:latin typeface="Arial" panose="020B0604020202020204" pitchFamily="34" charset="0"/>
                <a:cs typeface="Arial" panose="020B0604020202020204" pitchFamily="34" charset="0"/>
              </a:rPr>
              <a:t> and</a:t>
            </a:r>
            <a:endParaRPr lang="en-ZW" sz="2200" dirty="0">
              <a:solidFill>
                <a:prstClr val="black"/>
              </a:solidFill>
              <a:latin typeface="Arial" panose="020B0604020202020204" pitchFamily="34" charset="0"/>
              <a:cs typeface="Arial" panose="020B0604020202020204" pitchFamily="34" charset="0"/>
            </a:endParaRPr>
          </a:p>
          <a:p>
            <a:pPr lvl="1" algn="just">
              <a:lnSpc>
                <a:spcPct val="150000"/>
              </a:lnSpc>
              <a:spcBef>
                <a:spcPct val="0"/>
              </a:spcBef>
              <a:buFont typeface="Wingdings" panose="05000000000000000000" pitchFamily="2" charset="2"/>
              <a:buChar char="§"/>
              <a:defRPr/>
            </a:pPr>
            <a:r>
              <a:rPr lang="en-ZW" sz="2200" dirty="0" smtClean="0">
                <a:solidFill>
                  <a:prstClr val="black"/>
                </a:solidFill>
                <a:latin typeface="Arial" panose="020B0604020202020204" pitchFamily="34" charset="0"/>
                <a:cs typeface="Arial" panose="020B0604020202020204" pitchFamily="34" charset="0"/>
              </a:rPr>
              <a:t>rent </a:t>
            </a:r>
            <a:r>
              <a:rPr lang="en-ZW" sz="2200" dirty="0">
                <a:solidFill>
                  <a:prstClr val="black"/>
                </a:solidFill>
                <a:latin typeface="Arial" panose="020B0604020202020204" pitchFamily="34" charset="0"/>
                <a:cs typeface="Arial" panose="020B0604020202020204" pitchFamily="34" charset="0"/>
              </a:rPr>
              <a:t>seeking </a:t>
            </a:r>
            <a:r>
              <a:rPr lang="en-ZW" sz="2200" dirty="0" smtClean="0">
                <a:solidFill>
                  <a:prstClr val="black"/>
                </a:solidFill>
                <a:latin typeface="Arial" panose="020B0604020202020204" pitchFamily="34" charset="0"/>
                <a:cs typeface="Arial" panose="020B0604020202020204" pitchFamily="34" charset="0"/>
              </a:rPr>
              <a:t>behaviour.</a:t>
            </a:r>
          </a:p>
        </p:txBody>
      </p:sp>
      <p:sp>
        <p:nvSpPr>
          <p:cNvPr id="4" name="Slide Number Placeholder 3"/>
          <p:cNvSpPr>
            <a:spLocks noGrp="1"/>
          </p:cNvSpPr>
          <p:nvPr>
            <p:ph type="sldNum" sz="quarter" idx="12"/>
          </p:nvPr>
        </p:nvSpPr>
        <p:spPr/>
        <p:txBody>
          <a:bodyPr/>
          <a:lstStyle/>
          <a:p>
            <a:fld id="{1B928C1E-C494-4FFB-A3AF-3CC3F5311B1A}" type="slidenum">
              <a:rPr lang="en-ZW" smtClean="0"/>
              <a:t>38</a:t>
            </a:fld>
            <a:endParaRPr lang="en-ZW"/>
          </a:p>
        </p:txBody>
      </p:sp>
    </p:spTree>
    <p:extLst>
      <p:ext uri="{BB962C8B-B14F-4D97-AF65-F5344CB8AC3E}">
        <p14:creationId xmlns:p14="http://schemas.microsoft.com/office/powerpoint/2010/main" val="36916392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68" y="228600"/>
            <a:ext cx="11058832" cy="782782"/>
          </a:xfrm>
        </p:spPr>
        <p:txBody>
          <a:bodyPr>
            <a:normAutofit/>
          </a:bodyPr>
          <a:lstStyle/>
          <a:p>
            <a:pPr lvl="0" algn="ctr">
              <a:lnSpc>
                <a:spcPct val="107000"/>
              </a:lnSpc>
              <a:defRPr/>
            </a:pP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IMPACT OF ILLICIT FINANCIAL FLOWS </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294968" y="1011382"/>
            <a:ext cx="11592232" cy="5449379"/>
          </a:xfrm>
        </p:spPr>
        <p:txBody>
          <a:bodyPr>
            <a:normAutofit/>
          </a:bodyPr>
          <a:lstStyle/>
          <a:p>
            <a:pPr algn="just">
              <a:lnSpc>
                <a:spcPct val="150000"/>
              </a:lnSpc>
              <a:spcBef>
                <a:spcPct val="0"/>
              </a:spcBef>
              <a:defRPr/>
            </a:pPr>
            <a:r>
              <a:rPr lang="en-ZW" sz="2200" dirty="0">
                <a:latin typeface="Arial" panose="020B0604020202020204" pitchFamily="34" charset="0"/>
                <a:cs typeface="Arial" panose="020B0604020202020204" pitchFamily="34" charset="0"/>
              </a:rPr>
              <a:t>Illicit </a:t>
            </a:r>
            <a:r>
              <a:rPr lang="en-ZW" sz="2200" dirty="0" smtClean="0">
                <a:latin typeface="Arial" panose="020B0604020202020204" pitchFamily="34" charset="0"/>
                <a:cs typeface="Arial" panose="020B0604020202020204" pitchFamily="34" charset="0"/>
              </a:rPr>
              <a:t>financial flows </a:t>
            </a:r>
            <a:r>
              <a:rPr lang="en-ZW" sz="2200" b="1" dirty="0" smtClean="0">
                <a:solidFill>
                  <a:schemeClr val="tx1"/>
                </a:solidFill>
                <a:latin typeface="Arial" panose="020B0604020202020204" pitchFamily="34" charset="0"/>
                <a:cs typeface="Arial" panose="020B0604020202020204" pitchFamily="34" charset="0"/>
              </a:rPr>
              <a:t>constrain economic growth and development </a:t>
            </a:r>
            <a:r>
              <a:rPr lang="en-ZW" sz="2200" dirty="0" smtClean="0">
                <a:latin typeface="Arial" panose="020B0604020202020204" pitchFamily="34" charset="0"/>
                <a:cs typeface="Arial" panose="020B0604020202020204" pitchFamily="34" charset="0"/>
              </a:rPr>
              <a:t>through </a:t>
            </a:r>
            <a:r>
              <a:rPr lang="en-ZW" sz="2200" dirty="0">
                <a:latin typeface="Arial" panose="020B0604020202020204" pitchFamily="34" charset="0"/>
                <a:cs typeface="Arial" panose="020B0604020202020204" pitchFamily="34" charset="0"/>
              </a:rPr>
              <a:t>reduction in domestic expenditure and investment, both public and private. </a:t>
            </a:r>
            <a:endParaRPr lang="en-ZW" sz="2200" dirty="0" smtClean="0">
              <a:latin typeface="Arial" panose="020B0604020202020204" pitchFamily="34" charset="0"/>
              <a:cs typeface="Arial" panose="020B0604020202020204" pitchFamily="34" charset="0"/>
            </a:endParaRPr>
          </a:p>
          <a:p>
            <a:pPr lvl="0" algn="just">
              <a:lnSpc>
                <a:spcPct val="150000"/>
              </a:lnSpc>
              <a:spcBef>
                <a:spcPct val="0"/>
              </a:spcBef>
              <a:defRPr/>
            </a:pPr>
            <a:r>
              <a:rPr lang="en-ZW" sz="2200" dirty="0">
                <a:latin typeface="Arial" panose="020B0604020202020204" pitchFamily="34" charset="0"/>
                <a:cs typeface="Arial" panose="020B0604020202020204" pitchFamily="34" charset="0"/>
              </a:rPr>
              <a:t>Illicit </a:t>
            </a:r>
            <a:r>
              <a:rPr lang="en-ZW" sz="2200" dirty="0" smtClean="0">
                <a:latin typeface="Arial" panose="020B0604020202020204" pitchFamily="34" charset="0"/>
                <a:cs typeface="Arial" panose="020B0604020202020204" pitchFamily="34" charset="0"/>
              </a:rPr>
              <a:t>financial flows which </a:t>
            </a:r>
            <a:r>
              <a:rPr lang="en-ZW" sz="2200" dirty="0" smtClean="0">
                <a:solidFill>
                  <a:prstClr val="black"/>
                </a:solidFill>
                <a:latin typeface="Arial" panose="020B0604020202020204" pitchFamily="34" charset="0"/>
                <a:cs typeface="Arial" panose="020B0604020202020204" pitchFamily="34" charset="0"/>
              </a:rPr>
              <a:t>involve financial </a:t>
            </a:r>
            <a:r>
              <a:rPr lang="en-ZW" sz="2200" dirty="0">
                <a:solidFill>
                  <a:prstClr val="black"/>
                </a:solidFill>
                <a:latin typeface="Arial" panose="020B0604020202020204" pitchFamily="34" charset="0"/>
                <a:cs typeface="Arial" panose="020B0604020202020204" pitchFamily="34" charset="0"/>
              </a:rPr>
              <a:t>crimes like money laundering, corruption and tax evasion </a:t>
            </a:r>
            <a:r>
              <a:rPr lang="en-ZW" sz="2200" dirty="0" smtClean="0">
                <a:solidFill>
                  <a:prstClr val="black"/>
                </a:solidFill>
                <a:latin typeface="Arial" panose="020B0604020202020204" pitchFamily="34" charset="0"/>
                <a:cs typeface="Arial" panose="020B0604020202020204" pitchFamily="34" charset="0"/>
              </a:rPr>
              <a:t>which are detrimental to economic growth.</a:t>
            </a:r>
            <a:endParaRPr lang="en-ZW" sz="2200" dirty="0">
              <a:solidFill>
                <a:prstClr val="black"/>
              </a:solidFill>
              <a:latin typeface="Arial" panose="020B0604020202020204" pitchFamily="34" charset="0"/>
              <a:cs typeface="Arial" panose="020B0604020202020204" pitchFamily="34" charset="0"/>
            </a:endParaRPr>
          </a:p>
          <a:p>
            <a:pPr lvl="0" algn="just">
              <a:lnSpc>
                <a:spcPct val="150000"/>
              </a:lnSpc>
              <a:spcBef>
                <a:spcPct val="0"/>
              </a:spcBef>
              <a:defRPr/>
            </a:pPr>
            <a:r>
              <a:rPr lang="en-ZW" sz="2200" dirty="0">
                <a:solidFill>
                  <a:prstClr val="black"/>
                </a:solidFill>
                <a:latin typeface="Arial" panose="020B0604020202020204" pitchFamily="34" charset="0"/>
                <a:cs typeface="Arial" panose="020B0604020202020204" pitchFamily="34" charset="0"/>
              </a:rPr>
              <a:t>Proceeds of corruption or criminal activities will generally be spent on consumption of items such as luxury vehicles, or invested in real estate, art, or precious metals (World Bank, 2006). </a:t>
            </a:r>
            <a:endParaRPr lang="en-ZW" sz="2200" dirty="0" smtClean="0">
              <a:solidFill>
                <a:prstClr val="black"/>
              </a:solidFill>
              <a:latin typeface="Arial" panose="020B0604020202020204" pitchFamily="34" charset="0"/>
              <a:cs typeface="Arial" panose="020B0604020202020204" pitchFamily="34" charset="0"/>
            </a:endParaRPr>
          </a:p>
          <a:p>
            <a:pPr lvl="0" algn="just">
              <a:lnSpc>
                <a:spcPct val="150000"/>
              </a:lnSpc>
              <a:spcBef>
                <a:spcPct val="0"/>
              </a:spcBef>
              <a:defRPr/>
            </a:pPr>
            <a:r>
              <a:rPr lang="en-ZW" sz="2200" dirty="0" smtClean="0">
                <a:solidFill>
                  <a:prstClr val="black"/>
                </a:solidFill>
                <a:latin typeface="Arial" panose="020B0604020202020204" pitchFamily="34" charset="0"/>
                <a:cs typeface="Arial" panose="020B0604020202020204" pitchFamily="34" charset="0"/>
              </a:rPr>
              <a:t>Further, proceeds  are also spent on financing acts of terrorism.</a:t>
            </a:r>
            <a:endParaRPr lang="en-ZW" sz="2200" dirty="0">
              <a:solidFill>
                <a:prstClr val="black"/>
              </a:solidFill>
              <a:latin typeface="Arial" panose="020B0604020202020204" pitchFamily="34" charset="0"/>
              <a:cs typeface="Arial" panose="020B0604020202020204" pitchFamily="34" charset="0"/>
            </a:endParaRPr>
          </a:p>
          <a:p>
            <a:pPr lvl="0" algn="just">
              <a:lnSpc>
                <a:spcPct val="150000"/>
              </a:lnSpc>
              <a:spcBef>
                <a:spcPct val="0"/>
              </a:spcBef>
              <a:defRPr/>
            </a:pPr>
            <a:r>
              <a:rPr lang="en-ZW" sz="2200" dirty="0" smtClean="0">
                <a:solidFill>
                  <a:prstClr val="black"/>
                </a:solidFill>
                <a:latin typeface="Arial" panose="020B0604020202020204" pitchFamily="34" charset="0"/>
                <a:cs typeface="Arial" panose="020B0604020202020204" pitchFamily="34" charset="0"/>
              </a:rPr>
              <a:t>Illicit financial flows </a:t>
            </a:r>
            <a:r>
              <a:rPr lang="en-ZW" sz="2200" b="1" dirty="0" smtClean="0">
                <a:solidFill>
                  <a:prstClr val="black"/>
                </a:solidFill>
                <a:latin typeface="Arial" panose="020B0604020202020204" pitchFamily="34" charset="0"/>
                <a:cs typeface="Arial" panose="020B0604020202020204" pitchFamily="34" charset="0"/>
              </a:rPr>
              <a:t>threaten financial stability</a:t>
            </a:r>
            <a:r>
              <a:rPr lang="en-ZW" sz="2200" dirty="0" smtClean="0">
                <a:solidFill>
                  <a:prstClr val="black"/>
                </a:solidFill>
                <a:latin typeface="Arial" panose="020B0604020202020204" pitchFamily="34" charset="0"/>
                <a:cs typeface="Arial" panose="020B0604020202020204" pitchFamily="34" charset="0"/>
              </a:rPr>
              <a:t>. </a:t>
            </a:r>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39</a:t>
            </a:fld>
            <a:endParaRPr lang="en-ZW"/>
          </a:p>
        </p:txBody>
      </p:sp>
    </p:spTree>
    <p:extLst>
      <p:ext uri="{BB962C8B-B14F-4D97-AF65-F5344CB8AC3E}">
        <p14:creationId xmlns:p14="http://schemas.microsoft.com/office/powerpoint/2010/main" val="351552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82521373"/>
              </p:ext>
            </p:extLst>
          </p:nvPr>
        </p:nvGraphicFramePr>
        <p:xfrm>
          <a:off x="0" y="883402"/>
          <a:ext cx="12192000" cy="5974599"/>
        </p:xfrm>
        <a:graphic>
          <a:graphicData uri="http://schemas.openxmlformats.org/drawingml/2006/table">
            <a:tbl>
              <a:tblPr firstRow="1" bandRow="1">
                <a:tableStyleId>{5C22544A-7EE6-4342-B048-85BDC9FD1C3A}</a:tableStyleId>
              </a:tblPr>
              <a:tblGrid>
                <a:gridCol w="758209"/>
                <a:gridCol w="4533319"/>
                <a:gridCol w="2293495"/>
                <a:gridCol w="3029904"/>
                <a:gridCol w="1577073"/>
              </a:tblGrid>
              <a:tr h="953155">
                <a:tc>
                  <a:txBody>
                    <a:bodyPr/>
                    <a:lstStyle/>
                    <a:p>
                      <a:pPr algn="ctr"/>
                      <a:r>
                        <a:rPr lang="en-ZW" b="1" dirty="0" smtClean="0">
                          <a:latin typeface="Arial Black" panose="020B0A04020102020204" pitchFamily="34" charset="0"/>
                        </a:rPr>
                        <a:t>NO.</a:t>
                      </a:r>
                      <a:endParaRPr lang="en-ZW" b="1" dirty="0">
                        <a:latin typeface="Arial Black" panose="020B0A04020102020204" pitchFamily="34" charset="0"/>
                      </a:endParaRPr>
                    </a:p>
                  </a:txBody>
                  <a:tcPr/>
                </a:tc>
                <a:tc>
                  <a:txBody>
                    <a:bodyPr/>
                    <a:lstStyle/>
                    <a:p>
                      <a:pPr algn="l"/>
                      <a:r>
                        <a:rPr lang="en-ZW" b="1" dirty="0" smtClean="0">
                          <a:latin typeface="Arial Black" panose="020B0A04020102020204" pitchFamily="34" charset="0"/>
                        </a:rPr>
                        <a:t>Name</a:t>
                      </a:r>
                      <a:endParaRPr lang="en-ZW" b="1" dirty="0">
                        <a:latin typeface="Arial Black" panose="020B0A04020102020204" pitchFamily="34" charset="0"/>
                      </a:endParaRPr>
                    </a:p>
                  </a:txBody>
                  <a:tcPr/>
                </a:tc>
                <a:tc>
                  <a:txBody>
                    <a:bodyPr/>
                    <a:lstStyle/>
                    <a:p>
                      <a:pPr algn="ctr"/>
                      <a:r>
                        <a:rPr lang="en-ZW" b="1" dirty="0" smtClean="0">
                          <a:latin typeface="Arial Black" panose="020B0A04020102020204" pitchFamily="34" charset="0"/>
                        </a:rPr>
                        <a:t>Location of Headquarter</a:t>
                      </a:r>
                      <a:endParaRPr lang="en-ZW" b="1" dirty="0">
                        <a:latin typeface="Arial Black" panose="020B0A04020102020204" pitchFamily="34" charset="0"/>
                      </a:endParaRPr>
                    </a:p>
                  </a:txBody>
                  <a:tcPr/>
                </a:tc>
                <a:tc>
                  <a:txBody>
                    <a:bodyPr/>
                    <a:lstStyle/>
                    <a:p>
                      <a:pPr algn="ctr"/>
                      <a:r>
                        <a:rPr lang="en-ZW" b="1" dirty="0" smtClean="0">
                          <a:latin typeface="Arial Black" panose="020B0A04020102020204" pitchFamily="34" charset="0"/>
                        </a:rPr>
                        <a:t>Majority Ownership/ Largest Minority Shareholder</a:t>
                      </a:r>
                      <a:endParaRPr lang="en-ZW" b="1" dirty="0">
                        <a:latin typeface="Arial Black" panose="020B0A04020102020204" pitchFamily="34" charset="0"/>
                      </a:endParaRPr>
                    </a:p>
                  </a:txBody>
                  <a:tcPr/>
                </a:tc>
                <a:tc>
                  <a:txBody>
                    <a:bodyPr/>
                    <a:lstStyle/>
                    <a:p>
                      <a:pPr algn="ctr"/>
                      <a:r>
                        <a:rPr lang="en-ZW" b="1" dirty="0" smtClean="0">
                          <a:latin typeface="Arial Black" panose="020B0A04020102020204" pitchFamily="34" charset="0"/>
                        </a:rPr>
                        <a:t>Number of African Countries</a:t>
                      </a:r>
                      <a:endParaRPr lang="en-ZW" b="1"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1</a:t>
                      </a:r>
                      <a:endParaRPr lang="en-ZW" b="0" dirty="0">
                        <a:latin typeface="Arial Black" panose="020B0A04020102020204" pitchFamily="34" charset="0"/>
                      </a:endParaRPr>
                    </a:p>
                  </a:txBody>
                  <a:tcPr/>
                </a:tc>
                <a:tc>
                  <a:txBody>
                    <a:bodyPr/>
                    <a:lstStyle/>
                    <a:p>
                      <a:r>
                        <a:rPr lang="en-ZW" b="0" dirty="0" err="1" smtClean="0">
                          <a:latin typeface="Arial Black" panose="020B0A04020102020204" pitchFamily="34" charset="0"/>
                        </a:rPr>
                        <a:t>Ecobank</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Togo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South Africa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32</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2</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United Bank of Africa (UBA)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19</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3</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Standard Bank Group</a:t>
                      </a:r>
                      <a:r>
                        <a:rPr lang="en-ZW" b="0" baseline="0" dirty="0" smtClean="0">
                          <a:latin typeface="Arial Black" panose="020B0A04020102020204" pitchFamily="34" charset="0"/>
                        </a:rPr>
                        <a:t> (</a:t>
                      </a:r>
                      <a:r>
                        <a:rPr lang="en-ZW" b="0" baseline="0" dirty="0" err="1" smtClean="0">
                          <a:latin typeface="Arial Black" panose="020B0A04020102020204" pitchFamily="34" charset="0"/>
                        </a:rPr>
                        <a:t>Stanbic</a:t>
                      </a:r>
                      <a:r>
                        <a:rPr lang="en-ZW" b="0" baseline="0" dirty="0" smtClean="0">
                          <a:latin typeface="Arial Black" panose="020B0A04020102020204" pitchFamily="34" charset="0"/>
                        </a:rPr>
                        <a:t>)</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South Africa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South Africa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18</a:t>
                      </a:r>
                      <a:endParaRPr lang="en-ZW" b="0" dirty="0">
                        <a:latin typeface="Arial Black" panose="020B0A04020102020204" pitchFamily="34" charset="0"/>
                      </a:endParaRPr>
                    </a:p>
                  </a:txBody>
                  <a:tcPr/>
                </a:tc>
              </a:tr>
              <a:tr h="667209">
                <a:tc>
                  <a:txBody>
                    <a:bodyPr/>
                    <a:lstStyle/>
                    <a:p>
                      <a:pPr algn="ctr"/>
                      <a:r>
                        <a:rPr lang="en-ZW" b="0" dirty="0" smtClean="0">
                          <a:latin typeface="Arial Black" panose="020B0A04020102020204" pitchFamily="34" charset="0"/>
                        </a:rPr>
                        <a:t>4</a:t>
                      </a:r>
                      <a:endParaRPr lang="en-ZW" b="0" dirty="0">
                        <a:latin typeface="Arial Black" panose="020B0A04020102020204" pitchFamily="34" charset="0"/>
                      </a:endParaRPr>
                    </a:p>
                  </a:txBody>
                  <a:tcPr/>
                </a:tc>
                <a:tc>
                  <a:txBody>
                    <a:bodyPr/>
                    <a:lstStyle/>
                    <a:p>
                      <a:r>
                        <a:rPr lang="en-ZW" b="0" dirty="0" err="1" smtClean="0">
                          <a:latin typeface="Arial Black" panose="020B0A04020102020204" pitchFamily="34" charset="0"/>
                        </a:rPr>
                        <a:t>Banque</a:t>
                      </a:r>
                      <a:r>
                        <a:rPr lang="en-ZW" b="0" dirty="0" smtClean="0">
                          <a:latin typeface="Arial Black" panose="020B0A04020102020204" pitchFamily="34" charset="0"/>
                        </a:rPr>
                        <a:t> </a:t>
                      </a:r>
                      <a:r>
                        <a:rPr lang="en-ZW" b="0" dirty="0" err="1" smtClean="0">
                          <a:latin typeface="Arial Black" panose="020B0A04020102020204" pitchFamily="34" charset="0"/>
                        </a:rPr>
                        <a:t>Marocaine</a:t>
                      </a:r>
                      <a:r>
                        <a:rPr lang="en-ZW" b="0" dirty="0" smtClean="0">
                          <a:latin typeface="Arial Black" panose="020B0A04020102020204" pitchFamily="34" charset="0"/>
                        </a:rPr>
                        <a:t> du Commerce </a:t>
                      </a:r>
                      <a:r>
                        <a:rPr lang="en-ZW" b="0" dirty="0" err="1" smtClean="0">
                          <a:latin typeface="Arial Black" panose="020B0A04020102020204" pitchFamily="34" charset="0"/>
                        </a:rPr>
                        <a:t>Exterieur</a:t>
                      </a:r>
                      <a:r>
                        <a:rPr lang="en-ZW" b="0" dirty="0" smtClean="0">
                          <a:latin typeface="Arial Black" panose="020B0A04020102020204" pitchFamily="34" charset="0"/>
                        </a:rPr>
                        <a:t> (BMCE)</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18</a:t>
                      </a:r>
                      <a:endParaRPr lang="en-ZW" b="0" dirty="0">
                        <a:latin typeface="Arial Black" panose="020B0A04020102020204" pitchFamily="34" charset="0"/>
                      </a:endParaRPr>
                    </a:p>
                  </a:txBody>
                  <a:tcPr/>
                </a:tc>
              </a:tr>
              <a:tr h="953155">
                <a:tc>
                  <a:txBody>
                    <a:bodyPr/>
                    <a:lstStyle/>
                    <a:p>
                      <a:pPr algn="ctr"/>
                      <a:r>
                        <a:rPr lang="en-ZW" b="0" dirty="0" smtClean="0">
                          <a:latin typeface="Arial Black" panose="020B0A04020102020204" pitchFamily="34" charset="0"/>
                        </a:rPr>
                        <a:t>5</a:t>
                      </a:r>
                      <a:endParaRPr lang="en-ZW" b="0" dirty="0">
                        <a:latin typeface="Arial Black" panose="020B0A04020102020204" pitchFamily="34" charset="0"/>
                      </a:endParaRPr>
                    </a:p>
                  </a:txBody>
                  <a:tcPr/>
                </a:tc>
                <a:tc>
                  <a:txBody>
                    <a:bodyPr/>
                    <a:lstStyle/>
                    <a:p>
                      <a:r>
                        <a:rPr lang="en-ZW" b="0" dirty="0" err="1" smtClean="0">
                          <a:latin typeface="Arial Black" panose="020B0A04020102020204" pitchFamily="34" charset="0"/>
                        </a:rPr>
                        <a:t>Banque</a:t>
                      </a:r>
                      <a:r>
                        <a:rPr lang="en-ZW" b="0" dirty="0" smtClean="0">
                          <a:latin typeface="Arial Black" panose="020B0A04020102020204" pitchFamily="34" charset="0"/>
                        </a:rPr>
                        <a:t> </a:t>
                      </a:r>
                      <a:r>
                        <a:rPr lang="en-ZW" b="0" dirty="0" err="1" smtClean="0">
                          <a:latin typeface="Arial Black" panose="020B0A04020102020204" pitchFamily="34" charset="0"/>
                        </a:rPr>
                        <a:t>Sahelo</a:t>
                      </a:r>
                      <a:r>
                        <a:rPr lang="en-ZW" b="0" dirty="0" smtClean="0">
                          <a:latin typeface="Arial Black" panose="020B0A04020102020204" pitchFamily="34" charset="0"/>
                        </a:rPr>
                        <a:t> </a:t>
                      </a:r>
                      <a:r>
                        <a:rPr lang="en-ZW" b="0" dirty="0" err="1" smtClean="0">
                          <a:latin typeface="Arial Black" panose="020B0A04020102020204" pitchFamily="34" charset="0"/>
                        </a:rPr>
                        <a:t>Saharienne</a:t>
                      </a:r>
                      <a:r>
                        <a:rPr lang="en-ZW" b="0" dirty="0" smtClean="0">
                          <a:latin typeface="Arial Black" panose="020B0A04020102020204" pitchFamily="34" charset="0"/>
                        </a:rPr>
                        <a:t> pour </a:t>
                      </a:r>
                      <a:r>
                        <a:rPr lang="en-ZW" b="0" dirty="0" err="1" smtClean="0">
                          <a:latin typeface="Arial Black" panose="020B0A04020102020204" pitchFamily="34" charset="0"/>
                        </a:rPr>
                        <a:t>L’Investissement</a:t>
                      </a:r>
                      <a:r>
                        <a:rPr lang="en-ZW" b="0" dirty="0" smtClean="0">
                          <a:latin typeface="Arial Black" panose="020B0A04020102020204" pitchFamily="34" charset="0"/>
                        </a:rPr>
                        <a:t> et le Commerce (BSIC)</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Libya</a:t>
                      </a:r>
                    </a:p>
                  </a:txBody>
                  <a:tcPr/>
                </a:tc>
                <a:tc>
                  <a:txBody>
                    <a:bodyPr/>
                    <a:lstStyle/>
                    <a:p>
                      <a:r>
                        <a:rPr lang="en-ZW" b="0" dirty="0" smtClean="0">
                          <a:latin typeface="Arial Black" panose="020B0A04020102020204" pitchFamily="34" charset="0"/>
                        </a:rPr>
                        <a:t>Libya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14</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6</a:t>
                      </a:r>
                      <a:endParaRPr lang="en-ZW" b="0" dirty="0">
                        <a:latin typeface="Arial Black" panose="020B0A04020102020204" pitchFamily="34" charset="0"/>
                      </a:endParaRPr>
                    </a:p>
                  </a:txBody>
                  <a:tcPr/>
                </a:tc>
                <a:tc>
                  <a:txBody>
                    <a:bodyPr/>
                    <a:lstStyle/>
                    <a:p>
                      <a:r>
                        <a:rPr lang="en-ZW" b="0" dirty="0" err="1" smtClean="0">
                          <a:latin typeface="Arial Black" panose="020B0A04020102020204" pitchFamily="34" charset="0"/>
                        </a:rPr>
                        <a:t>Attijariwafa</a:t>
                      </a:r>
                      <a:r>
                        <a:rPr lang="en-ZW" b="0" dirty="0" smtClean="0">
                          <a:latin typeface="Arial Black" panose="020B0A04020102020204" pitchFamily="34" charset="0"/>
                        </a:rPr>
                        <a:t> Bank</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12</a:t>
                      </a:r>
                      <a:endParaRPr lang="en-ZW" b="0" dirty="0">
                        <a:latin typeface="Arial Black" panose="020B0A04020102020204" pitchFamily="34" charset="0"/>
                      </a:endParaRPr>
                    </a:p>
                  </a:txBody>
                  <a:tcPr/>
                </a:tc>
              </a:tr>
              <a:tr h="667209">
                <a:tc>
                  <a:txBody>
                    <a:bodyPr/>
                    <a:lstStyle/>
                    <a:p>
                      <a:pPr algn="ctr"/>
                      <a:r>
                        <a:rPr lang="en-ZW" b="0" dirty="0" smtClean="0">
                          <a:latin typeface="Arial Black" panose="020B0A04020102020204" pitchFamily="34" charset="0"/>
                        </a:rPr>
                        <a:t>7</a:t>
                      </a:r>
                      <a:endParaRPr lang="en-ZW" b="0" dirty="0">
                        <a:latin typeface="Arial Black" panose="020B0A04020102020204" pitchFamily="34" charset="0"/>
                      </a:endParaRPr>
                    </a:p>
                  </a:txBody>
                  <a:tcPr/>
                </a:tc>
                <a:tc>
                  <a:txBody>
                    <a:bodyPr/>
                    <a:lstStyle/>
                    <a:p>
                      <a:r>
                        <a:rPr lang="en-ZW" b="0" dirty="0" err="1" smtClean="0">
                          <a:latin typeface="Arial Black" panose="020B0A04020102020204" pitchFamily="34" charset="0"/>
                        </a:rPr>
                        <a:t>Banque</a:t>
                      </a:r>
                      <a:r>
                        <a:rPr lang="en-ZW" b="0" dirty="0" smtClean="0">
                          <a:latin typeface="Arial Black" panose="020B0A04020102020204" pitchFamily="34" charset="0"/>
                        </a:rPr>
                        <a:t> </a:t>
                      </a:r>
                      <a:r>
                        <a:rPr lang="en-ZW" b="0" dirty="0" err="1" smtClean="0">
                          <a:latin typeface="Arial Black" panose="020B0A04020102020204" pitchFamily="34" charset="0"/>
                        </a:rPr>
                        <a:t>Centrale</a:t>
                      </a:r>
                      <a:r>
                        <a:rPr lang="en-ZW" b="0" dirty="0" smtClean="0">
                          <a:latin typeface="Arial Black" panose="020B0A04020102020204" pitchFamily="34" charset="0"/>
                        </a:rPr>
                        <a:t> </a:t>
                      </a:r>
                      <a:r>
                        <a:rPr lang="en-ZW" b="0" dirty="0" err="1" smtClean="0">
                          <a:latin typeface="Arial Black" panose="020B0A04020102020204" pitchFamily="34" charset="0"/>
                        </a:rPr>
                        <a:t>Populaire</a:t>
                      </a:r>
                      <a:r>
                        <a:rPr lang="en-ZW" b="0" baseline="0" dirty="0" smtClean="0">
                          <a:latin typeface="Arial Black" panose="020B0A04020102020204" pitchFamily="34" charset="0"/>
                        </a:rPr>
                        <a:t> du </a:t>
                      </a:r>
                      <a:r>
                        <a:rPr lang="en-ZW" b="0" baseline="0" dirty="0" err="1" smtClean="0">
                          <a:latin typeface="Arial Black" panose="020B0A04020102020204" pitchFamily="34" charset="0"/>
                        </a:rPr>
                        <a:t>Maroc</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Morocco</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11</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8</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Barclays Africa Group</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South Africa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UK</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10</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9</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Access Bank</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9</a:t>
                      </a:r>
                      <a:endParaRPr lang="en-ZW" b="0" dirty="0">
                        <a:latin typeface="Arial Black" panose="020B0A04020102020204" pitchFamily="34" charset="0"/>
                      </a:endParaRPr>
                    </a:p>
                  </a:txBody>
                  <a:tcPr/>
                </a:tc>
              </a:tr>
              <a:tr h="390553">
                <a:tc>
                  <a:txBody>
                    <a:bodyPr/>
                    <a:lstStyle/>
                    <a:p>
                      <a:pPr algn="ctr"/>
                      <a:r>
                        <a:rPr lang="en-ZW" b="0" dirty="0" smtClean="0">
                          <a:latin typeface="Arial Black" panose="020B0A04020102020204" pitchFamily="34" charset="0"/>
                        </a:rPr>
                        <a:t>10</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Guaranty Trust Bank Ltd</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Nigeria</a:t>
                      </a:r>
                      <a:endParaRPr lang="en-ZW" b="0" dirty="0">
                        <a:latin typeface="Arial Black" panose="020B0A04020102020204" pitchFamily="34" charset="0"/>
                      </a:endParaRPr>
                    </a:p>
                  </a:txBody>
                  <a:tcPr/>
                </a:tc>
                <a:tc>
                  <a:txBody>
                    <a:bodyPr/>
                    <a:lstStyle/>
                    <a:p>
                      <a:r>
                        <a:rPr lang="en-ZW" b="0" dirty="0" smtClean="0">
                          <a:latin typeface="Arial Black" panose="020B0A04020102020204" pitchFamily="34" charset="0"/>
                        </a:rPr>
                        <a:t>9</a:t>
                      </a:r>
                      <a:endParaRPr lang="en-ZW" b="0" dirty="0">
                        <a:latin typeface="Arial Black" panose="020B0A04020102020204" pitchFamily="34" charset="0"/>
                      </a:endParaRPr>
                    </a:p>
                  </a:txBody>
                  <a:tcPr/>
                </a:tc>
              </a:tr>
            </a:tbl>
          </a:graphicData>
        </a:graphic>
      </p:graphicFrame>
      <p:sp>
        <p:nvSpPr>
          <p:cNvPr id="3" name="Text Placeholder 4"/>
          <p:cNvSpPr txBox="1">
            <a:spLocks/>
          </p:cNvSpPr>
          <p:nvPr/>
        </p:nvSpPr>
        <p:spPr>
          <a:xfrm>
            <a:off x="754103" y="123986"/>
            <a:ext cx="10784540" cy="695164"/>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ctr"/>
            <a:r>
              <a:rPr lang="en-ZW" sz="3200" b="1" i="0" smtClean="0">
                <a:latin typeface="Arial" panose="020B0604020202020204" pitchFamily="34" charset="0"/>
                <a:cs typeface="Arial" panose="020B0604020202020204" pitchFamily="34" charset="0"/>
              </a:rPr>
              <a:t>TOP 10 CROSS BORDER BANKS IN AFRICA</a:t>
            </a:r>
          </a:p>
          <a:p>
            <a:r>
              <a:rPr lang="en-ZW" smtClean="0"/>
              <a:t> </a:t>
            </a:r>
            <a:endParaRPr lang="en-ZW" dirty="0"/>
          </a:p>
        </p:txBody>
      </p:sp>
    </p:spTree>
    <p:extLst>
      <p:ext uri="{BB962C8B-B14F-4D97-AF65-F5344CB8AC3E}">
        <p14:creationId xmlns:p14="http://schemas.microsoft.com/office/powerpoint/2010/main" val="1418934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68" y="174812"/>
            <a:ext cx="11058832" cy="836570"/>
          </a:xfrm>
        </p:spPr>
        <p:txBody>
          <a:bodyPr>
            <a:normAutofit/>
          </a:bodyPr>
          <a:lstStyle/>
          <a:p>
            <a:pPr lvl="0" algn="ctr">
              <a:lnSpc>
                <a:spcPct val="107000"/>
              </a:lnSpc>
              <a:defRPr/>
            </a:pPr>
            <a:r>
              <a:rPr lang="en-ZW" sz="3200" b="1" i="0" dirty="0" smtClean="0">
                <a:solidFill>
                  <a:schemeClr val="tx1">
                    <a:lumMod val="85000"/>
                    <a:lumOff val="15000"/>
                  </a:schemeClr>
                </a:solidFill>
                <a:latin typeface="Arial" panose="020B0604020202020204" pitchFamily="34" charset="0"/>
                <a:ea typeface="+mn-ea"/>
                <a:cs typeface="Arial" panose="020B0604020202020204" pitchFamily="34" charset="0"/>
              </a:rPr>
              <a:t>FIGHTING ILLICIT FINANCIAL FLOWS </a:t>
            </a:r>
            <a:endParaRPr lang="en-ZW" sz="3200" b="1" i="0" dirty="0">
              <a:solidFill>
                <a:schemeClr val="tx1">
                  <a:lumMod val="85000"/>
                  <a:lumOff val="15000"/>
                </a:schemeClr>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294968" y="1011382"/>
            <a:ext cx="11592232" cy="5449379"/>
          </a:xfrm>
        </p:spPr>
        <p:txBody>
          <a:bodyPr>
            <a:normAutofit/>
          </a:bodyPr>
          <a:lstStyle/>
          <a:p>
            <a:pPr algn="just">
              <a:lnSpc>
                <a:spcPct val="150000"/>
              </a:lnSpc>
              <a:spcBef>
                <a:spcPct val="0"/>
              </a:spcBef>
              <a:defRPr/>
            </a:pPr>
            <a:r>
              <a:rPr lang="en-ZW" sz="2200" dirty="0">
                <a:latin typeface="Arial" panose="020B0604020202020204" pitchFamily="34" charset="0"/>
                <a:cs typeface="Arial" panose="020B0604020202020204" pitchFamily="34" charset="0"/>
              </a:rPr>
              <a:t>Addressing financial crime is challenging, particularly when it involves multiple </a:t>
            </a:r>
            <a:r>
              <a:rPr lang="en-ZW" sz="2200" dirty="0" smtClean="0">
                <a:latin typeface="Arial" panose="020B0604020202020204" pitchFamily="34" charset="0"/>
                <a:cs typeface="Arial" panose="020B0604020202020204" pitchFamily="34" charset="0"/>
              </a:rPr>
              <a:t>jurisdictions spread </a:t>
            </a:r>
            <a:r>
              <a:rPr lang="en-ZW" sz="2200" dirty="0">
                <a:latin typeface="Arial" panose="020B0604020202020204" pitchFamily="34" charset="0"/>
                <a:cs typeface="Arial" panose="020B0604020202020204" pitchFamily="34" charset="0"/>
              </a:rPr>
              <a:t>across different continents</a:t>
            </a:r>
          </a:p>
          <a:p>
            <a:pPr algn="just">
              <a:lnSpc>
                <a:spcPct val="150000"/>
              </a:lnSpc>
              <a:spcBef>
                <a:spcPct val="0"/>
              </a:spcBef>
              <a:defRPr/>
            </a:pPr>
            <a:r>
              <a:rPr lang="en-ZW" sz="2200" dirty="0" smtClean="0">
                <a:latin typeface="Arial" panose="020B0604020202020204" pitchFamily="34" charset="0"/>
                <a:cs typeface="Arial" panose="020B0604020202020204" pitchFamily="34" charset="0"/>
              </a:rPr>
              <a:t>In view of the surge in illicit flows, there is need for a </a:t>
            </a:r>
            <a:r>
              <a:rPr lang="en-ZW" sz="2200" b="1" dirty="0" smtClean="0">
                <a:latin typeface="Arial" panose="020B0604020202020204" pitchFamily="34" charset="0"/>
                <a:cs typeface="Arial" panose="020B0604020202020204" pitchFamily="34" charset="0"/>
              </a:rPr>
              <a:t>collaborated  approach among African countries </a:t>
            </a:r>
            <a:r>
              <a:rPr lang="en-ZW" sz="2200" dirty="0" smtClean="0">
                <a:latin typeface="Arial" panose="020B0604020202020204" pitchFamily="34" charset="0"/>
                <a:cs typeface="Arial" panose="020B0604020202020204" pitchFamily="34" charset="0"/>
              </a:rPr>
              <a:t>to fight money laundering, terrorism financing and illicit financial flows.</a:t>
            </a:r>
          </a:p>
          <a:p>
            <a:pPr algn="just">
              <a:lnSpc>
                <a:spcPct val="150000"/>
              </a:lnSpc>
              <a:spcBef>
                <a:spcPct val="0"/>
              </a:spcBef>
              <a:defRPr/>
            </a:pPr>
            <a:r>
              <a:rPr lang="en-ZW" sz="2200" dirty="0" smtClean="0">
                <a:latin typeface="Arial" panose="020B0604020202020204" pitchFamily="34" charset="0"/>
                <a:cs typeface="Arial" panose="020B0604020202020204" pitchFamily="34" charset="0"/>
              </a:rPr>
              <a:t>Governments ought to initiate reforms that </a:t>
            </a:r>
            <a:r>
              <a:rPr lang="en-ZW" sz="2200" b="1" dirty="0">
                <a:latin typeface="Arial" panose="020B0604020202020204" pitchFamily="34" charset="0"/>
                <a:cs typeface="Arial" panose="020B0604020202020204" pitchFamily="34" charset="0"/>
              </a:rPr>
              <a:t>promote ethics in </a:t>
            </a:r>
            <a:r>
              <a:rPr lang="en-ZW" sz="2200" b="1" dirty="0" smtClean="0">
                <a:latin typeface="Arial" panose="020B0604020202020204" pitchFamily="34" charset="0"/>
                <a:cs typeface="Arial" panose="020B0604020202020204" pitchFamily="34" charset="0"/>
              </a:rPr>
              <a:t>banking, business and trade</a:t>
            </a:r>
            <a:r>
              <a:rPr lang="en-ZW" sz="2200" dirty="0" smtClean="0">
                <a:latin typeface="Arial" panose="020B0604020202020204" pitchFamily="34" charset="0"/>
                <a:cs typeface="Arial" panose="020B0604020202020204" pitchFamily="34" charset="0"/>
              </a:rPr>
              <a:t>. Reforms should focus </a:t>
            </a:r>
            <a:r>
              <a:rPr lang="en-ZW" sz="2200" dirty="0">
                <a:latin typeface="Arial" panose="020B0604020202020204" pitchFamily="34" charset="0"/>
                <a:cs typeface="Arial" panose="020B0604020202020204" pitchFamily="34" charset="0"/>
              </a:rPr>
              <a:t>on </a:t>
            </a:r>
            <a:r>
              <a:rPr lang="en-ZW" sz="2200" b="1" dirty="0">
                <a:latin typeface="Arial" panose="020B0604020202020204" pitchFamily="34" charset="0"/>
                <a:cs typeface="Arial" panose="020B0604020202020204" pitchFamily="34" charset="0"/>
              </a:rPr>
              <a:t>good corporate governance and enhanced supervisory scope</a:t>
            </a:r>
            <a:r>
              <a:rPr lang="en-ZW" sz="2200" dirty="0">
                <a:latin typeface="Arial" panose="020B0604020202020204" pitchFamily="34" charset="0"/>
                <a:cs typeface="Arial" panose="020B0604020202020204" pitchFamily="34" charset="0"/>
              </a:rPr>
              <a:t> to include business models, behaviour and culture. </a:t>
            </a:r>
            <a:endParaRPr lang="en-ZW" sz="2200" dirty="0" smtClean="0">
              <a:latin typeface="Arial" panose="020B0604020202020204" pitchFamily="34" charset="0"/>
              <a:cs typeface="Arial" panose="020B0604020202020204" pitchFamily="34" charset="0"/>
            </a:endParaRPr>
          </a:p>
          <a:p>
            <a:pPr algn="just">
              <a:lnSpc>
                <a:spcPct val="150000"/>
              </a:lnSpc>
              <a:spcBef>
                <a:spcPct val="0"/>
              </a:spcBef>
              <a:defRPr/>
            </a:pPr>
            <a:r>
              <a:rPr lang="en-ZW" sz="2200" dirty="0" smtClean="0">
                <a:latin typeface="Arial" panose="020B0604020202020204" pitchFamily="34" charset="0"/>
                <a:cs typeface="Arial" panose="020B0604020202020204" pitchFamily="34" charset="0"/>
              </a:rPr>
              <a:t>All countries are urged to adhere to the </a:t>
            </a:r>
            <a:r>
              <a:rPr lang="en-ZW" sz="2200" b="1" dirty="0" smtClean="0">
                <a:latin typeface="Arial" panose="020B0604020202020204" pitchFamily="34" charset="0"/>
                <a:cs typeface="Arial" panose="020B0604020202020204" pitchFamily="34" charset="0"/>
              </a:rPr>
              <a:t>guidelines under the Financial Action Task Force (FAFT).</a:t>
            </a:r>
          </a:p>
          <a:p>
            <a:pPr algn="just">
              <a:lnSpc>
                <a:spcPct val="150000"/>
              </a:lnSpc>
              <a:spcBef>
                <a:spcPct val="0"/>
              </a:spcBef>
              <a:defRPr/>
            </a:pPr>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40</a:t>
            </a:fld>
            <a:endParaRPr lang="en-ZW"/>
          </a:p>
        </p:txBody>
      </p:sp>
    </p:spTree>
    <p:extLst>
      <p:ext uri="{BB962C8B-B14F-4D97-AF65-F5344CB8AC3E}">
        <p14:creationId xmlns:p14="http://schemas.microsoft.com/office/powerpoint/2010/main" val="16255064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93884"/>
            <a:ext cx="11739281" cy="2123658"/>
          </a:xfrm>
          <a:prstGeom prst="rect">
            <a:avLst/>
          </a:prstGeom>
        </p:spPr>
        <p:txBody>
          <a:bodyPr wrap="square">
            <a:spAutoFit/>
          </a:bodyPr>
          <a:lstStyle/>
          <a:p>
            <a:pPr algn="ctr">
              <a:lnSpc>
                <a:spcPct val="150000"/>
              </a:lnSpc>
            </a:pPr>
            <a:r>
              <a:rPr lang="en-ZW" sz="3200" b="1" dirty="0" smtClean="0">
                <a:latin typeface="Arial" panose="020B0604020202020204" pitchFamily="34" charset="0"/>
                <a:cs typeface="Arial" panose="020B0604020202020204" pitchFamily="34" charset="0"/>
              </a:rPr>
              <a:t>INTERNATIONAL CAPITAL INFLOWS AND FINANCIAL INNOVATION: WHAT STEPS CAN CENTRAL BANKS TAKE?</a:t>
            </a:r>
          </a:p>
          <a:p>
            <a:endParaRPr lang="en-ZW" sz="36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B928C1E-C494-4FFB-A3AF-3CC3F5311B1A}" type="slidenum">
              <a:rPr lang="en-ZW" smtClean="0"/>
              <a:t>41</a:t>
            </a:fld>
            <a:endParaRPr lang="en-ZW"/>
          </a:p>
        </p:txBody>
      </p:sp>
    </p:spTree>
    <p:extLst>
      <p:ext uri="{BB962C8B-B14F-4D97-AF65-F5344CB8AC3E}">
        <p14:creationId xmlns:p14="http://schemas.microsoft.com/office/powerpoint/2010/main" val="24175540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6134"/>
          </a:xfrm>
        </p:spPr>
        <p:txBody>
          <a:bodyPr>
            <a:normAutofit fontScale="90000"/>
          </a:bodyPr>
          <a:lstStyle/>
          <a:p>
            <a:pPr algn="ctr"/>
            <a:r>
              <a:rPr lang="en-ZW" sz="3600" b="1" i="0" dirty="0" smtClean="0">
                <a:latin typeface="Arial" panose="020B0604020202020204" pitchFamily="34" charset="0"/>
                <a:cs typeface="Arial" panose="020B0604020202020204" pitchFamily="34" charset="0"/>
              </a:rPr>
              <a:t>International Capital flows &amp; Financial Innovation</a:t>
            </a:r>
            <a:endParaRPr lang="en-ZW" sz="36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023" y="1084882"/>
            <a:ext cx="11954435" cy="5678990"/>
          </a:xfrm>
        </p:spPr>
        <p:txBody>
          <a:bodyPr>
            <a:normAutofit/>
          </a:bodyPr>
          <a:lstStyle/>
          <a:p>
            <a:pPr algn="just">
              <a:lnSpc>
                <a:spcPct val="150000"/>
              </a:lnSpc>
            </a:pPr>
            <a:r>
              <a:rPr lang="en-ZW" sz="2200" dirty="0" smtClean="0">
                <a:latin typeface="Arial" panose="020B0604020202020204" pitchFamily="34" charset="0"/>
                <a:cs typeface="Arial" panose="020B0604020202020204" pitchFamily="34" charset="0"/>
              </a:rPr>
              <a:t>International capital flows have increased dramatically over time, despite a temporary contraction during the global crisis. </a:t>
            </a:r>
          </a:p>
          <a:p>
            <a:pPr algn="just">
              <a:lnSpc>
                <a:spcPct val="150000"/>
              </a:lnSpc>
            </a:pPr>
            <a:r>
              <a:rPr lang="en-ZW" sz="2200" dirty="0" smtClean="0">
                <a:latin typeface="Arial" panose="020B0604020202020204" pitchFamily="34" charset="0"/>
                <a:cs typeface="Arial" panose="020B0604020202020204" pitchFamily="34" charset="0"/>
              </a:rPr>
              <a:t>Gross cross-border capital flows rose from about 5% of world GDP in the mid-1990s to about 20% in 2007, or about three times faster than world trade flows</a:t>
            </a:r>
          </a:p>
          <a:p>
            <a:pPr algn="just">
              <a:lnSpc>
                <a:spcPct val="150000"/>
              </a:lnSpc>
            </a:pPr>
            <a:r>
              <a:rPr lang="en-ZW" sz="2200" dirty="0" smtClean="0">
                <a:latin typeface="Arial" panose="020B0604020202020204" pitchFamily="34" charset="0"/>
                <a:cs typeface="Arial" panose="020B0604020202020204" pitchFamily="34" charset="0"/>
              </a:rPr>
              <a:t>In the last decade, Africa has seen large-scale capital inflows through a surge in short-term portfolio and cross-border bank flows.</a:t>
            </a:r>
          </a:p>
          <a:p>
            <a:pPr algn="just">
              <a:lnSpc>
                <a:spcPct val="150000"/>
              </a:lnSpc>
            </a:pPr>
            <a:r>
              <a:rPr lang="en-ZW" sz="2200" dirty="0" smtClean="0">
                <a:solidFill>
                  <a:srgbClr val="FF0000"/>
                </a:solidFill>
                <a:latin typeface="Arial" panose="020B0604020202020204" pitchFamily="34" charset="0"/>
                <a:cs typeface="Arial" panose="020B0604020202020204" pitchFamily="34" charset="0"/>
              </a:rPr>
              <a:t>The scale of international capital flows is immense as  total private non-resident capital flows to emerging markets in 2014 have been estimated at USD1.1 trillion.</a:t>
            </a:r>
          </a:p>
          <a:p>
            <a:pPr algn="just">
              <a:lnSpc>
                <a:spcPct val="150000"/>
              </a:lnSpc>
            </a:pPr>
            <a:endParaRPr lang="en-ZW" sz="2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42</a:t>
            </a:fld>
            <a:endParaRPr lang="en-ZW"/>
          </a:p>
        </p:txBody>
      </p:sp>
    </p:spTree>
    <p:extLst>
      <p:ext uri="{BB962C8B-B14F-4D97-AF65-F5344CB8AC3E}">
        <p14:creationId xmlns:p14="http://schemas.microsoft.com/office/powerpoint/2010/main" val="36511039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24" y="365126"/>
            <a:ext cx="10775576" cy="589616"/>
          </a:xfrm>
        </p:spPr>
        <p:txBody>
          <a:bodyPr>
            <a:normAutofit/>
          </a:bodyPr>
          <a:lstStyle/>
          <a:p>
            <a:r>
              <a:rPr lang="en-ZW" sz="3200" b="1" dirty="0" smtClean="0">
                <a:latin typeface="Arial" panose="020B0604020202020204" pitchFamily="34" charset="0"/>
                <a:cs typeface="Arial" panose="020B0604020202020204" pitchFamily="34" charset="0"/>
              </a:rPr>
              <a:t>International Capital Flows &amp; Financial Innovation</a:t>
            </a:r>
            <a:endParaRPr lang="en-ZW" sz="3200" b="1" dirty="0"/>
          </a:p>
        </p:txBody>
      </p:sp>
      <p:sp>
        <p:nvSpPr>
          <p:cNvPr id="3" name="Content Placeholder 2"/>
          <p:cNvSpPr>
            <a:spLocks noGrp="1"/>
          </p:cNvSpPr>
          <p:nvPr>
            <p:ph idx="1"/>
          </p:nvPr>
        </p:nvSpPr>
        <p:spPr>
          <a:xfrm>
            <a:off x="121024" y="954741"/>
            <a:ext cx="11873752" cy="5903259"/>
          </a:xfrm>
        </p:spPr>
        <p:txBody>
          <a:bodyPr>
            <a:normAutofit/>
          </a:bodyPr>
          <a:lstStyle/>
          <a:p>
            <a:pPr algn="just">
              <a:lnSpc>
                <a:spcPct val="150000"/>
              </a:lnSpc>
            </a:pPr>
            <a:r>
              <a:rPr lang="en-ZW" sz="2200" dirty="0">
                <a:latin typeface="Arial" panose="020B0604020202020204" pitchFamily="34" charset="0"/>
                <a:cs typeface="Arial" panose="020B0604020202020204" pitchFamily="34" charset="0"/>
              </a:rPr>
              <a:t>The increase in cross-border </a:t>
            </a:r>
            <a:r>
              <a:rPr lang="en-ZW" sz="2200" dirty="0" smtClean="0">
                <a:latin typeface="Arial" panose="020B0604020202020204" pitchFamily="34" charset="0"/>
                <a:cs typeface="Arial" panose="020B0604020202020204" pitchFamily="34" charset="0"/>
              </a:rPr>
              <a:t>international capital inflows in </a:t>
            </a:r>
            <a:r>
              <a:rPr lang="en-ZW" sz="2200" dirty="0">
                <a:latin typeface="Arial" panose="020B0604020202020204" pitchFamily="34" charset="0"/>
                <a:cs typeface="Arial" panose="020B0604020202020204" pitchFamily="34" charset="0"/>
              </a:rPr>
              <a:t>Africa </a:t>
            </a:r>
            <a:r>
              <a:rPr lang="en-ZW" sz="2200" dirty="0" smtClean="0">
                <a:latin typeface="Arial" panose="020B0604020202020204" pitchFamily="34" charset="0"/>
                <a:cs typeface="Arial" panose="020B0604020202020204" pitchFamily="34" charset="0"/>
              </a:rPr>
              <a:t>is directly </a:t>
            </a:r>
            <a:r>
              <a:rPr lang="en-ZW" sz="2200" dirty="0">
                <a:latin typeface="Arial" panose="020B0604020202020204" pitchFamily="34" charset="0"/>
                <a:cs typeface="Arial" panose="020B0604020202020204" pitchFamily="34" charset="0"/>
              </a:rPr>
              <a:t>linked to </a:t>
            </a:r>
            <a:r>
              <a:rPr lang="en-ZW" sz="2200" dirty="0" smtClean="0">
                <a:latin typeface="Arial" panose="020B0604020202020204" pitchFamily="34" charset="0"/>
                <a:cs typeface="Arial" panose="020B0604020202020204" pitchFamily="34" charset="0"/>
              </a:rPr>
              <a:t>capital </a:t>
            </a:r>
            <a:r>
              <a:rPr lang="en-ZW" sz="2200" dirty="0">
                <a:latin typeface="Arial" panose="020B0604020202020204" pitchFamily="34" charset="0"/>
                <a:cs typeface="Arial" panose="020B0604020202020204" pitchFamily="34" charset="0"/>
              </a:rPr>
              <a:t>account </a:t>
            </a:r>
            <a:r>
              <a:rPr lang="en-ZW" sz="2200" dirty="0" smtClean="0">
                <a:latin typeface="Arial" panose="020B0604020202020204" pitchFamily="34" charset="0"/>
                <a:cs typeface="Arial" panose="020B0604020202020204" pitchFamily="34" charset="0"/>
              </a:rPr>
              <a:t>openness and this has brought a number of benefits to economies including: </a:t>
            </a:r>
            <a:endParaRPr lang="en-ZW" sz="2200" dirty="0">
              <a:latin typeface="Arial" panose="020B0604020202020204" pitchFamily="34" charset="0"/>
              <a:cs typeface="Arial" panose="020B0604020202020204" pitchFamily="34" charset="0"/>
            </a:endParaRPr>
          </a:p>
          <a:p>
            <a:pPr lvl="1" algn="just">
              <a:lnSpc>
                <a:spcPct val="150000"/>
              </a:lnSpc>
            </a:pPr>
            <a:r>
              <a:rPr lang="en-ZW" sz="2200" dirty="0" smtClean="0">
                <a:latin typeface="Arial" panose="020B0604020202020204" pitchFamily="34" charset="0"/>
                <a:cs typeface="Arial" panose="020B0604020202020204" pitchFamily="34" charset="0"/>
              </a:rPr>
              <a:t>reduces cost of capital as capital account liberalisation promotes </a:t>
            </a:r>
            <a:r>
              <a:rPr lang="en-ZW" sz="2200" dirty="0">
                <a:latin typeface="Arial" panose="020B0604020202020204" pitchFamily="34" charset="0"/>
                <a:cs typeface="Arial" panose="020B0604020202020204" pitchFamily="34" charset="0"/>
              </a:rPr>
              <a:t>a more efficient global allocation of </a:t>
            </a:r>
            <a:r>
              <a:rPr lang="en-ZW" sz="2200" dirty="0" smtClean="0">
                <a:latin typeface="Arial" panose="020B0604020202020204" pitchFamily="34" charset="0"/>
                <a:cs typeface="Arial" panose="020B0604020202020204" pitchFamily="34" charset="0"/>
              </a:rPr>
              <a:t>capital;</a:t>
            </a:r>
          </a:p>
          <a:p>
            <a:pPr lvl="1" algn="just">
              <a:lnSpc>
                <a:spcPct val="150000"/>
              </a:lnSpc>
            </a:pPr>
            <a:r>
              <a:rPr lang="en-ZW" sz="2200" dirty="0" smtClean="0">
                <a:latin typeface="Arial" panose="020B0604020202020204" pitchFamily="34" charset="0"/>
                <a:cs typeface="Arial" panose="020B0604020202020204" pitchFamily="34" charset="0"/>
              </a:rPr>
              <a:t>facilitates more efficient savings mobilization for productive investment;</a:t>
            </a:r>
          </a:p>
          <a:p>
            <a:pPr lvl="1" algn="just">
              <a:lnSpc>
                <a:spcPct val="150000"/>
              </a:lnSpc>
            </a:pPr>
            <a:r>
              <a:rPr lang="en-ZW" sz="2200" dirty="0" smtClean="0">
                <a:latin typeface="Arial" panose="020B0604020202020204" pitchFamily="34" charset="0"/>
                <a:cs typeface="Arial" panose="020B0604020202020204" pitchFamily="34" charset="0"/>
              </a:rPr>
              <a:t>enables </a:t>
            </a:r>
            <a:r>
              <a:rPr lang="en-ZW" sz="2200" dirty="0">
                <a:latin typeface="Arial" panose="020B0604020202020204" pitchFamily="34" charset="0"/>
                <a:cs typeface="Arial" panose="020B0604020202020204" pitchFamily="34" charset="0"/>
              </a:rPr>
              <a:t>African countries to cushion fluctuations </a:t>
            </a:r>
            <a:r>
              <a:rPr lang="en-ZW" sz="2200" dirty="0" smtClean="0">
                <a:latin typeface="Arial" panose="020B0604020202020204" pitchFamily="34" charset="0"/>
                <a:cs typeface="Arial" panose="020B0604020202020204" pitchFamily="34" charset="0"/>
              </a:rPr>
              <a:t>in national </a:t>
            </a:r>
            <a:r>
              <a:rPr lang="en-ZW" sz="2200" dirty="0">
                <a:latin typeface="Arial" panose="020B0604020202020204" pitchFamily="34" charset="0"/>
                <a:cs typeface="Arial" panose="020B0604020202020204" pitchFamily="34" charset="0"/>
              </a:rPr>
              <a:t>incomes and smooth out consumption </a:t>
            </a:r>
            <a:r>
              <a:rPr lang="en-ZW" sz="2200" dirty="0" smtClean="0">
                <a:latin typeface="Arial" panose="020B0604020202020204" pitchFamily="34" charset="0"/>
                <a:cs typeface="Arial" panose="020B0604020202020204" pitchFamily="34" charset="0"/>
              </a:rPr>
              <a:t>level;</a:t>
            </a:r>
            <a:endParaRPr lang="en-ZW" sz="2200" dirty="0">
              <a:latin typeface="Arial" panose="020B0604020202020204" pitchFamily="34" charset="0"/>
              <a:cs typeface="Arial" panose="020B0604020202020204" pitchFamily="34" charset="0"/>
            </a:endParaRPr>
          </a:p>
          <a:p>
            <a:pPr lvl="1" algn="just">
              <a:lnSpc>
                <a:spcPct val="150000"/>
              </a:lnSpc>
            </a:pPr>
            <a:r>
              <a:rPr lang="en-ZW" sz="2200" dirty="0" smtClean="0">
                <a:latin typeface="Arial" panose="020B0604020202020204" pitchFamily="34" charset="0"/>
                <a:cs typeface="Arial" panose="020B0604020202020204" pitchFamily="34" charset="0"/>
              </a:rPr>
              <a:t>facilitates </a:t>
            </a:r>
            <a:r>
              <a:rPr lang="en-ZW" sz="2200" dirty="0">
                <a:latin typeface="Arial" panose="020B0604020202020204" pitchFamily="34" charset="0"/>
                <a:cs typeface="Arial" panose="020B0604020202020204" pitchFamily="34" charset="0"/>
              </a:rPr>
              <a:t>the transfer of technological and </a:t>
            </a:r>
            <a:r>
              <a:rPr lang="en-ZW" sz="2200" dirty="0" smtClean="0">
                <a:latin typeface="Arial" panose="020B0604020202020204" pitchFamily="34" charset="0"/>
                <a:cs typeface="Arial" panose="020B0604020202020204" pitchFamily="34" charset="0"/>
              </a:rPr>
              <a:t>managerial know-how while encouraging </a:t>
            </a:r>
            <a:r>
              <a:rPr lang="en-ZW" sz="2200" dirty="0">
                <a:latin typeface="Arial" panose="020B0604020202020204" pitchFamily="34" charset="0"/>
                <a:cs typeface="Arial" panose="020B0604020202020204" pitchFamily="34" charset="0"/>
              </a:rPr>
              <a:t>competition and </a:t>
            </a:r>
            <a:r>
              <a:rPr lang="en-ZW" sz="2200" dirty="0" smtClean="0">
                <a:latin typeface="Arial" panose="020B0604020202020204" pitchFamily="34" charset="0"/>
                <a:cs typeface="Arial" panose="020B0604020202020204" pitchFamily="34" charset="0"/>
              </a:rPr>
              <a:t>financial innovation; and</a:t>
            </a:r>
          </a:p>
          <a:p>
            <a:pPr lvl="1" algn="just">
              <a:lnSpc>
                <a:spcPct val="150000"/>
              </a:lnSpc>
            </a:pPr>
            <a:r>
              <a:rPr lang="en-ZW" sz="2200" dirty="0" smtClean="0">
                <a:latin typeface="Arial" panose="020B0604020202020204" pitchFamily="34" charset="0"/>
                <a:cs typeface="Arial" panose="020B0604020202020204" pitchFamily="34" charset="0"/>
              </a:rPr>
              <a:t>increases liquidity in the recipient country.</a:t>
            </a:r>
          </a:p>
          <a:p>
            <a:pPr marL="457200" lvl="1" indent="0">
              <a:buNone/>
            </a:pPr>
            <a:endParaRPr lang="en-ZW" dirty="0"/>
          </a:p>
        </p:txBody>
      </p:sp>
      <p:sp>
        <p:nvSpPr>
          <p:cNvPr id="4" name="Slide Number Placeholder 3"/>
          <p:cNvSpPr>
            <a:spLocks noGrp="1"/>
          </p:cNvSpPr>
          <p:nvPr>
            <p:ph type="sldNum" sz="quarter" idx="12"/>
          </p:nvPr>
        </p:nvSpPr>
        <p:spPr/>
        <p:txBody>
          <a:bodyPr/>
          <a:lstStyle/>
          <a:p>
            <a:fld id="{1B928C1E-C494-4FFB-A3AF-3CC3F5311B1A}" type="slidenum">
              <a:rPr lang="en-ZW" smtClean="0"/>
              <a:t>43</a:t>
            </a:fld>
            <a:endParaRPr lang="en-ZW"/>
          </a:p>
        </p:txBody>
      </p:sp>
    </p:spTree>
    <p:extLst>
      <p:ext uri="{BB962C8B-B14F-4D97-AF65-F5344CB8AC3E}">
        <p14:creationId xmlns:p14="http://schemas.microsoft.com/office/powerpoint/2010/main" val="28634496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71" y="1344706"/>
            <a:ext cx="11954435" cy="5513294"/>
          </a:xfrm>
        </p:spPr>
        <p:txBody>
          <a:bodyPr>
            <a:normAutofit lnSpcReduction="10000"/>
          </a:bodyPr>
          <a:lstStyle/>
          <a:p>
            <a:pPr algn="just">
              <a:lnSpc>
                <a:spcPct val="150000"/>
              </a:lnSpc>
            </a:pPr>
            <a:r>
              <a:rPr lang="en-ZW" sz="2200" dirty="0">
                <a:latin typeface="Arial" panose="020B0604020202020204" pitchFamily="34" charset="0"/>
                <a:cs typeface="Arial" panose="020B0604020202020204" pitchFamily="34" charset="0"/>
              </a:rPr>
              <a:t>While </a:t>
            </a:r>
            <a:r>
              <a:rPr lang="en-ZW" sz="2200" dirty="0" smtClean="0">
                <a:latin typeface="Arial" panose="020B0604020202020204" pitchFamily="34" charset="0"/>
                <a:cs typeface="Arial" panose="020B0604020202020204" pitchFamily="34" charset="0"/>
              </a:rPr>
              <a:t>capital </a:t>
            </a:r>
            <a:r>
              <a:rPr lang="en-ZW" sz="2200" dirty="0">
                <a:latin typeface="Arial" panose="020B0604020202020204" pitchFamily="34" charset="0"/>
                <a:cs typeface="Arial" panose="020B0604020202020204" pitchFamily="34" charset="0"/>
              </a:rPr>
              <a:t>inflows can stimulate higher growth, </a:t>
            </a:r>
            <a:r>
              <a:rPr lang="en-ZW" sz="2200" dirty="0" smtClean="0">
                <a:latin typeface="Arial" panose="020B0604020202020204" pitchFamily="34" charset="0"/>
                <a:cs typeface="Arial" panose="020B0604020202020204" pitchFamily="34" charset="0"/>
              </a:rPr>
              <a:t>they also </a:t>
            </a:r>
            <a:r>
              <a:rPr lang="en-ZW" sz="2200" dirty="0">
                <a:latin typeface="Arial" panose="020B0604020202020204" pitchFamily="34" charset="0"/>
                <a:cs typeface="Arial" panose="020B0604020202020204" pitchFamily="34" charset="0"/>
              </a:rPr>
              <a:t>bring macroeconomic challenges such </a:t>
            </a:r>
            <a:r>
              <a:rPr lang="en-ZW" sz="2200" dirty="0" smtClean="0">
                <a:latin typeface="Arial" panose="020B0604020202020204" pitchFamily="34" charset="0"/>
                <a:cs typeface="Arial" panose="020B0604020202020204" pitchFamily="34" charset="0"/>
              </a:rPr>
              <a:t>as:</a:t>
            </a:r>
          </a:p>
          <a:p>
            <a:pPr lvl="1" algn="just">
              <a:lnSpc>
                <a:spcPct val="150000"/>
              </a:lnSpc>
            </a:pPr>
            <a:r>
              <a:rPr lang="en-ZW" sz="2200" dirty="0" smtClean="0">
                <a:latin typeface="Arial" panose="020B0604020202020204" pitchFamily="34" charset="0"/>
                <a:cs typeface="Arial" panose="020B0604020202020204" pitchFamily="34" charset="0"/>
              </a:rPr>
              <a:t>high inflation;</a:t>
            </a:r>
            <a:endParaRPr lang="en-ZW" sz="2200" dirty="0">
              <a:latin typeface="Arial" panose="020B0604020202020204" pitchFamily="34" charset="0"/>
              <a:cs typeface="Arial" panose="020B0604020202020204" pitchFamily="34" charset="0"/>
            </a:endParaRPr>
          </a:p>
          <a:p>
            <a:pPr lvl="1" algn="just">
              <a:lnSpc>
                <a:spcPct val="150000"/>
              </a:lnSpc>
            </a:pPr>
            <a:r>
              <a:rPr lang="en-ZW" sz="2200" dirty="0" smtClean="0">
                <a:latin typeface="Arial" panose="020B0604020202020204" pitchFamily="34" charset="0"/>
                <a:cs typeface="Arial" panose="020B0604020202020204" pitchFamily="34" charset="0"/>
              </a:rPr>
              <a:t>real exchange rate appreciation;</a:t>
            </a:r>
          </a:p>
          <a:p>
            <a:pPr lvl="1" algn="just">
              <a:lnSpc>
                <a:spcPct val="150000"/>
              </a:lnSpc>
            </a:pPr>
            <a:r>
              <a:rPr lang="en-ZW" sz="2200" dirty="0" smtClean="0">
                <a:latin typeface="Arial" panose="020B0604020202020204" pitchFamily="34" charset="0"/>
                <a:cs typeface="Arial" panose="020B0604020202020204" pitchFamily="34" charset="0"/>
              </a:rPr>
              <a:t>risk of sudden stops or abrupt reversals of capital flows which may lead to growth collapse and major exchange rate volatility or even crises;</a:t>
            </a:r>
          </a:p>
          <a:p>
            <a:pPr lvl="1" algn="just">
              <a:lnSpc>
                <a:spcPct val="150000"/>
              </a:lnSpc>
            </a:pPr>
            <a:r>
              <a:rPr lang="en-ZW" sz="2200" dirty="0" smtClean="0">
                <a:latin typeface="Arial" panose="020B0604020202020204" pitchFamily="34" charset="0"/>
                <a:cs typeface="Arial" panose="020B0604020202020204" pitchFamily="34" charset="0"/>
              </a:rPr>
              <a:t>facilitates the emergence of credit and asset price boom-and bust cycles; </a:t>
            </a:r>
          </a:p>
          <a:p>
            <a:pPr lvl="1" algn="just">
              <a:lnSpc>
                <a:spcPct val="150000"/>
              </a:lnSpc>
            </a:pPr>
            <a:r>
              <a:rPr lang="en-ZW" sz="2200" dirty="0" smtClean="0">
                <a:latin typeface="Arial" panose="020B0604020202020204" pitchFamily="34" charset="0"/>
                <a:cs typeface="Arial" panose="020B0604020202020204" pitchFamily="34" charset="0"/>
              </a:rPr>
              <a:t>large capital inflows may challenge the absorptive capacity of host countries in the short run by making them vulnerable to external shocks; and</a:t>
            </a:r>
          </a:p>
          <a:p>
            <a:pPr lvl="1" algn="just">
              <a:lnSpc>
                <a:spcPct val="150000"/>
              </a:lnSpc>
            </a:pPr>
            <a:r>
              <a:rPr lang="en-ZW" sz="2200" dirty="0" smtClean="0">
                <a:latin typeface="Arial" panose="020B0604020202020204" pitchFamily="34" charset="0"/>
                <a:cs typeface="Arial" panose="020B0604020202020204" pitchFamily="34" charset="0"/>
              </a:rPr>
              <a:t>heightens the risks of economic overheating.</a:t>
            </a:r>
          </a:p>
          <a:p>
            <a:pPr lvl="1" algn="just">
              <a:lnSpc>
                <a:spcPct val="150000"/>
              </a:lnSpc>
            </a:pPr>
            <a:endParaRPr lang="en-ZW" sz="2200" dirty="0" smtClean="0">
              <a:latin typeface="Arial" panose="020B0604020202020204" pitchFamily="34" charset="0"/>
              <a:cs typeface="Arial" panose="020B0604020202020204" pitchFamily="34" charset="0"/>
            </a:endParaRPr>
          </a:p>
          <a:p>
            <a:pPr marL="0" indent="0">
              <a:buNone/>
            </a:pPr>
            <a:endParaRPr lang="en-ZW" dirty="0"/>
          </a:p>
        </p:txBody>
      </p:sp>
      <p:sp>
        <p:nvSpPr>
          <p:cNvPr id="4" name="Title 1"/>
          <p:cNvSpPr>
            <a:spLocks noGrp="1"/>
          </p:cNvSpPr>
          <p:nvPr>
            <p:ph type="title"/>
          </p:nvPr>
        </p:nvSpPr>
        <p:spPr>
          <a:xfrm>
            <a:off x="761999" y="559678"/>
            <a:ext cx="10708341" cy="785028"/>
          </a:xfrm>
        </p:spPr>
        <p:txBody>
          <a:bodyPr>
            <a:normAutofit fontScale="90000"/>
          </a:bodyPr>
          <a:lstStyle/>
          <a:p>
            <a:pPr algn="ctr"/>
            <a:r>
              <a:rPr lang="en-ZW" sz="3600" b="1" dirty="0" smtClean="0">
                <a:latin typeface="Arial" panose="020B0604020202020204" pitchFamily="34" charset="0"/>
                <a:cs typeface="Arial" panose="020B0604020202020204" pitchFamily="34" charset="0"/>
              </a:rPr>
              <a:t>International Capital Flows &amp; Financial Innovation</a:t>
            </a:r>
            <a:endParaRPr lang="en-ZW" sz="3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44</a:t>
            </a:fld>
            <a:endParaRPr lang="en-ZW"/>
          </a:p>
        </p:txBody>
      </p:sp>
    </p:spTree>
    <p:extLst>
      <p:ext uri="{BB962C8B-B14F-4D97-AF65-F5344CB8AC3E}">
        <p14:creationId xmlns:p14="http://schemas.microsoft.com/office/powerpoint/2010/main" val="11742050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141" y="2912914"/>
            <a:ext cx="11004176" cy="946393"/>
          </a:xfrm>
        </p:spPr>
        <p:txBody>
          <a:bodyPr>
            <a:normAutofit fontScale="90000"/>
          </a:bodyPr>
          <a:lstStyle/>
          <a:p>
            <a:pPr algn="ctr"/>
            <a:r>
              <a:rPr lang="en-ZW" sz="3600" b="1" i="0" dirty="0" smtClean="0">
                <a:latin typeface="Arial" panose="020B0604020202020204" pitchFamily="34" charset="0"/>
                <a:cs typeface="Arial" panose="020B0604020202020204" pitchFamily="34" charset="0"/>
              </a:rPr>
              <a:t>WHAT CENTRAL BANKS CAN DO ABOUT INTERNATIONAL CAPITAL FLOWS</a:t>
            </a:r>
            <a:endParaRPr lang="en-ZW" sz="3600" b="1" i="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B928C1E-C494-4FFB-A3AF-3CC3F5311B1A}" type="slidenum">
              <a:rPr lang="en-ZW" smtClean="0"/>
              <a:t>45</a:t>
            </a:fld>
            <a:endParaRPr lang="en-ZW"/>
          </a:p>
        </p:txBody>
      </p:sp>
    </p:spTree>
    <p:extLst>
      <p:ext uri="{BB962C8B-B14F-4D97-AF65-F5344CB8AC3E}">
        <p14:creationId xmlns:p14="http://schemas.microsoft.com/office/powerpoint/2010/main" val="8585649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981"/>
          </a:xfrm>
        </p:spPr>
        <p:txBody>
          <a:bodyPr>
            <a:normAutofit/>
          </a:bodyPr>
          <a:lstStyle/>
          <a:p>
            <a:pPr algn="ctr"/>
            <a:r>
              <a:rPr lang="en-ZW" sz="3600" dirty="0" smtClean="0">
                <a:latin typeface="Arial" panose="020B0604020202020204" pitchFamily="34" charset="0"/>
                <a:cs typeface="Arial" panose="020B0604020202020204" pitchFamily="34" charset="0"/>
              </a:rPr>
              <a:t>Economic </a:t>
            </a:r>
            <a:r>
              <a:rPr lang="en-ZW" sz="3600" dirty="0">
                <a:latin typeface="Arial" panose="020B0604020202020204" pitchFamily="34" charset="0"/>
                <a:cs typeface="Arial" panose="020B0604020202020204" pitchFamily="34" charset="0"/>
              </a:rPr>
              <a:t>and prudential policies</a:t>
            </a:r>
            <a:endParaRPr lang="en-ZW"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919" y="874059"/>
            <a:ext cx="11900646" cy="5876365"/>
          </a:xfrm>
        </p:spPr>
        <p:txBody>
          <a:bodyPr>
            <a:noAutofit/>
          </a:bodyPr>
          <a:lstStyle/>
          <a:p>
            <a:pPr algn="just">
              <a:lnSpc>
                <a:spcPct val="150000"/>
              </a:lnSpc>
            </a:pPr>
            <a:r>
              <a:rPr lang="en-ZW" sz="2200" dirty="0">
                <a:latin typeface="Arial" panose="020B0604020202020204" pitchFamily="34" charset="0"/>
                <a:cs typeface="Arial" panose="020B0604020202020204" pitchFamily="34" charset="0"/>
              </a:rPr>
              <a:t>Given the opportunistic and volatile nature of </a:t>
            </a:r>
            <a:r>
              <a:rPr lang="en-ZW" sz="2200" dirty="0" smtClean="0">
                <a:latin typeface="Arial" panose="020B0604020202020204" pitchFamily="34" charset="0"/>
                <a:cs typeface="Arial" panose="020B0604020202020204" pitchFamily="34" charset="0"/>
              </a:rPr>
              <a:t>international capital </a:t>
            </a:r>
            <a:r>
              <a:rPr lang="en-ZW" sz="2200" dirty="0">
                <a:latin typeface="Arial" panose="020B0604020202020204" pitchFamily="34" charset="0"/>
                <a:cs typeface="Arial" panose="020B0604020202020204" pitchFamily="34" charset="0"/>
              </a:rPr>
              <a:t>flows, regulatory authorities </a:t>
            </a:r>
            <a:r>
              <a:rPr lang="en-ZW" sz="2200" dirty="0" smtClean="0">
                <a:latin typeface="Arial" panose="020B0604020202020204" pitchFamily="34" charset="0"/>
                <a:cs typeface="Arial" panose="020B0604020202020204" pitchFamily="34" charset="0"/>
              </a:rPr>
              <a:t>should formulate </a:t>
            </a:r>
            <a:r>
              <a:rPr lang="en-ZW" sz="2200" dirty="0">
                <a:latin typeface="Arial" panose="020B0604020202020204" pitchFamily="34" charset="0"/>
                <a:cs typeface="Arial" panose="020B0604020202020204" pitchFamily="34" charset="0"/>
              </a:rPr>
              <a:t>timely and appropriate </a:t>
            </a:r>
            <a:r>
              <a:rPr lang="en-ZW" sz="2200" dirty="0" smtClean="0">
                <a:latin typeface="Arial" panose="020B0604020202020204" pitchFamily="34" charset="0"/>
                <a:cs typeface="Arial" panose="020B0604020202020204" pitchFamily="34" charset="0"/>
              </a:rPr>
              <a:t>economic and </a:t>
            </a:r>
            <a:r>
              <a:rPr lang="en-ZW" sz="2200" dirty="0">
                <a:latin typeface="Arial" panose="020B0604020202020204" pitchFamily="34" charset="0"/>
                <a:cs typeface="Arial" panose="020B0604020202020204" pitchFamily="34" charset="0"/>
              </a:rPr>
              <a:t>prudential </a:t>
            </a:r>
            <a:r>
              <a:rPr lang="en-ZW" sz="2200" dirty="0" smtClean="0">
                <a:latin typeface="Arial" panose="020B0604020202020204" pitchFamily="34" charset="0"/>
                <a:cs typeface="Arial" panose="020B0604020202020204" pitchFamily="34" charset="0"/>
              </a:rPr>
              <a:t>policies including: </a:t>
            </a:r>
          </a:p>
          <a:p>
            <a:pPr lvl="1" algn="just">
              <a:lnSpc>
                <a:spcPct val="150000"/>
              </a:lnSpc>
            </a:pPr>
            <a:r>
              <a:rPr lang="en-ZW" sz="2200" dirty="0">
                <a:latin typeface="Arial" panose="020B0604020202020204" pitchFamily="34" charset="0"/>
                <a:cs typeface="Arial" panose="020B0604020202020204" pitchFamily="34" charset="0"/>
              </a:rPr>
              <a:t>strengthening </a:t>
            </a:r>
            <a:r>
              <a:rPr lang="en-ZW" sz="2200" dirty="0" smtClean="0">
                <a:latin typeface="Arial" panose="020B0604020202020204" pitchFamily="34" charset="0"/>
                <a:cs typeface="Arial" panose="020B0604020202020204" pitchFamily="34" charset="0"/>
              </a:rPr>
              <a:t>prudential </a:t>
            </a:r>
            <a:r>
              <a:rPr lang="en-ZW" sz="2200" dirty="0">
                <a:latin typeface="Arial" panose="020B0604020202020204" pitchFamily="34" charset="0"/>
                <a:cs typeface="Arial" panose="020B0604020202020204" pitchFamily="34" charset="0"/>
              </a:rPr>
              <a:t>and regulatory framework in line </a:t>
            </a:r>
            <a:r>
              <a:rPr lang="en-ZW" sz="2200" dirty="0" smtClean="0">
                <a:latin typeface="Arial" panose="020B0604020202020204" pitchFamily="34" charset="0"/>
                <a:cs typeface="Arial" panose="020B0604020202020204" pitchFamily="34" charset="0"/>
              </a:rPr>
              <a:t>with international </a:t>
            </a:r>
            <a:r>
              <a:rPr lang="en-ZW" sz="2200" dirty="0">
                <a:latin typeface="Arial" panose="020B0604020202020204" pitchFamily="34" charset="0"/>
                <a:cs typeface="Arial" panose="020B0604020202020204" pitchFamily="34" charset="0"/>
              </a:rPr>
              <a:t>best practices, whereby the key focus </a:t>
            </a:r>
            <a:r>
              <a:rPr lang="en-ZW" sz="2200" dirty="0" smtClean="0">
                <a:latin typeface="Arial" panose="020B0604020202020204" pitchFamily="34" charset="0"/>
                <a:cs typeface="Arial" panose="020B0604020202020204" pitchFamily="34" charset="0"/>
              </a:rPr>
              <a:t>should be enhancing risk management systems as </a:t>
            </a:r>
            <a:r>
              <a:rPr lang="en-ZW" sz="2200" dirty="0">
                <a:latin typeface="Arial" panose="020B0604020202020204" pitchFamily="34" charset="0"/>
                <a:cs typeface="Arial" panose="020B0604020202020204" pitchFamily="34" charset="0"/>
              </a:rPr>
              <a:t>well as promoting stronger governance </a:t>
            </a:r>
            <a:r>
              <a:rPr lang="en-ZW" sz="2200" dirty="0" smtClean="0">
                <a:latin typeface="Arial" panose="020B0604020202020204" pitchFamily="34" charset="0"/>
                <a:cs typeface="Arial" panose="020B0604020202020204" pitchFamily="34" charset="0"/>
              </a:rPr>
              <a:t>within financial institutions;</a:t>
            </a:r>
          </a:p>
          <a:p>
            <a:pPr lvl="1" algn="just">
              <a:lnSpc>
                <a:spcPct val="150000"/>
              </a:lnSpc>
            </a:pPr>
            <a:r>
              <a:rPr lang="en-ZW" sz="2200" dirty="0" smtClean="0">
                <a:latin typeface="Arial" panose="020B0604020202020204" pitchFamily="34" charset="0"/>
                <a:cs typeface="Arial" panose="020B0604020202020204" pitchFamily="34" charset="0"/>
              </a:rPr>
              <a:t>identifying and assessing the risk of contagion for the domestic financial systems arising </a:t>
            </a:r>
            <a:r>
              <a:rPr lang="en-ZW" sz="2200" dirty="0">
                <a:latin typeface="Arial" panose="020B0604020202020204" pitchFamily="34" charset="0"/>
                <a:cs typeface="Arial" panose="020B0604020202020204" pitchFamily="34" charset="0"/>
              </a:rPr>
              <a:t>from</a:t>
            </a:r>
            <a:r>
              <a:rPr lang="en-ZW" sz="2200" dirty="0" smtClean="0">
                <a:latin typeface="Arial" panose="020B0604020202020204" pitchFamily="34" charset="0"/>
                <a:cs typeface="Arial" panose="020B0604020202020204" pitchFamily="34" charset="0"/>
              </a:rPr>
              <a:t> regional and global financial markets;</a:t>
            </a:r>
          </a:p>
          <a:p>
            <a:pPr lvl="1" algn="just">
              <a:lnSpc>
                <a:spcPct val="150000"/>
              </a:lnSpc>
            </a:pPr>
            <a:r>
              <a:rPr lang="en-ZW" sz="2200" dirty="0" smtClean="0">
                <a:latin typeface="Arial" panose="020B0604020202020204" pitchFamily="34" charset="0"/>
                <a:cs typeface="Arial" panose="020B0604020202020204" pitchFamily="34" charset="0"/>
              </a:rPr>
              <a:t>identifying and measuring contagion risk between various economic sectors and the financial sector with a view to facilitating the assessment of the impact of stresses from the economy on the financial sector and vice versa;</a:t>
            </a:r>
            <a:endParaRPr lang="en-ZW"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46</a:t>
            </a:fld>
            <a:endParaRPr lang="en-ZW"/>
          </a:p>
        </p:txBody>
      </p:sp>
    </p:spTree>
    <p:extLst>
      <p:ext uri="{BB962C8B-B14F-4D97-AF65-F5344CB8AC3E}">
        <p14:creationId xmlns:p14="http://schemas.microsoft.com/office/powerpoint/2010/main" val="37267070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981"/>
          </a:xfrm>
        </p:spPr>
        <p:txBody>
          <a:bodyPr>
            <a:normAutofit/>
          </a:bodyPr>
          <a:lstStyle/>
          <a:p>
            <a:pPr algn="ctr"/>
            <a:r>
              <a:rPr lang="en-ZW" sz="3600" dirty="0">
                <a:latin typeface="Arial" panose="020B0604020202020204" pitchFamily="34" charset="0"/>
                <a:cs typeface="Arial" panose="020B0604020202020204" pitchFamily="34" charset="0"/>
              </a:rPr>
              <a:t>Economic and prudential </a:t>
            </a:r>
            <a:r>
              <a:rPr lang="en-ZW" sz="3600" dirty="0" smtClean="0">
                <a:latin typeface="Arial" panose="020B0604020202020204" pitchFamily="34" charset="0"/>
                <a:cs typeface="Arial" panose="020B0604020202020204" pitchFamily="34" charset="0"/>
              </a:rPr>
              <a:t>policies…</a:t>
            </a:r>
            <a:endParaRPr lang="en-ZW"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919" y="927847"/>
            <a:ext cx="11900646" cy="5822577"/>
          </a:xfrm>
        </p:spPr>
        <p:txBody>
          <a:bodyPr>
            <a:normAutofit lnSpcReduction="10000"/>
          </a:bodyPr>
          <a:lstStyle/>
          <a:p>
            <a:pPr algn="just">
              <a:lnSpc>
                <a:spcPct val="150000"/>
              </a:lnSpc>
            </a:pPr>
            <a:r>
              <a:rPr lang="en-ZW" sz="2200" dirty="0" smtClean="0">
                <a:latin typeface="Arial" panose="020B0604020202020204" pitchFamily="34" charset="0"/>
                <a:cs typeface="Arial" panose="020B0604020202020204" pitchFamily="34" charset="0"/>
              </a:rPr>
              <a:t>enhance supervisory capacity for effective supervision of new products and services (e.g. derivatives);</a:t>
            </a:r>
          </a:p>
          <a:p>
            <a:pPr algn="just">
              <a:lnSpc>
                <a:spcPct val="150000"/>
              </a:lnSpc>
            </a:pPr>
            <a:r>
              <a:rPr lang="en-ZW" sz="2200" dirty="0" smtClean="0">
                <a:latin typeface="Arial" panose="020B0604020202020204" pitchFamily="34" charset="0"/>
                <a:cs typeface="Arial" panose="020B0604020202020204" pitchFamily="34" charset="0"/>
              </a:rPr>
              <a:t>strengthen financial and product market regulation; strengthen anti-money laundering systems;</a:t>
            </a:r>
          </a:p>
          <a:p>
            <a:pPr algn="just">
              <a:lnSpc>
                <a:spcPct val="150000"/>
              </a:lnSpc>
            </a:pPr>
            <a:r>
              <a:rPr lang="en-ZW" sz="2200" dirty="0" smtClean="0">
                <a:latin typeface="Arial" panose="020B0604020202020204" pitchFamily="34" charset="0"/>
                <a:cs typeface="Arial" panose="020B0604020202020204" pitchFamily="34" charset="0"/>
              </a:rPr>
              <a:t>put in place macroeconomic policy adjustments including assessing foreign exchange reserve adequacy and need to realign the exchange rate with fundamentals such as the country’s position in the business cycle and the risks to local banks and corporates’ balance sheets; </a:t>
            </a:r>
          </a:p>
          <a:p>
            <a:pPr algn="just">
              <a:lnSpc>
                <a:spcPct val="150000"/>
              </a:lnSpc>
            </a:pPr>
            <a:r>
              <a:rPr lang="en-ZW" sz="2200" dirty="0">
                <a:latin typeface="Arial" panose="020B0604020202020204" pitchFamily="34" charset="0"/>
                <a:cs typeface="Arial" panose="020B0604020202020204" pitchFamily="34" charset="0"/>
              </a:rPr>
              <a:t>put in place capital flow management measures to manage changes in capital flows; and</a:t>
            </a:r>
          </a:p>
          <a:p>
            <a:pPr>
              <a:lnSpc>
                <a:spcPct val="150000"/>
              </a:lnSpc>
            </a:pPr>
            <a:r>
              <a:rPr lang="en-ZW" sz="2200" dirty="0" smtClean="0">
                <a:latin typeface="Arial" panose="020B0604020202020204" pitchFamily="34" charset="0"/>
                <a:cs typeface="Arial" panose="020B0604020202020204" pitchFamily="34" charset="0"/>
              </a:rPr>
              <a:t>implement </a:t>
            </a:r>
            <a:r>
              <a:rPr lang="en-ZW" sz="2200" dirty="0">
                <a:latin typeface="Arial" panose="020B0604020202020204" pitchFamily="34" charset="0"/>
                <a:cs typeface="Arial" panose="020B0604020202020204" pitchFamily="34" charset="0"/>
              </a:rPr>
              <a:t>structural policy reforms to reduce the associated vulnerabilities mainly through a better composition of inflows, with more foreign direct investment and less debt. </a:t>
            </a:r>
          </a:p>
          <a:p>
            <a:pPr marL="0" indent="0">
              <a:buNone/>
            </a:pPr>
            <a:endParaRPr lang="en-ZW" sz="2000" dirty="0" smtClean="0"/>
          </a:p>
        </p:txBody>
      </p:sp>
      <p:sp>
        <p:nvSpPr>
          <p:cNvPr id="4" name="Slide Number Placeholder 3"/>
          <p:cNvSpPr>
            <a:spLocks noGrp="1"/>
          </p:cNvSpPr>
          <p:nvPr>
            <p:ph type="sldNum" sz="quarter" idx="12"/>
          </p:nvPr>
        </p:nvSpPr>
        <p:spPr/>
        <p:txBody>
          <a:bodyPr/>
          <a:lstStyle/>
          <a:p>
            <a:fld id="{1B928C1E-C494-4FFB-A3AF-3CC3F5311B1A}" type="slidenum">
              <a:rPr lang="en-ZW" smtClean="0"/>
              <a:t>47</a:t>
            </a:fld>
            <a:endParaRPr lang="en-ZW"/>
          </a:p>
        </p:txBody>
      </p:sp>
    </p:spTree>
    <p:extLst>
      <p:ext uri="{BB962C8B-B14F-4D97-AF65-F5344CB8AC3E}">
        <p14:creationId xmlns:p14="http://schemas.microsoft.com/office/powerpoint/2010/main" val="34388360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295835"/>
            <a:ext cx="11329147" cy="779930"/>
          </a:xfrm>
        </p:spPr>
        <p:txBody>
          <a:bodyPr>
            <a:noAutofit/>
          </a:bodyPr>
          <a:lstStyle/>
          <a:p>
            <a:pPr algn="ctr"/>
            <a:r>
              <a:rPr lang="en-ZW" sz="3200" b="1" i="0" dirty="0" smtClean="0">
                <a:latin typeface="Arial" panose="020B0604020202020204" pitchFamily="34" charset="0"/>
                <a:cs typeface="Arial" panose="020B0604020202020204" pitchFamily="34" charset="0"/>
              </a:rPr>
              <a:t>RECOMMENDATIONS FOR EFFECTIVE SUPERVISION OF CROSS BORDER BANKS </a:t>
            </a:r>
            <a:endParaRPr lang="en-ZW" sz="32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9282" y="1075765"/>
            <a:ext cx="11739283" cy="5661211"/>
          </a:xfrm>
        </p:spPr>
        <p:txBody>
          <a:bodyPr>
            <a:normAutofit fontScale="92500"/>
          </a:bodyPr>
          <a:lstStyle/>
          <a:p>
            <a:pPr algn="just">
              <a:lnSpc>
                <a:spcPct val="200000"/>
              </a:lnSpc>
            </a:pPr>
            <a:r>
              <a:rPr lang="en-ZW" sz="2400" dirty="0" smtClean="0">
                <a:latin typeface="Arial" panose="020B0604020202020204" pitchFamily="34" charset="0"/>
                <a:cs typeface="Arial" panose="020B0604020202020204" pitchFamily="34" charset="0"/>
              </a:rPr>
              <a:t>There is need for greater </a:t>
            </a:r>
            <a:r>
              <a:rPr lang="en-ZW" sz="2400" dirty="0">
                <a:latin typeface="Arial" panose="020B0604020202020204" pitchFamily="34" charset="0"/>
                <a:cs typeface="Arial" panose="020B0604020202020204" pitchFamily="34" charset="0"/>
              </a:rPr>
              <a:t>commitment and adherence to common rules of the game, as embodied internationally accepted standards and </a:t>
            </a:r>
            <a:r>
              <a:rPr lang="en-ZW" sz="2400" dirty="0" smtClean="0">
                <a:latin typeface="Arial" panose="020B0604020202020204" pitchFamily="34" charset="0"/>
                <a:cs typeface="Arial" panose="020B0604020202020204" pitchFamily="34" charset="0"/>
              </a:rPr>
              <a:t>practices.</a:t>
            </a:r>
          </a:p>
          <a:p>
            <a:pPr algn="just">
              <a:lnSpc>
                <a:spcPct val="20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Harmonise regulatory and supervisory norms as well as accounting standards through convergence to internationally accepted standards and practices including </a:t>
            </a:r>
            <a:r>
              <a:rPr lang="en-ZW" sz="2400" b="1" dirty="0" smtClean="0">
                <a:latin typeface="Arial" panose="020B0604020202020204" pitchFamily="34" charset="0"/>
                <a:cs typeface="Arial" panose="020B0604020202020204" pitchFamily="34" charset="0"/>
              </a:rPr>
              <a:t>Basel Core Principles for Effective Bank Supervision</a:t>
            </a:r>
            <a:r>
              <a:rPr lang="en-ZW" sz="2400" dirty="0" smtClean="0">
                <a:latin typeface="Arial" panose="020B0604020202020204" pitchFamily="34" charset="0"/>
                <a:cs typeface="Arial" panose="020B0604020202020204" pitchFamily="34" charset="0"/>
              </a:rPr>
              <a:t>, and </a:t>
            </a:r>
            <a:r>
              <a:rPr lang="en-ZW" sz="2400" b="1" dirty="0" smtClean="0">
                <a:latin typeface="Arial" panose="020B0604020202020204" pitchFamily="34" charset="0"/>
                <a:cs typeface="Arial" panose="020B0604020202020204" pitchFamily="34" charset="0"/>
              </a:rPr>
              <a:t>International Financial Reporting Standards </a:t>
            </a:r>
            <a:r>
              <a:rPr lang="en-ZW" sz="2400" dirty="0" smtClean="0">
                <a:latin typeface="Arial" panose="020B0604020202020204" pitchFamily="34" charset="0"/>
                <a:cs typeface="Arial" panose="020B0604020202020204" pitchFamily="34" charset="0"/>
              </a:rPr>
              <a:t>(</a:t>
            </a:r>
            <a:r>
              <a:rPr lang="en-ZW" sz="2400" dirty="0" err="1" smtClean="0">
                <a:latin typeface="Arial" panose="020B0604020202020204" pitchFamily="34" charset="0"/>
                <a:cs typeface="Arial" panose="020B0604020202020204" pitchFamily="34" charset="0"/>
              </a:rPr>
              <a:t>IFRS</a:t>
            </a:r>
            <a:r>
              <a:rPr lang="en-ZW" sz="2400" dirty="0" smtClean="0">
                <a:latin typeface="Arial" panose="020B0604020202020204" pitchFamily="34" charset="0"/>
                <a:cs typeface="Arial" panose="020B0604020202020204" pitchFamily="34" charset="0"/>
              </a:rPr>
              <a:t>); consolidated supervision, risk-based supervision, Basel Capital Standards, sound risk management and good corporate governance practises.</a:t>
            </a:r>
            <a:endParaRPr lang="en-ZW"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48</a:t>
            </a:fld>
            <a:endParaRPr lang="en-ZW"/>
          </a:p>
        </p:txBody>
      </p:sp>
    </p:spTree>
    <p:extLst>
      <p:ext uri="{BB962C8B-B14F-4D97-AF65-F5344CB8AC3E}">
        <p14:creationId xmlns:p14="http://schemas.microsoft.com/office/powerpoint/2010/main" val="10546845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 y="1115878"/>
            <a:ext cx="11927542" cy="5647994"/>
          </a:xfrm>
        </p:spPr>
        <p:txBody>
          <a:bodyPr>
            <a:normAutofit/>
          </a:bodyPr>
          <a:lstStyle/>
          <a:p>
            <a:pPr algn="just">
              <a:lnSpc>
                <a:spcPct val="20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To facilitate </a:t>
            </a:r>
            <a:r>
              <a:rPr lang="en-ZW" sz="2400" b="1" dirty="0" smtClean="0">
                <a:latin typeface="Arial" panose="020B0604020202020204" pitchFamily="34" charset="0"/>
                <a:cs typeface="Arial" panose="020B0604020202020204" pitchFamily="34" charset="0"/>
              </a:rPr>
              <a:t>effective information sharing and building trust </a:t>
            </a:r>
            <a:r>
              <a:rPr lang="en-ZW" sz="2400" dirty="0" smtClean="0">
                <a:latin typeface="Arial" panose="020B0604020202020204" pitchFamily="34" charset="0"/>
                <a:cs typeface="Arial" panose="020B0604020202020204" pitchFamily="34" charset="0"/>
              </a:rPr>
              <a:t>among supervisors in home and </a:t>
            </a:r>
            <a:r>
              <a:rPr lang="en-ZW" sz="2400" dirty="0">
                <a:latin typeface="Arial" panose="020B0604020202020204" pitchFamily="34" charset="0"/>
                <a:cs typeface="Arial" panose="020B0604020202020204" pitchFamily="34" charset="0"/>
              </a:rPr>
              <a:t>host </a:t>
            </a:r>
            <a:r>
              <a:rPr lang="en-ZW" sz="2400" dirty="0" smtClean="0">
                <a:latin typeface="Arial" panose="020B0604020202020204" pitchFamily="34" charset="0"/>
                <a:cs typeface="Arial" panose="020B0604020202020204" pitchFamily="34" charset="0"/>
              </a:rPr>
              <a:t>authorities, the following needs to be  enforced:-</a:t>
            </a:r>
          </a:p>
          <a:p>
            <a:pPr algn="just">
              <a:lnSpc>
                <a:spcPct val="20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expand MoUs to include </a:t>
            </a:r>
            <a:r>
              <a:rPr lang="en-ZW" sz="2400" b="1" dirty="0" smtClean="0">
                <a:latin typeface="Arial" panose="020B0604020202020204" pitchFamily="34" charset="0"/>
                <a:cs typeface="Arial" panose="020B0604020202020204" pitchFamily="34" charset="0"/>
              </a:rPr>
              <a:t>crisis management and bank resolution </a:t>
            </a:r>
            <a:r>
              <a:rPr lang="en-ZW" sz="2400" dirty="0" smtClean="0">
                <a:latin typeface="Arial" panose="020B0604020202020204" pitchFamily="34" charset="0"/>
                <a:cs typeface="Arial" panose="020B0604020202020204" pitchFamily="34" charset="0"/>
              </a:rPr>
              <a:t>issues;</a:t>
            </a:r>
          </a:p>
          <a:p>
            <a:pPr algn="just">
              <a:lnSpc>
                <a:spcPct val="200000"/>
              </a:lnSpc>
              <a:buFont typeface="Wingdings" panose="05000000000000000000" pitchFamily="2" charset="2"/>
              <a:buChar char="§"/>
            </a:pPr>
            <a:r>
              <a:rPr lang="en-ZW" sz="2400" dirty="0">
                <a:latin typeface="Arial" panose="020B0604020202020204" pitchFamily="34" charset="0"/>
                <a:cs typeface="Arial" panose="020B0604020202020204" pitchFamily="34" charset="0"/>
              </a:rPr>
              <a:t>extend cooperation to cover resolution of cross border banks, establish crisis management groups for systemically important </a:t>
            </a:r>
            <a:r>
              <a:rPr lang="en-ZW" sz="2400" dirty="0" smtClean="0">
                <a:latin typeface="Arial" panose="020B0604020202020204" pitchFamily="34" charset="0"/>
                <a:cs typeface="Arial" panose="020B0604020202020204" pitchFamily="34" charset="0"/>
              </a:rPr>
              <a:t>banks </a:t>
            </a:r>
            <a:r>
              <a:rPr lang="en-ZW" sz="2400" dirty="0">
                <a:latin typeface="Arial" panose="020B0604020202020204" pitchFamily="34" charset="0"/>
                <a:cs typeface="Arial" panose="020B0604020202020204" pitchFamily="34" charset="0"/>
              </a:rPr>
              <a:t>and require them to develop </a:t>
            </a:r>
            <a:r>
              <a:rPr lang="en-ZW" sz="2400" b="1" dirty="0">
                <a:latin typeface="Arial" panose="020B0604020202020204" pitchFamily="34" charset="0"/>
                <a:cs typeface="Arial" panose="020B0604020202020204" pitchFamily="34" charset="0"/>
              </a:rPr>
              <a:t>recovery and resolution </a:t>
            </a:r>
            <a:r>
              <a:rPr lang="en-ZW" sz="2400" b="1" dirty="0" smtClean="0">
                <a:latin typeface="Arial" panose="020B0604020202020204" pitchFamily="34" charset="0"/>
                <a:cs typeface="Arial" panose="020B0604020202020204" pitchFamily="34" charset="0"/>
              </a:rPr>
              <a:t>plans</a:t>
            </a:r>
            <a:r>
              <a:rPr lang="en-ZW" sz="2400" dirty="0">
                <a:latin typeface="Arial" panose="020B0604020202020204" pitchFamily="34" charset="0"/>
                <a:cs typeface="Arial" panose="020B0604020202020204" pitchFamily="34" charset="0"/>
              </a:rPr>
              <a:t>.</a:t>
            </a:r>
          </a:p>
        </p:txBody>
      </p:sp>
      <p:sp>
        <p:nvSpPr>
          <p:cNvPr id="2" name="Slide Number Placeholder 1"/>
          <p:cNvSpPr>
            <a:spLocks noGrp="1"/>
          </p:cNvSpPr>
          <p:nvPr>
            <p:ph type="sldNum" sz="quarter" idx="12"/>
          </p:nvPr>
        </p:nvSpPr>
        <p:spPr/>
        <p:txBody>
          <a:bodyPr/>
          <a:lstStyle/>
          <a:p>
            <a:fld id="{1B928C1E-C494-4FFB-A3AF-3CC3F5311B1A}" type="slidenum">
              <a:rPr lang="en-ZW" smtClean="0"/>
              <a:t>49</a:t>
            </a:fld>
            <a:endParaRPr lang="en-ZW"/>
          </a:p>
        </p:txBody>
      </p:sp>
      <p:sp>
        <p:nvSpPr>
          <p:cNvPr id="4" name="Title 1"/>
          <p:cNvSpPr>
            <a:spLocks noGrp="1"/>
          </p:cNvSpPr>
          <p:nvPr>
            <p:ph type="title"/>
          </p:nvPr>
        </p:nvSpPr>
        <p:spPr>
          <a:xfrm>
            <a:off x="107576" y="295835"/>
            <a:ext cx="11329147" cy="779930"/>
          </a:xfrm>
        </p:spPr>
        <p:txBody>
          <a:bodyPr>
            <a:noAutofit/>
          </a:bodyPr>
          <a:lstStyle/>
          <a:p>
            <a:pPr algn="ctr"/>
            <a:r>
              <a:rPr lang="en-ZW" sz="3200" b="1" i="0" dirty="0" smtClean="0">
                <a:latin typeface="Arial" panose="020B0604020202020204" pitchFamily="34" charset="0"/>
                <a:cs typeface="Arial" panose="020B0604020202020204" pitchFamily="34" charset="0"/>
              </a:rPr>
              <a:t>RECOMMENDATIONS FOR EFFECTIVE SUPERVISION OF CROSS BORDER BANKS </a:t>
            </a:r>
            <a:endParaRPr lang="en-ZW" sz="3200"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175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435" y="389965"/>
            <a:ext cx="10980178" cy="686667"/>
          </a:xfrm>
        </p:spPr>
        <p:txBody>
          <a:bodyPr>
            <a:noAutofit/>
          </a:bodyPr>
          <a:lstStyle/>
          <a:p>
            <a:pPr algn="ctr"/>
            <a:r>
              <a:rPr lang="en-ZW" sz="2400" b="1" i="0" dirty="0" smtClean="0">
                <a:latin typeface="Arial" panose="020B0604020202020204" pitchFamily="34" charset="0"/>
                <a:cs typeface="Arial" panose="020B0604020202020204" pitchFamily="34" charset="0"/>
              </a:rPr>
              <a:t>FACTORS GIVING RISE TO CROSS BORDER BANKS IN AFRICA</a:t>
            </a:r>
            <a:endParaRPr lang="en-ZW" sz="2400" i="0" dirty="0"/>
          </a:p>
        </p:txBody>
      </p:sp>
      <p:sp>
        <p:nvSpPr>
          <p:cNvPr id="3" name="Content Placeholder 2"/>
          <p:cNvSpPr>
            <a:spLocks noGrp="1"/>
          </p:cNvSpPr>
          <p:nvPr>
            <p:ph idx="1"/>
          </p:nvPr>
        </p:nvSpPr>
        <p:spPr>
          <a:xfrm>
            <a:off x="363072" y="927847"/>
            <a:ext cx="11047412" cy="5836023"/>
          </a:xfrm>
        </p:spPr>
        <p:txBody>
          <a:bodyPr>
            <a:normAutofit/>
          </a:bodyPr>
          <a:lstStyle/>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The </a:t>
            </a:r>
            <a:r>
              <a:rPr lang="en-ZW" sz="2200" dirty="0">
                <a:latin typeface="Arial" panose="020B0604020202020204" pitchFamily="34" charset="0"/>
                <a:cs typeface="Arial" panose="020B0604020202020204" pitchFamily="34" charset="0"/>
              </a:rPr>
              <a:t>rise in cross border banks, also known as “Pan-African Banks” is attributed to the following reasons: </a:t>
            </a:r>
          </a:p>
          <a:p>
            <a:pPr lvl="1" algn="just">
              <a:lnSpc>
                <a:spcPct val="150000"/>
              </a:lnSpc>
              <a:buFont typeface="Wingdings" panose="05000000000000000000" pitchFamily="2" charset="2"/>
              <a:buChar char="§"/>
            </a:pPr>
            <a:r>
              <a:rPr lang="en-ZW" sz="2200" b="1" dirty="0">
                <a:latin typeface="Arial" panose="020B0604020202020204" pitchFamily="34" charset="0"/>
                <a:cs typeface="Arial" panose="020B0604020202020204" pitchFamily="34" charset="0"/>
              </a:rPr>
              <a:t>domestic market saturation - </a:t>
            </a:r>
            <a:r>
              <a:rPr lang="en-ZW" sz="2200" dirty="0">
                <a:latin typeface="Arial" panose="020B0604020202020204" pitchFamily="34" charset="0"/>
                <a:cs typeface="Arial" panose="020B0604020202020204" pitchFamily="34" charset="0"/>
              </a:rPr>
              <a:t>resulting in banks looking beyond borders for potential growth opportunities; </a:t>
            </a:r>
          </a:p>
          <a:p>
            <a:pPr lvl="1" algn="just">
              <a:lnSpc>
                <a:spcPct val="150000"/>
              </a:lnSpc>
              <a:buFont typeface="Wingdings" panose="05000000000000000000" pitchFamily="2" charset="2"/>
              <a:buChar char="§"/>
            </a:pPr>
            <a:r>
              <a:rPr lang="en-ZW" sz="2200" b="1" dirty="0">
                <a:latin typeface="Arial" panose="020B0604020202020204" pitchFamily="34" charset="0"/>
                <a:cs typeface="Arial" panose="020B0604020202020204" pitchFamily="34" charset="0"/>
              </a:rPr>
              <a:t>regulatory changes </a:t>
            </a:r>
            <a:r>
              <a:rPr lang="en-ZW" sz="2200" dirty="0">
                <a:latin typeface="Arial" panose="020B0604020202020204" pitchFamily="34" charset="0"/>
                <a:cs typeface="Arial" panose="020B0604020202020204" pitchFamily="34" charset="0"/>
              </a:rPr>
              <a:t>in the country where banks are domiciled which has influenced ambitions to expand beyond </a:t>
            </a:r>
            <a:r>
              <a:rPr lang="en-ZW" sz="2200" dirty="0" smtClean="0">
                <a:latin typeface="Arial" panose="020B0604020202020204" pitchFamily="34" charset="0"/>
                <a:cs typeface="Arial" panose="020B0604020202020204" pitchFamily="34" charset="0"/>
              </a:rPr>
              <a:t>borders, e.g. consolidations in Nigeria;</a:t>
            </a:r>
            <a:endParaRPr lang="en-ZW" sz="22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
            </a:pPr>
            <a:r>
              <a:rPr lang="en-ZW" sz="2200" b="1" dirty="0">
                <a:latin typeface="Arial" panose="020B0604020202020204" pitchFamily="34" charset="0"/>
                <a:cs typeface="Arial" panose="020B0604020202020204" pitchFamily="34" charset="0"/>
              </a:rPr>
              <a:t>financial liberalisation and </a:t>
            </a:r>
            <a:r>
              <a:rPr lang="en-ZW" sz="2200" b="1" dirty="0" smtClean="0">
                <a:latin typeface="Arial" panose="020B0604020202020204" pitchFamily="34" charset="0"/>
                <a:cs typeface="Arial" panose="020B0604020202020204" pitchFamily="34" charset="0"/>
              </a:rPr>
              <a:t>deregulation, and </a:t>
            </a:r>
            <a:endParaRPr lang="en-ZW" sz="22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
            </a:pPr>
            <a:r>
              <a:rPr lang="en-ZW" sz="2200" dirty="0">
                <a:latin typeface="Arial" panose="020B0604020202020204" pitchFamily="34" charset="0"/>
                <a:cs typeface="Arial" panose="020B0604020202020204" pitchFamily="34" charset="0"/>
              </a:rPr>
              <a:t>the need to </a:t>
            </a:r>
            <a:r>
              <a:rPr lang="en-ZW" sz="2200" b="1" dirty="0">
                <a:latin typeface="Arial" panose="020B0604020202020204" pitchFamily="34" charset="0"/>
                <a:cs typeface="Arial" panose="020B0604020202020204" pitchFamily="34" charset="0"/>
              </a:rPr>
              <a:t>“defend‟ bank-client relationship </a:t>
            </a:r>
            <a:r>
              <a:rPr lang="en-ZW" sz="2200" dirty="0">
                <a:latin typeface="Arial" panose="020B0604020202020204" pitchFamily="34" charset="0"/>
                <a:cs typeface="Arial" panose="020B0604020202020204" pitchFamily="34" charset="0"/>
              </a:rPr>
              <a:t>through following  home-country clients into host countries.</a:t>
            </a:r>
          </a:p>
          <a:p>
            <a:pPr algn="just">
              <a:lnSpc>
                <a:spcPct val="200000"/>
              </a:lnSpc>
              <a:buFont typeface="Wingdings" panose="05000000000000000000" pitchFamily="2" charset="2"/>
              <a:buChar char="§"/>
            </a:pPr>
            <a:endParaRPr lang="en-ZW" sz="2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5</a:t>
            </a:fld>
            <a:endParaRPr lang="en-ZW"/>
          </a:p>
        </p:txBody>
      </p:sp>
    </p:spTree>
    <p:extLst>
      <p:ext uri="{BB962C8B-B14F-4D97-AF65-F5344CB8AC3E}">
        <p14:creationId xmlns:p14="http://schemas.microsoft.com/office/powerpoint/2010/main" val="2939987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71" y="1022888"/>
            <a:ext cx="11806517" cy="5727536"/>
          </a:xfrm>
        </p:spPr>
        <p:txBody>
          <a:bodyPr>
            <a:normAutofit/>
          </a:bodyPr>
          <a:lstStyle/>
          <a:p>
            <a:pPr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broaden </a:t>
            </a:r>
            <a:r>
              <a:rPr lang="en-ZW" sz="2400" dirty="0">
                <a:latin typeface="Arial" panose="020B0604020202020204" pitchFamily="34" charset="0"/>
                <a:cs typeface="Arial" panose="020B0604020202020204" pitchFamily="34" charset="0"/>
              </a:rPr>
              <a:t>range of </a:t>
            </a:r>
            <a:r>
              <a:rPr lang="en-ZW" sz="2400" b="1" dirty="0">
                <a:latin typeface="Arial" panose="020B0604020202020204" pitchFamily="34" charset="0"/>
                <a:cs typeface="Arial" panose="020B0604020202020204" pitchFamily="34" charset="0"/>
              </a:rPr>
              <a:t>joint examinations </a:t>
            </a:r>
            <a:r>
              <a:rPr lang="en-ZW" sz="2400" dirty="0">
                <a:latin typeface="Arial" panose="020B0604020202020204" pitchFamily="34" charset="0"/>
                <a:cs typeface="Arial" panose="020B0604020202020204" pitchFamily="34" charset="0"/>
              </a:rPr>
              <a:t>to include all major cross border banks;</a:t>
            </a:r>
          </a:p>
          <a:p>
            <a:pPr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conduct  </a:t>
            </a:r>
            <a:r>
              <a:rPr lang="en-ZW" sz="2400" dirty="0">
                <a:latin typeface="Arial" panose="020B0604020202020204" pitchFamily="34" charset="0"/>
                <a:cs typeface="Arial" panose="020B0604020202020204" pitchFamily="34" charset="0"/>
              </a:rPr>
              <a:t>effective </a:t>
            </a:r>
            <a:r>
              <a:rPr lang="en-ZW" sz="2400" b="1" dirty="0">
                <a:latin typeface="Arial" panose="020B0604020202020204" pitchFamily="34" charset="0"/>
                <a:cs typeface="Arial" panose="020B0604020202020204" pitchFamily="34" charset="0"/>
              </a:rPr>
              <a:t>supervisory colleges </a:t>
            </a:r>
            <a:r>
              <a:rPr lang="en-ZW" sz="2400" dirty="0">
                <a:latin typeface="Arial" panose="020B0604020202020204" pitchFamily="34" charset="0"/>
                <a:cs typeface="Arial" panose="020B0604020202020204" pitchFamily="34" charset="0"/>
              </a:rPr>
              <a:t>for all cross border banks</a:t>
            </a:r>
            <a:r>
              <a:rPr lang="en-ZW" sz="2400" dirty="0" smtClean="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
            </a:pPr>
            <a:r>
              <a:rPr lang="en-ZW" sz="2400" dirty="0">
                <a:latin typeface="Arial" panose="020B0604020202020204" pitchFamily="34" charset="0"/>
                <a:cs typeface="Arial" panose="020B0604020202020204" pitchFamily="34" charset="0"/>
              </a:rPr>
              <a:t>c</a:t>
            </a:r>
            <a:r>
              <a:rPr lang="en-ZW" sz="2400" dirty="0" smtClean="0">
                <a:latin typeface="Arial" panose="020B0604020202020204" pitchFamily="34" charset="0"/>
                <a:cs typeface="Arial" panose="020B0604020202020204" pitchFamily="34" charset="0"/>
              </a:rPr>
              <a:t>onduct </a:t>
            </a:r>
            <a:r>
              <a:rPr lang="en-ZW" sz="2400" b="1" dirty="0">
                <a:latin typeface="Arial" panose="020B0604020202020204" pitchFamily="34" charset="0"/>
                <a:cs typeface="Arial" panose="020B0604020202020204" pitchFamily="34" charset="0"/>
              </a:rPr>
              <a:t>macro and micro stress tests </a:t>
            </a:r>
            <a:r>
              <a:rPr lang="en-ZW" sz="2400" b="1" dirty="0" smtClean="0">
                <a:latin typeface="Arial" panose="020B0604020202020204" pitchFamily="34" charset="0"/>
                <a:cs typeface="Arial" panose="020B0604020202020204" pitchFamily="34" charset="0"/>
              </a:rPr>
              <a:t>techn</a:t>
            </a:r>
            <a:r>
              <a:rPr lang="en-ZW" sz="2400" dirty="0" smtClean="0">
                <a:latin typeface="Arial" panose="020B0604020202020204" pitchFamily="34" charset="0"/>
                <a:cs typeface="Arial" panose="020B0604020202020204" pitchFamily="34" charset="0"/>
              </a:rPr>
              <a:t>i</a:t>
            </a:r>
            <a:r>
              <a:rPr lang="en-ZW" sz="2400" b="1" dirty="0" smtClean="0">
                <a:latin typeface="Arial" panose="020B0604020202020204" pitchFamily="34" charset="0"/>
                <a:cs typeface="Arial" panose="020B0604020202020204" pitchFamily="34" charset="0"/>
              </a:rPr>
              <a:t>ques</a:t>
            </a:r>
            <a:r>
              <a:rPr lang="en-ZW" sz="2400" dirty="0" smtClean="0">
                <a:latin typeface="Arial" panose="020B0604020202020204" pitchFamily="34" charset="0"/>
                <a:cs typeface="Arial" panose="020B0604020202020204" pitchFamily="34" charset="0"/>
              </a:rPr>
              <a:t> to ensure </a:t>
            </a:r>
            <a:r>
              <a:rPr lang="en-ZW" sz="2400" dirty="0">
                <a:latin typeface="Arial" panose="020B0604020202020204" pitchFamily="34" charset="0"/>
                <a:cs typeface="Arial" panose="020B0604020202020204" pitchFamily="34" charset="0"/>
              </a:rPr>
              <a:t>that national financial systems are sound </a:t>
            </a:r>
            <a:r>
              <a:rPr lang="en-ZW" sz="2400" dirty="0" smtClean="0">
                <a:latin typeface="Arial" panose="020B0604020202020204" pitchFamily="34" charset="0"/>
                <a:cs typeface="Arial" panose="020B0604020202020204" pitchFamily="34" charset="0"/>
              </a:rPr>
              <a:t>to reduce cross-border contagion;</a:t>
            </a:r>
          </a:p>
          <a:p>
            <a:pPr algn="just">
              <a:lnSpc>
                <a:spcPct val="150000"/>
              </a:lnSpc>
              <a:buFont typeface="Wingdings" panose="05000000000000000000" pitchFamily="2" charset="2"/>
              <a:buChar char="§"/>
            </a:pPr>
            <a:r>
              <a:rPr lang="en-ZW" sz="2400" dirty="0" smtClean="0">
                <a:latin typeface="Arial" panose="020B0604020202020204" pitchFamily="34" charset="0"/>
                <a:cs typeface="Arial" panose="020B0604020202020204" pitchFamily="34" charset="0"/>
              </a:rPr>
              <a:t>share </a:t>
            </a:r>
            <a:r>
              <a:rPr lang="en-ZW" sz="2400" dirty="0">
                <a:latin typeface="Arial" panose="020B0604020202020204" pitchFamily="34" charset="0"/>
                <a:cs typeface="Arial" panose="020B0604020202020204" pitchFamily="34" charset="0"/>
              </a:rPr>
              <a:t>national </a:t>
            </a:r>
            <a:r>
              <a:rPr lang="en-ZW" sz="2400" b="1" dirty="0">
                <a:latin typeface="Arial" panose="020B0604020202020204" pitchFamily="34" charset="0"/>
                <a:cs typeface="Arial" panose="020B0604020202020204" pitchFamily="34" charset="0"/>
              </a:rPr>
              <a:t>financial stability findings</a:t>
            </a:r>
            <a:r>
              <a:rPr lang="en-ZW" sz="2400" dirty="0" smtClean="0">
                <a:latin typeface="Arial" panose="020B0604020202020204" pitchFamily="34" charset="0"/>
                <a:cs typeface="Arial" panose="020B0604020202020204" pitchFamily="34" charset="0"/>
              </a:rPr>
              <a:t>; </a:t>
            </a:r>
            <a:endParaRPr lang="en-ZW"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r>
              <a:rPr lang="en-ZW" sz="2400" dirty="0">
                <a:latin typeface="Arial" panose="020B0604020202020204" pitchFamily="34" charset="0"/>
                <a:cs typeface="Arial" panose="020B0604020202020204" pitchFamily="34" charset="0"/>
              </a:rPr>
              <a:t>ensure </a:t>
            </a:r>
            <a:r>
              <a:rPr lang="en-ZW" sz="2400" b="1" dirty="0">
                <a:latin typeface="Arial" panose="020B0604020202020204" pitchFamily="34" charset="0"/>
                <a:cs typeface="Arial" panose="020B0604020202020204" pitchFamily="34" charset="0"/>
              </a:rPr>
              <a:t>adequate legal framework</a:t>
            </a:r>
            <a:r>
              <a:rPr lang="en-ZW" sz="2400" dirty="0">
                <a:latin typeface="Arial" panose="020B0604020202020204" pitchFamily="34" charset="0"/>
                <a:cs typeface="Arial" panose="020B0604020202020204" pitchFamily="34" charset="0"/>
              </a:rPr>
              <a:t>, featuring special resolution regimes, are in place to resolve failing banks and bank </a:t>
            </a:r>
            <a:r>
              <a:rPr lang="en-ZW" sz="2400" dirty="0" smtClean="0">
                <a:latin typeface="Arial" panose="020B0604020202020204" pitchFamily="34" charset="0"/>
                <a:cs typeface="Arial" panose="020B0604020202020204" pitchFamily="34" charset="0"/>
              </a:rPr>
              <a:t>holdings; and</a:t>
            </a:r>
          </a:p>
          <a:p>
            <a:pPr algn="just">
              <a:lnSpc>
                <a:spcPct val="150000"/>
              </a:lnSpc>
              <a:buFont typeface="Wingdings" panose="05000000000000000000" pitchFamily="2" charset="2"/>
              <a:buChar char="§"/>
            </a:pPr>
            <a:r>
              <a:rPr lang="en-ZW" sz="2400" b="1" dirty="0" smtClean="0">
                <a:latin typeface="Arial" panose="020B0604020202020204" pitchFamily="34" charset="0"/>
                <a:cs typeface="Arial" panose="020B0604020202020204" pitchFamily="34" charset="0"/>
              </a:rPr>
              <a:t>Build and retain capacity </a:t>
            </a:r>
            <a:r>
              <a:rPr lang="en-ZW" sz="2400" dirty="0" smtClean="0">
                <a:latin typeface="Arial" panose="020B0604020202020204" pitchFamily="34" charset="0"/>
                <a:cs typeface="Arial" panose="020B0604020202020204" pitchFamily="34" charset="0"/>
              </a:rPr>
              <a:t>in all areas of bank supervision.</a:t>
            </a:r>
            <a:endParaRPr lang="en-ZW"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en-ZW" sz="2400"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50</a:t>
            </a:fld>
            <a:endParaRPr lang="en-ZW"/>
          </a:p>
        </p:txBody>
      </p:sp>
      <p:sp>
        <p:nvSpPr>
          <p:cNvPr id="4" name="Title 1"/>
          <p:cNvSpPr>
            <a:spLocks noGrp="1"/>
          </p:cNvSpPr>
          <p:nvPr>
            <p:ph type="title"/>
          </p:nvPr>
        </p:nvSpPr>
        <p:spPr>
          <a:xfrm>
            <a:off x="107576" y="295835"/>
            <a:ext cx="11329147" cy="779930"/>
          </a:xfrm>
        </p:spPr>
        <p:txBody>
          <a:bodyPr>
            <a:noAutofit/>
          </a:bodyPr>
          <a:lstStyle/>
          <a:p>
            <a:pPr algn="ctr"/>
            <a:r>
              <a:rPr lang="en-ZW" sz="3200" b="1" i="0" dirty="0" smtClean="0">
                <a:latin typeface="Arial" panose="020B0604020202020204" pitchFamily="34" charset="0"/>
                <a:cs typeface="Arial" panose="020B0604020202020204" pitchFamily="34" charset="0"/>
              </a:rPr>
              <a:t>RECOMMENDATIONS FOR EFFECTIVE SUPERVISION OF CROSS BORDER BANKS </a:t>
            </a:r>
            <a:endParaRPr lang="en-ZW" sz="3200"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1396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224" y="2852831"/>
            <a:ext cx="10515600" cy="1325563"/>
          </a:xfrm>
        </p:spPr>
        <p:txBody>
          <a:bodyPr/>
          <a:lstStyle/>
          <a:p>
            <a:pPr algn="ctr"/>
            <a:r>
              <a:rPr lang="en-ZW" b="1" dirty="0" smtClean="0">
                <a:latin typeface="Arial" panose="020B0604020202020204" pitchFamily="34" charset="0"/>
                <a:cs typeface="Arial" panose="020B0604020202020204" pitchFamily="34" charset="0"/>
              </a:rPr>
              <a:t>Thank You</a:t>
            </a:r>
            <a:endParaRPr lang="en-ZW"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B928C1E-C494-4FFB-A3AF-3CC3F5311B1A}" type="slidenum">
              <a:rPr lang="en-ZW" smtClean="0"/>
              <a:t>51</a:t>
            </a:fld>
            <a:endParaRPr lang="en-ZW"/>
          </a:p>
        </p:txBody>
      </p:sp>
    </p:spTree>
    <p:extLst>
      <p:ext uri="{BB962C8B-B14F-4D97-AF65-F5344CB8AC3E}">
        <p14:creationId xmlns:p14="http://schemas.microsoft.com/office/powerpoint/2010/main" val="2283232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8" y="322729"/>
            <a:ext cx="10670894" cy="793377"/>
          </a:xfrm>
        </p:spPr>
        <p:txBody>
          <a:bodyPr>
            <a:normAutofit/>
          </a:bodyPr>
          <a:lstStyle/>
          <a:p>
            <a:pPr algn="l"/>
            <a:r>
              <a:rPr lang="en-ZW" sz="3200" b="1" i="0" dirty="0" smtClean="0">
                <a:latin typeface="Arial" panose="020B0604020202020204" pitchFamily="34" charset="0"/>
                <a:cs typeface="Arial" panose="020B0604020202020204" pitchFamily="34" charset="0"/>
              </a:rPr>
              <a:t>BENEFITS OF CROSS BORDER BANKING</a:t>
            </a:r>
            <a:endParaRPr lang="en-ZW" sz="32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1365" y="1116106"/>
            <a:ext cx="11887200" cy="5741894"/>
          </a:xfrm>
        </p:spPr>
        <p:txBody>
          <a:bodyPr>
            <a:normAutofit/>
          </a:bodyPr>
          <a:lstStyle/>
          <a:p>
            <a:pPr marL="0" indent="0" algn="just">
              <a:lnSpc>
                <a:spcPct val="150000"/>
              </a:lnSpc>
              <a:buNone/>
            </a:pPr>
            <a:r>
              <a:rPr lang="en-ZW" sz="2200" dirty="0" smtClean="0">
                <a:latin typeface="Arial" panose="020B0604020202020204" pitchFamily="34" charset="0"/>
                <a:cs typeface="Arial" panose="020B0604020202020204" pitchFamily="34" charset="0"/>
              </a:rPr>
              <a:t>Cross-border </a:t>
            </a:r>
            <a:r>
              <a:rPr lang="en-ZW" sz="2200" dirty="0">
                <a:latin typeface="Arial" panose="020B0604020202020204" pitchFamily="34" charset="0"/>
                <a:cs typeface="Arial" panose="020B0604020202020204" pitchFamily="34" charset="0"/>
              </a:rPr>
              <a:t>banking presents </a:t>
            </a:r>
            <a:r>
              <a:rPr lang="en-ZW" sz="2200" dirty="0" smtClean="0">
                <a:latin typeface="Arial" panose="020B0604020202020204" pitchFamily="34" charset="0"/>
                <a:cs typeface="Arial" panose="020B0604020202020204" pitchFamily="34" charset="0"/>
              </a:rPr>
              <a:t>a number of opportunities which include the following:-</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promote product innovation, efficiency and competition;</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promote financial deepening and financial inclusion &amp; stability;</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facilitate transfer </a:t>
            </a:r>
            <a:r>
              <a:rPr lang="en-ZW" sz="2200" dirty="0">
                <a:latin typeface="Arial" panose="020B0604020202020204" pitchFamily="34" charset="0"/>
                <a:cs typeface="Arial" panose="020B0604020202020204" pitchFamily="34" charset="0"/>
              </a:rPr>
              <a:t>of improved </a:t>
            </a:r>
            <a:r>
              <a:rPr lang="en-ZW" sz="2200" dirty="0" smtClean="0">
                <a:latin typeface="Arial" panose="020B0604020202020204" pitchFamily="34" charset="0"/>
                <a:cs typeface="Arial" panose="020B0604020202020204" pitchFamily="34" charset="0"/>
              </a:rPr>
              <a:t>skills </a:t>
            </a:r>
            <a:r>
              <a:rPr lang="en-ZW" sz="2200" dirty="0">
                <a:latin typeface="Arial" panose="020B0604020202020204" pitchFamily="34" charset="0"/>
                <a:cs typeface="Arial" panose="020B0604020202020204" pitchFamily="34" charset="0"/>
              </a:rPr>
              <a:t>and technology to domestic </a:t>
            </a:r>
            <a:r>
              <a:rPr lang="en-ZW" sz="2200" dirty="0" smtClean="0">
                <a:latin typeface="Arial" panose="020B0604020202020204" pitchFamily="34" charset="0"/>
                <a:cs typeface="Arial" panose="020B0604020202020204" pitchFamily="34" charset="0"/>
              </a:rPr>
              <a:t>banks;</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facilitate </a:t>
            </a:r>
            <a:r>
              <a:rPr lang="en-ZW" sz="2200" dirty="0">
                <a:latin typeface="Arial" panose="020B0604020202020204" pitchFamily="34" charset="0"/>
                <a:cs typeface="Arial" panose="020B0604020202020204" pitchFamily="34" charset="0"/>
              </a:rPr>
              <a:t>access to international </a:t>
            </a:r>
            <a:r>
              <a:rPr lang="en-ZW" sz="2200" dirty="0" smtClean="0">
                <a:latin typeface="Arial" panose="020B0604020202020204" pitchFamily="34" charset="0"/>
                <a:cs typeface="Arial" panose="020B0604020202020204" pitchFamily="34" charset="0"/>
              </a:rPr>
              <a:t>money and capital markets; and</a:t>
            </a:r>
          </a:p>
          <a:p>
            <a:pPr lvl="1" algn="just">
              <a:lnSpc>
                <a:spcPct val="15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promote economic growth and development.</a:t>
            </a:r>
          </a:p>
          <a:p>
            <a:pPr lvl="1" algn="just">
              <a:lnSpc>
                <a:spcPct val="150000"/>
              </a:lnSpc>
              <a:buFont typeface="Wingdings" panose="05000000000000000000" pitchFamily="2" charset="2"/>
              <a:buChar char="§"/>
            </a:pPr>
            <a:endParaRPr lang="en-ZW" sz="2400" dirty="0">
              <a:latin typeface="Arial" panose="020B0604020202020204" pitchFamily="34" charset="0"/>
              <a:cs typeface="Arial" panose="020B0604020202020204" pitchFamily="34" charset="0"/>
            </a:endParaRPr>
          </a:p>
          <a:p>
            <a:pPr marL="0" indent="0" algn="ctr">
              <a:buNone/>
            </a:pPr>
            <a:endParaRPr lang="en-ZW" sz="1400" i="1" dirty="0" err="1"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6</a:t>
            </a:fld>
            <a:endParaRPr lang="en-ZW"/>
          </a:p>
        </p:txBody>
      </p:sp>
    </p:spTree>
    <p:extLst>
      <p:ext uri="{BB962C8B-B14F-4D97-AF65-F5344CB8AC3E}">
        <p14:creationId xmlns:p14="http://schemas.microsoft.com/office/powerpoint/2010/main" val="387514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1" y="322730"/>
            <a:ext cx="11486681" cy="560674"/>
          </a:xfrm>
        </p:spPr>
        <p:txBody>
          <a:bodyPr>
            <a:normAutofit/>
          </a:bodyPr>
          <a:lstStyle/>
          <a:p>
            <a:pPr algn="ctr"/>
            <a:r>
              <a:rPr lang="en-ZW" sz="3200" b="1" i="0" dirty="0" smtClean="0">
                <a:latin typeface="Arial" panose="020B0604020202020204" pitchFamily="34" charset="0"/>
                <a:cs typeface="Arial" panose="020B0604020202020204" pitchFamily="34" charset="0"/>
              </a:rPr>
              <a:t>CHALLENGES OF CROSS BORDER BANKING</a:t>
            </a:r>
            <a:endParaRPr lang="en-ZW" sz="3200" b="1" i="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1365" y="1116106"/>
            <a:ext cx="11887200" cy="5741894"/>
          </a:xfrm>
        </p:spPr>
        <p:txBody>
          <a:bodyPr>
            <a:normAutofit/>
          </a:bodyPr>
          <a:lstStyle/>
          <a:p>
            <a:pPr marL="402336" lvl="1" indent="0" algn="just">
              <a:lnSpc>
                <a:spcPct val="150000"/>
              </a:lnSpc>
              <a:buNone/>
            </a:pPr>
            <a:r>
              <a:rPr lang="en-ZW" sz="2400" dirty="0" smtClean="0">
                <a:latin typeface="Arial" panose="020B0604020202020204" pitchFamily="34" charset="0"/>
                <a:cs typeface="Arial" panose="020B0604020202020204" pitchFamily="34" charset="0"/>
              </a:rPr>
              <a:t>Nonetheless, cross border banking and the associated financial </a:t>
            </a:r>
            <a:r>
              <a:rPr lang="en-ZW" sz="2400" dirty="0">
                <a:latin typeface="Arial" panose="020B0604020202020204" pitchFamily="34" charset="0"/>
                <a:cs typeface="Arial" panose="020B0604020202020204" pitchFamily="34" charset="0"/>
              </a:rPr>
              <a:t>interconnectedness in Africa has </a:t>
            </a:r>
            <a:r>
              <a:rPr lang="en-ZW" sz="2400" dirty="0" smtClean="0">
                <a:latin typeface="Arial" panose="020B0604020202020204" pitchFamily="34" charset="0"/>
                <a:cs typeface="Arial" panose="020B0604020202020204" pitchFamily="34" charset="0"/>
              </a:rPr>
              <a:t>brought about a number of challenges as follows:</a:t>
            </a:r>
          </a:p>
          <a:p>
            <a:pPr lvl="1" algn="just">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challenges </a:t>
            </a:r>
            <a:r>
              <a:rPr lang="en-ZW" sz="2600" dirty="0">
                <a:latin typeface="Arial" panose="020B0604020202020204" pitchFamily="34" charset="0"/>
                <a:cs typeface="Arial" panose="020B0604020202020204" pitchFamily="34" charset="0"/>
              </a:rPr>
              <a:t>with supervision of financial </a:t>
            </a:r>
            <a:r>
              <a:rPr lang="en-ZW" sz="2600" dirty="0" smtClean="0">
                <a:latin typeface="Arial" panose="020B0604020202020204" pitchFamily="34" charset="0"/>
                <a:cs typeface="Arial" panose="020B0604020202020204" pitchFamily="34" charset="0"/>
              </a:rPr>
              <a:t>conglomerates;</a:t>
            </a:r>
            <a:endParaRPr lang="en-ZW" sz="26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money </a:t>
            </a:r>
            <a:r>
              <a:rPr lang="en-ZW" sz="2600" dirty="0">
                <a:latin typeface="Arial" panose="020B0604020202020204" pitchFamily="34" charset="0"/>
                <a:cs typeface="Arial" panose="020B0604020202020204" pitchFamily="34" charset="0"/>
              </a:rPr>
              <a:t>laundering </a:t>
            </a:r>
            <a:r>
              <a:rPr lang="en-ZW" sz="2600" dirty="0" smtClean="0">
                <a:latin typeface="Arial" panose="020B0604020202020204" pitchFamily="34" charset="0"/>
                <a:cs typeface="Arial" panose="020B0604020202020204" pitchFamily="34" charset="0"/>
              </a:rPr>
              <a:t>issues;</a:t>
            </a:r>
          </a:p>
          <a:p>
            <a:pPr lvl="1" algn="just">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financing </a:t>
            </a:r>
            <a:r>
              <a:rPr lang="en-ZW" sz="2600" dirty="0">
                <a:latin typeface="Arial" panose="020B0604020202020204" pitchFamily="34" charset="0"/>
                <a:cs typeface="Arial" panose="020B0604020202020204" pitchFamily="34" charset="0"/>
              </a:rPr>
              <a:t>of </a:t>
            </a:r>
            <a:r>
              <a:rPr lang="en-ZW" sz="2600" dirty="0" smtClean="0">
                <a:latin typeface="Arial" panose="020B0604020202020204" pitchFamily="34" charset="0"/>
                <a:cs typeface="Arial" panose="020B0604020202020204" pitchFamily="34" charset="0"/>
              </a:rPr>
              <a:t>terrorism, and</a:t>
            </a:r>
          </a:p>
          <a:p>
            <a:pPr lvl="1" algn="just">
              <a:lnSpc>
                <a:spcPct val="150000"/>
              </a:lnSpc>
              <a:buFont typeface="Wingdings" panose="05000000000000000000" pitchFamily="2" charset="2"/>
              <a:buChar char="§"/>
            </a:pPr>
            <a:r>
              <a:rPr lang="en-ZW" sz="2600" dirty="0" smtClean="0">
                <a:latin typeface="Arial" panose="020B0604020202020204" pitchFamily="34" charset="0"/>
                <a:cs typeface="Arial" panose="020B0604020202020204" pitchFamily="34" charset="0"/>
              </a:rPr>
              <a:t> surge </a:t>
            </a:r>
            <a:r>
              <a:rPr lang="en-ZW" sz="2600" dirty="0">
                <a:latin typeface="Arial" panose="020B0604020202020204" pitchFamily="34" charset="0"/>
                <a:cs typeface="Arial" panose="020B0604020202020204" pitchFamily="34" charset="0"/>
              </a:rPr>
              <a:t>in illicit financial flows.</a:t>
            </a:r>
          </a:p>
          <a:p>
            <a:pPr marL="0" indent="0" algn="ctr">
              <a:buNone/>
            </a:pPr>
            <a:endParaRPr lang="en-ZW" sz="1400" i="1" dirty="0" err="1"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7</a:t>
            </a:fld>
            <a:endParaRPr lang="en-ZW"/>
          </a:p>
        </p:txBody>
      </p:sp>
    </p:spTree>
    <p:extLst>
      <p:ext uri="{BB962C8B-B14F-4D97-AF65-F5344CB8AC3E}">
        <p14:creationId xmlns:p14="http://schemas.microsoft.com/office/powerpoint/2010/main" val="220026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918" y="2299447"/>
            <a:ext cx="11927541" cy="2043953"/>
          </a:xfrm>
        </p:spPr>
        <p:txBody>
          <a:bodyPr>
            <a:normAutofit/>
          </a:bodyPr>
          <a:lstStyle/>
          <a:p>
            <a:pPr marL="0" indent="0" algn="ctr">
              <a:lnSpc>
                <a:spcPct val="150000"/>
              </a:lnSpc>
              <a:buNone/>
            </a:pPr>
            <a:r>
              <a:rPr lang="en-US" sz="3600" b="1" dirty="0" smtClean="0">
                <a:latin typeface="Arial" panose="020B0604020202020204" pitchFamily="34" charset="0"/>
                <a:cs typeface="Arial" panose="020B0604020202020204" pitchFamily="34" charset="0"/>
              </a:rPr>
              <a:t>SUPERVISION CHALLENGES POSED BY BANKING CONGLOMERATES</a:t>
            </a:r>
            <a:endParaRPr lang="en-ZW" sz="3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B928C1E-C494-4FFB-A3AF-3CC3F5311B1A}" type="slidenum">
              <a:rPr lang="en-ZW" smtClean="0"/>
              <a:t>8</a:t>
            </a:fld>
            <a:endParaRPr lang="en-ZW"/>
          </a:p>
        </p:txBody>
      </p:sp>
    </p:spTree>
    <p:extLst>
      <p:ext uri="{BB962C8B-B14F-4D97-AF65-F5344CB8AC3E}">
        <p14:creationId xmlns:p14="http://schemas.microsoft.com/office/powerpoint/2010/main" val="747589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7576"/>
            <a:ext cx="10267482" cy="645460"/>
          </a:xfrm>
        </p:spPr>
        <p:txBody>
          <a:bodyPr>
            <a:normAutofit/>
          </a:bodyPr>
          <a:lstStyle/>
          <a:p>
            <a:r>
              <a:rPr lang="en-ZW" sz="3600" b="1" i="0" dirty="0" smtClean="0">
                <a:latin typeface="Arial" panose="020B0604020202020204" pitchFamily="34" charset="0"/>
                <a:cs typeface="Arial" panose="020B0604020202020204" pitchFamily="34" charset="0"/>
              </a:rPr>
              <a:t>CHALLENGES OF CROSS BORDER BANKING</a:t>
            </a:r>
            <a:endParaRPr lang="en-ZW" sz="3600" i="0" dirty="0"/>
          </a:p>
        </p:txBody>
      </p:sp>
      <p:sp>
        <p:nvSpPr>
          <p:cNvPr id="3" name="Content Placeholder 2"/>
          <p:cNvSpPr>
            <a:spLocks noGrp="1"/>
          </p:cNvSpPr>
          <p:nvPr>
            <p:ph idx="1"/>
          </p:nvPr>
        </p:nvSpPr>
        <p:spPr>
          <a:xfrm>
            <a:off x="282388" y="753036"/>
            <a:ext cx="11698941" cy="5876364"/>
          </a:xfrm>
        </p:spPr>
        <p:txBody>
          <a:bodyPr>
            <a:normAutofit/>
          </a:bodyPr>
          <a:lstStyle/>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Notwithstanding, the above benefits, the rapid expansion of cross border banks in Africa creates </a:t>
            </a:r>
            <a:r>
              <a:rPr lang="en-ZW" sz="2200" b="1" dirty="0" smtClean="0">
                <a:latin typeface="Arial" panose="020B0604020202020204" pitchFamily="34" charset="0"/>
                <a:cs typeface="Arial" panose="020B0604020202020204" pitchFamily="34" charset="0"/>
              </a:rPr>
              <a:t>supervisory challenges and burdens.</a:t>
            </a:r>
          </a:p>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Challenges arise mainly from differences in financial infrastructure development, lack of supervisory capacity and weak prudential regulation and enforcement.</a:t>
            </a:r>
            <a:r>
              <a:rPr lang="en-ZW" sz="2200" dirty="0">
                <a:latin typeface="Arial" panose="020B0604020202020204" pitchFamily="34" charset="0"/>
                <a:cs typeface="Arial" panose="020B0604020202020204" pitchFamily="34" charset="0"/>
              </a:rPr>
              <a:t> </a:t>
            </a:r>
            <a:endParaRPr lang="en-ZW" sz="2200" dirty="0" smtClean="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
            </a:pPr>
            <a:r>
              <a:rPr lang="en-ZW" sz="2200" dirty="0" smtClean="0">
                <a:latin typeface="Arial" panose="020B0604020202020204" pitchFamily="34" charset="0"/>
                <a:cs typeface="Arial" panose="020B0604020202020204" pitchFamily="34" charset="0"/>
              </a:rPr>
              <a:t>Further, financial </a:t>
            </a:r>
            <a:r>
              <a:rPr lang="en-ZW" sz="2200" dirty="0">
                <a:latin typeface="Arial" panose="020B0604020202020204" pitchFamily="34" charset="0"/>
                <a:cs typeface="Arial" panose="020B0604020202020204" pitchFamily="34" charset="0"/>
              </a:rPr>
              <a:t>interconnectedness give rise to </a:t>
            </a:r>
            <a:r>
              <a:rPr lang="en-ZW" sz="2200" dirty="0" smtClean="0">
                <a:latin typeface="Arial" panose="020B0604020202020204" pitchFamily="34" charset="0"/>
                <a:cs typeface="Arial" panose="020B0604020202020204" pitchFamily="34" charset="0"/>
              </a:rPr>
              <a:t>contagion risks </a:t>
            </a:r>
            <a:r>
              <a:rPr lang="en-ZW" sz="2200" dirty="0">
                <a:latin typeface="Arial" panose="020B0604020202020204" pitchFamily="34" charset="0"/>
                <a:cs typeface="Arial" panose="020B0604020202020204" pitchFamily="34" charset="0"/>
              </a:rPr>
              <a:t>from fragile jurisdictions.</a:t>
            </a:r>
          </a:p>
          <a:p>
            <a:pPr algn="just">
              <a:lnSpc>
                <a:spcPct val="150000"/>
              </a:lnSpc>
              <a:buFont typeface="Wingdings" panose="05000000000000000000" pitchFamily="2" charset="2"/>
              <a:buChar char="§"/>
            </a:pPr>
            <a:endParaRPr lang="en-ZW" sz="2800" dirty="0" smtClean="0">
              <a:latin typeface="Arial" panose="020B0604020202020204" pitchFamily="34" charset="0"/>
              <a:cs typeface="Arial" panose="020B0604020202020204" pitchFamily="34" charset="0"/>
            </a:endParaRPr>
          </a:p>
          <a:p>
            <a:pPr marL="0" indent="0" algn="just">
              <a:lnSpc>
                <a:spcPct val="150000"/>
              </a:lnSpc>
              <a:buNone/>
            </a:pPr>
            <a:endParaRPr lang="en-ZW"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928C1E-C494-4FFB-A3AF-3CC3F5311B1A}" type="slidenum">
              <a:rPr lang="en-ZW" smtClean="0"/>
              <a:t>9</a:t>
            </a:fld>
            <a:endParaRPr lang="en-ZW"/>
          </a:p>
        </p:txBody>
      </p:sp>
    </p:spTree>
    <p:extLst>
      <p:ext uri="{BB962C8B-B14F-4D97-AF65-F5344CB8AC3E}">
        <p14:creationId xmlns:p14="http://schemas.microsoft.com/office/powerpoint/2010/main" val="104707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1540</TotalTime>
  <Words>3200</Words>
  <Application>Microsoft Office PowerPoint</Application>
  <PresentationFormat>Widescreen</PresentationFormat>
  <Paragraphs>339</Paragraphs>
  <Slides>51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Arial Black</vt:lpstr>
      <vt:lpstr>Calibri</vt:lpstr>
      <vt:lpstr>Century Schoolbook</vt:lpstr>
      <vt:lpstr>Corbel</vt:lpstr>
      <vt:lpstr>Wingdings</vt:lpstr>
      <vt:lpstr>Headlines</vt:lpstr>
      <vt:lpstr>Perspectives and Challenges of cross border activities in Africa</vt:lpstr>
      <vt:lpstr>OUTLINE</vt:lpstr>
      <vt:lpstr>BACKGROUND / INTRODUCTION</vt:lpstr>
      <vt:lpstr>PowerPoint Presentation</vt:lpstr>
      <vt:lpstr>FACTORS GIVING RISE TO CROSS BORDER BANKS IN AFRICA</vt:lpstr>
      <vt:lpstr>BENEFITS OF CROSS BORDER BANKING</vt:lpstr>
      <vt:lpstr>CHALLENGES OF CROSS BORDER BANKING</vt:lpstr>
      <vt:lpstr>PowerPoint Presentation</vt:lpstr>
      <vt:lpstr>CHALLENGES OF CROSS BORDER BANKING</vt:lpstr>
      <vt:lpstr>Complex and Opaque Structures…</vt:lpstr>
      <vt:lpstr>PowerPoint Presentation</vt:lpstr>
      <vt:lpstr>Common challenges for supervisors</vt:lpstr>
      <vt:lpstr>Common Challenges for Supervisors</vt:lpstr>
      <vt:lpstr>Supervisory Challenges…</vt:lpstr>
      <vt:lpstr>Supervisory Challenges…</vt:lpstr>
      <vt:lpstr>PowerPoint Presentation</vt:lpstr>
      <vt:lpstr>Different levels of financial sector regulation and supervision standards…</vt:lpstr>
      <vt:lpstr>PowerPoint Presentation</vt:lpstr>
      <vt:lpstr>PowerPoint Presentation</vt:lpstr>
      <vt:lpstr>Organisation of Financial Groups With Cross Border Operations</vt:lpstr>
      <vt:lpstr>Organisation of Financial Groups With Cross Border Operations</vt:lpstr>
      <vt:lpstr>Organisation of Financial Groups With Cross Border Operations</vt:lpstr>
      <vt:lpstr>Control of Operations of Financial Groups</vt:lpstr>
      <vt:lpstr>Organisation of Financial Groups</vt:lpstr>
      <vt:lpstr>Organisation of Financial Groups</vt:lpstr>
      <vt:lpstr>Organisation of Financial Groups</vt:lpstr>
      <vt:lpstr>Organisation of Financial Groups</vt:lpstr>
      <vt:lpstr>Organisation of Financial Groups</vt:lpstr>
      <vt:lpstr>Organisation of Financial Groups</vt:lpstr>
      <vt:lpstr>Organisation of Financial Groups</vt:lpstr>
      <vt:lpstr>PowerPoint Presentation</vt:lpstr>
      <vt:lpstr>Money Laundering, Terrorism Financing &amp; Illicit Financial Flows </vt:lpstr>
      <vt:lpstr>ILLICIT FINANCIAL FLOWS</vt:lpstr>
      <vt:lpstr>ILLICIT FINANCIAL FLOWS</vt:lpstr>
      <vt:lpstr>ROOTS OF ILLICIT FINANCIAL FLOWS</vt:lpstr>
      <vt:lpstr>PowerPoint Presentation</vt:lpstr>
      <vt:lpstr>PowerPoint Presentation</vt:lpstr>
      <vt:lpstr>FACTORS DRIVING ILLICIT FINANCIAL FLOWS</vt:lpstr>
      <vt:lpstr>IMPACT OF ILLICIT FINANCIAL FLOWS </vt:lpstr>
      <vt:lpstr>FIGHTING ILLICIT FINANCIAL FLOWS </vt:lpstr>
      <vt:lpstr>PowerPoint Presentation</vt:lpstr>
      <vt:lpstr>International Capital flows &amp; Financial Innovation</vt:lpstr>
      <vt:lpstr>International Capital Flows &amp; Financial Innovation</vt:lpstr>
      <vt:lpstr>International Capital Flows &amp; Financial Innovation</vt:lpstr>
      <vt:lpstr>WHAT CENTRAL BANKS CAN DO ABOUT INTERNATIONAL CAPITAL FLOWS</vt:lpstr>
      <vt:lpstr>Economic and prudential policies</vt:lpstr>
      <vt:lpstr>Economic and prudential policies…</vt:lpstr>
      <vt:lpstr>RECOMMENDATIONS FOR EFFECTIVE SUPERVISION OF CROSS BORDER BANKS </vt:lpstr>
      <vt:lpstr>RECOMMENDATIONS FOR EFFECTIVE SUPERVISION OF CROSS BORDER BANKS </vt:lpstr>
      <vt:lpstr>RECOMMENDATIONS FOR EFFECTIVE SUPERVISION OF CROSS BORDER BANKS </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CHALLENGES OF THE EXPANSION OF CROSS BORDER BANKING ACTIVITIES IN AFRICA</dc:title>
  <dc:creator>Locadia chaavure</dc:creator>
  <cp:lastModifiedBy>Susan Kabungaidze</cp:lastModifiedBy>
  <cp:revision>202</cp:revision>
  <cp:lastPrinted>2016-05-05T15:49:48Z</cp:lastPrinted>
  <dcterms:created xsi:type="dcterms:W3CDTF">2016-05-03T07:40:54Z</dcterms:created>
  <dcterms:modified xsi:type="dcterms:W3CDTF">2016-05-09T06:51:05Z</dcterms:modified>
</cp:coreProperties>
</file>