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2.xml" ContentType="application/vnd.openxmlformats-officedocument.themeOverrid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3.xml" ContentType="application/vnd.openxmlformats-officedocument.themeOverride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4.xml" ContentType="application/vnd.openxmlformats-officedocument.themeOverride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notesSlides/notesSlide6.xml" ContentType="application/vnd.openxmlformats-officedocument.presentationml.notesSlide+xml"/>
  <Override PartName="/ppt/charts/chart6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1"/>
  </p:sldMasterIdLst>
  <p:notesMasterIdLst>
    <p:notesMasterId r:id="rId14"/>
  </p:notesMasterIdLst>
  <p:handoutMasterIdLst>
    <p:handoutMasterId r:id="rId15"/>
  </p:handoutMasterIdLst>
  <p:sldIdLst>
    <p:sldId id="517" r:id="rId2"/>
    <p:sldId id="518" r:id="rId3"/>
    <p:sldId id="507" r:id="rId4"/>
    <p:sldId id="508" r:id="rId5"/>
    <p:sldId id="500" r:id="rId6"/>
    <p:sldId id="502" r:id="rId7"/>
    <p:sldId id="499" r:id="rId8"/>
    <p:sldId id="504" r:id="rId9"/>
    <p:sldId id="533" r:id="rId10"/>
    <p:sldId id="537" r:id="rId11"/>
    <p:sldId id="535" r:id="rId12"/>
    <p:sldId id="531" r:id="rId13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0">
          <p15:clr>
            <a:srgbClr val="A4A3A4"/>
          </p15:clr>
        </p15:guide>
        <p15:guide id="2" pos="27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3E1C"/>
    <a:srgbClr val="FF0066"/>
    <a:srgbClr val="FF6600"/>
    <a:srgbClr val="FFFF66"/>
    <a:srgbClr val="000000"/>
    <a:srgbClr val="000099"/>
    <a:srgbClr val="FFCC00"/>
    <a:srgbClr val="C09B00"/>
    <a:srgbClr val="FFFFD9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79651" autoAdjust="0"/>
  </p:normalViewPr>
  <p:slideViewPr>
    <p:cSldViewPr>
      <p:cViewPr varScale="1">
        <p:scale>
          <a:sx n="92" d="100"/>
          <a:sy n="92" d="100"/>
        </p:scale>
        <p:origin x="1416" y="66"/>
      </p:cViewPr>
      <p:guideLst>
        <p:guide orient="horz" pos="240"/>
        <p:guide pos="27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98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IFT\Assignments\CAB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2" tx1="lt1" bg2="dk1" tx2="lt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448322111242118"/>
          <c:y val="0.11416010683923085"/>
          <c:w val="0.85362011733827436"/>
          <c:h val="0.5128209248542362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Agriculture</c:v>
                </c:pt>
              </c:strCache>
            </c:strRef>
          </c:tx>
          <c:spPr>
            <a:solidFill>
              <a:srgbClr val="FFFF66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cat>
            <c:strRef>
              <c:f>Sheet1!$A$2:$A$4</c:f>
              <c:strCache>
                <c:ptCount val="3"/>
                <c:pt idx="0">
                  <c:v>2005</c:v>
                </c:pt>
                <c:pt idx="1">
                  <c:v>2010</c:v>
                </c:pt>
                <c:pt idx="2">
                  <c:v>2018</c:v>
                </c:pt>
              </c:strCache>
            </c:strRef>
          </c:cat>
          <c:val>
            <c:numRef>
              <c:f>Sheet1!$B$2:$B$4</c:f>
              <c:numCache>
                <c:formatCode>0.0</c:formatCode>
                <c:ptCount val="3"/>
                <c:pt idx="0">
                  <c:v>1.8283759137112494</c:v>
                </c:pt>
                <c:pt idx="1">
                  <c:v>2.4880363619374188</c:v>
                </c:pt>
                <c:pt idx="2">
                  <c:v>1.9983937491777028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BEC-4903-A595-5C61651F91D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Mining</c:v>
                </c:pt>
              </c:strCache>
            </c:strRef>
          </c:tx>
          <c:spPr>
            <a:solidFill>
              <a:srgbClr val="AACAFF">
                <a:lumMod val="50000"/>
              </a:srgb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cat>
            <c:strRef>
              <c:f>Sheet1!$A$2:$A$4</c:f>
              <c:strCache>
                <c:ptCount val="3"/>
                <c:pt idx="0">
                  <c:v>2005</c:v>
                </c:pt>
                <c:pt idx="1">
                  <c:v>2010</c:v>
                </c:pt>
                <c:pt idx="2">
                  <c:v>2018</c:v>
                </c:pt>
              </c:strCache>
            </c:strRef>
          </c:cat>
          <c:val>
            <c:numRef>
              <c:f>Sheet1!$C$2:$C$4</c:f>
              <c:numCache>
                <c:formatCode>0.0</c:formatCode>
                <c:ptCount val="3"/>
                <c:pt idx="0">
                  <c:v>31.732767128123108</c:v>
                </c:pt>
                <c:pt idx="1">
                  <c:v>19.17952931782224</c:v>
                </c:pt>
                <c:pt idx="2">
                  <c:v>16.361682433622828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BEC-4903-A595-5C61651F91D4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Manufacturing</c:v>
                </c:pt>
              </c:strCache>
            </c:strRef>
          </c:tx>
          <c:spPr>
            <a:gradFill rotWithShape="1">
              <a:gsLst>
                <a:gs pos="0">
                  <a:srgbClr val="0099FF">
                    <a:shade val="51000"/>
                    <a:satMod val="130000"/>
                  </a:srgbClr>
                </a:gs>
                <a:gs pos="80000">
                  <a:srgbClr val="0099FF">
                    <a:shade val="93000"/>
                    <a:satMod val="130000"/>
                  </a:srgbClr>
                </a:gs>
                <a:gs pos="100000">
                  <a:srgbClr val="0099FF"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cat>
            <c:strRef>
              <c:f>Sheet1!$A$2:$A$4</c:f>
              <c:strCache>
                <c:ptCount val="3"/>
                <c:pt idx="0">
                  <c:v>2005</c:v>
                </c:pt>
                <c:pt idx="1">
                  <c:v>2010</c:v>
                </c:pt>
                <c:pt idx="2">
                  <c:v>2018</c:v>
                </c:pt>
              </c:strCache>
            </c:strRef>
          </c:cat>
          <c:val>
            <c:numRef>
              <c:f>Sheet1!$D$2:$D$4</c:f>
              <c:numCache>
                <c:formatCode>0.0</c:formatCode>
                <c:ptCount val="3"/>
                <c:pt idx="0">
                  <c:v>4.949492260960894</c:v>
                </c:pt>
                <c:pt idx="1">
                  <c:v>6.3870752283459939</c:v>
                </c:pt>
                <c:pt idx="2">
                  <c:v>5.1586555489792207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BEC-4903-A595-5C61651F91D4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 Water &amp; Electricity</c:v>
                </c:pt>
              </c:strCache>
            </c:strRef>
          </c:tx>
          <c:spPr>
            <a:solidFill>
              <a:srgbClr val="E7E7E7">
                <a:lumMod val="10000"/>
              </a:srgbClr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cat>
            <c:strRef>
              <c:f>Sheet1!$A$2:$A$4</c:f>
              <c:strCache>
                <c:ptCount val="3"/>
                <c:pt idx="0">
                  <c:v>2005</c:v>
                </c:pt>
                <c:pt idx="1">
                  <c:v>2010</c:v>
                </c:pt>
                <c:pt idx="2">
                  <c:v>2018</c:v>
                </c:pt>
              </c:strCache>
            </c:strRef>
          </c:cat>
          <c:val>
            <c:numRef>
              <c:f>Sheet1!$E$2:$E$4</c:f>
              <c:numCache>
                <c:formatCode>0.0</c:formatCode>
                <c:ptCount val="3"/>
                <c:pt idx="0">
                  <c:v>1.4085833805893562</c:v>
                </c:pt>
                <c:pt idx="1">
                  <c:v>0.47419835350706396</c:v>
                </c:pt>
                <c:pt idx="2">
                  <c:v>1.1740121718767644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BEC-4903-A595-5C61651F91D4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Construction</c:v>
                </c:pt>
              </c:strCache>
            </c:strRef>
          </c:tx>
          <c:spPr>
            <a:solidFill>
              <a:srgbClr val="0099FF">
                <a:lumMod val="40000"/>
                <a:lumOff val="60000"/>
              </a:srgbClr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cat>
            <c:strRef>
              <c:f>Sheet1!$A$2:$A$4</c:f>
              <c:strCache>
                <c:ptCount val="3"/>
                <c:pt idx="0">
                  <c:v>2005</c:v>
                </c:pt>
                <c:pt idx="1">
                  <c:v>2010</c:v>
                </c:pt>
                <c:pt idx="2">
                  <c:v>2018</c:v>
                </c:pt>
              </c:strCache>
            </c:strRef>
          </c:cat>
          <c:val>
            <c:numRef>
              <c:f>Sheet1!$F$2:$F$4</c:f>
              <c:numCache>
                <c:formatCode>0.0</c:formatCode>
                <c:ptCount val="3"/>
                <c:pt idx="0">
                  <c:v>4.7639366003796493</c:v>
                </c:pt>
                <c:pt idx="1">
                  <c:v>5.8204984533861008</c:v>
                </c:pt>
                <c:pt idx="2">
                  <c:v>6.6228077442552689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BEC-4903-A595-5C61651F91D4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Trade, Hotels &amp;Restaurants</c:v>
                </c:pt>
              </c:strCache>
            </c:strRef>
          </c:tx>
          <c:spPr>
            <a:solidFill>
              <a:srgbClr val="FFFFFF">
                <a:lumMod val="50000"/>
              </a:srgbClr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cat>
            <c:strRef>
              <c:f>Sheet1!$A$2:$A$4</c:f>
              <c:strCache>
                <c:ptCount val="3"/>
                <c:pt idx="0">
                  <c:v>2005</c:v>
                </c:pt>
                <c:pt idx="1">
                  <c:v>2010</c:v>
                </c:pt>
                <c:pt idx="2">
                  <c:v>2018</c:v>
                </c:pt>
              </c:strCache>
            </c:strRef>
          </c:cat>
          <c:val>
            <c:numRef>
              <c:f>Sheet1!$G$2:$G$4</c:f>
              <c:numCache>
                <c:formatCode>0.0</c:formatCode>
                <c:ptCount val="3"/>
                <c:pt idx="0">
                  <c:v>10.834811178638743</c:v>
                </c:pt>
                <c:pt idx="1">
                  <c:v>15.062365930802954</c:v>
                </c:pt>
                <c:pt idx="2">
                  <c:v>19.260673773893885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BEC-4903-A595-5C61651F91D4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Transport &amp; Communication</c:v>
                </c:pt>
              </c:strCache>
            </c:strRef>
          </c:tx>
          <c:spPr>
            <a:solidFill>
              <a:srgbClr val="FF0066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cat>
            <c:strRef>
              <c:f>Sheet1!$A$2:$A$4</c:f>
              <c:strCache>
                <c:ptCount val="3"/>
                <c:pt idx="0">
                  <c:v>2005</c:v>
                </c:pt>
                <c:pt idx="1">
                  <c:v>2010</c:v>
                </c:pt>
                <c:pt idx="2">
                  <c:v>2018</c:v>
                </c:pt>
              </c:strCache>
            </c:strRef>
          </c:cat>
          <c:val>
            <c:numRef>
              <c:f>Sheet1!$H$2:$H$4</c:f>
              <c:numCache>
                <c:formatCode>0.0</c:formatCode>
                <c:ptCount val="3"/>
                <c:pt idx="0">
                  <c:v>3.5960748113283514</c:v>
                </c:pt>
                <c:pt idx="1">
                  <c:v>5.1466332623354161</c:v>
                </c:pt>
                <c:pt idx="2">
                  <c:v>6.061390207098083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BEC-4903-A595-5C61651F91D4}"/>
            </c:ext>
          </c:extLst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Finance &amp; Business Service</c:v>
                </c:pt>
              </c:strCache>
            </c:strRef>
          </c:tx>
          <c:spPr>
            <a:solidFill>
              <a:srgbClr val="92D050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cat>
            <c:strRef>
              <c:f>Sheet1!$A$2:$A$4</c:f>
              <c:strCache>
                <c:ptCount val="3"/>
                <c:pt idx="0">
                  <c:v>2005</c:v>
                </c:pt>
                <c:pt idx="1">
                  <c:v>2010</c:v>
                </c:pt>
                <c:pt idx="2">
                  <c:v>2018</c:v>
                </c:pt>
              </c:strCache>
            </c:strRef>
          </c:cat>
          <c:val>
            <c:numRef>
              <c:f>Sheet1!$I$2:$I$4</c:f>
              <c:numCache>
                <c:formatCode>0.0</c:formatCode>
                <c:ptCount val="3"/>
                <c:pt idx="0">
                  <c:v>11.661764981098994</c:v>
                </c:pt>
                <c:pt idx="1">
                  <c:v>13.364787321253498</c:v>
                </c:pt>
                <c:pt idx="2">
                  <c:v>14.165363874700819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9BEC-4903-A595-5C61651F91D4}"/>
            </c:ext>
          </c:extLst>
        </c:ser>
        <c:ser>
          <c:idx val="8"/>
          <c:order val="8"/>
          <c:tx>
            <c:strRef>
              <c:f>Sheet1!$J$1</c:f>
              <c:strCache>
                <c:ptCount val="1"/>
                <c:pt idx="0">
                  <c:v>General Government</c:v>
                </c:pt>
              </c:strCache>
            </c:strRef>
          </c:tx>
          <c:spPr>
            <a:solidFill>
              <a:srgbClr val="FF0000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cat>
            <c:strRef>
              <c:f>Sheet1!$A$2:$A$4</c:f>
              <c:strCache>
                <c:ptCount val="3"/>
                <c:pt idx="0">
                  <c:v>2005</c:v>
                </c:pt>
                <c:pt idx="1">
                  <c:v>2010</c:v>
                </c:pt>
                <c:pt idx="2">
                  <c:v>2018</c:v>
                </c:pt>
              </c:strCache>
            </c:strRef>
          </c:cat>
          <c:val>
            <c:numRef>
              <c:f>Sheet1!$J$2:$J$4</c:f>
              <c:numCache>
                <c:formatCode>0.0</c:formatCode>
                <c:ptCount val="3"/>
                <c:pt idx="0">
                  <c:v>14.177659889844183</c:v>
                </c:pt>
                <c:pt idx="1">
                  <c:v>15.39970183242794</c:v>
                </c:pt>
                <c:pt idx="2">
                  <c:v>14.504116000895662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9BEC-4903-A595-5C61651F91D4}"/>
            </c:ext>
          </c:extLst>
        </c:ser>
        <c:ser>
          <c:idx val="9"/>
          <c:order val="9"/>
          <c:tx>
            <c:strRef>
              <c:f>Sheet1!$K$1</c:f>
              <c:strCache>
                <c:ptCount val="1"/>
                <c:pt idx="0">
                  <c:v>Social &amp; Personal Services</c:v>
                </c:pt>
              </c:strCache>
            </c:strRef>
          </c:tx>
          <c:spPr>
            <a:solidFill>
              <a:srgbClr val="FF6600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cat>
            <c:strRef>
              <c:f>Sheet1!$A$2:$A$4</c:f>
              <c:strCache>
                <c:ptCount val="3"/>
                <c:pt idx="0">
                  <c:v>2005</c:v>
                </c:pt>
                <c:pt idx="1">
                  <c:v>2010</c:v>
                </c:pt>
                <c:pt idx="2">
                  <c:v>2018</c:v>
                </c:pt>
              </c:strCache>
            </c:strRef>
          </c:cat>
          <c:val>
            <c:numRef>
              <c:f>Sheet1!$K$2:$K$4</c:f>
              <c:numCache>
                <c:formatCode>0.0</c:formatCode>
                <c:ptCount val="3"/>
                <c:pt idx="0">
                  <c:v>5.0133826536288097</c:v>
                </c:pt>
                <c:pt idx="1">
                  <c:v>6.0352602161694699</c:v>
                </c:pt>
                <c:pt idx="2">
                  <c:v>5.5313039755788758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9BEC-4903-A595-5C61651F91D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39175760"/>
        <c:axId val="339173016"/>
      </c:barChart>
      <c:catAx>
        <c:axId val="3391757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srgbClr val="808080"/>
            </a:solidFill>
          </a:ln>
        </c:spPr>
        <c:txPr>
          <a:bodyPr/>
          <a:lstStyle/>
          <a:p>
            <a:pPr>
              <a:defRPr sz="1400" b="1">
                <a:solidFill>
                  <a:srgbClr val="000000"/>
                </a:solidFill>
              </a:defRPr>
            </a:pPr>
            <a:endParaRPr lang="en-US"/>
          </a:p>
        </c:txPr>
        <c:crossAx val="339173016"/>
        <c:crosses val="autoZero"/>
        <c:auto val="1"/>
        <c:lblAlgn val="ctr"/>
        <c:lblOffset val="100"/>
        <c:noMultiLvlLbl val="0"/>
      </c:catAx>
      <c:valAx>
        <c:axId val="339173016"/>
        <c:scaling>
          <c:orientation val="minMax"/>
        </c:scaling>
        <c:delete val="0"/>
        <c:axPos val="l"/>
        <c:majorGridlines>
          <c:spPr>
            <a:ln>
              <a:solidFill>
                <a:srgbClr val="000000"/>
              </a:solidFill>
              <a:prstDash val="sysDash"/>
            </a:ln>
          </c:spPr>
        </c:majorGridlines>
        <c:title>
          <c:tx>
            <c:rich>
              <a:bodyPr rot="-5400000" vert="horz"/>
              <a:lstStyle/>
              <a:p>
                <a:pPr marL="0" marR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400" b="1" i="0" u="none" strike="noStrike" kern="1200" baseline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b="1" i="0" baseline="0" dirty="0">
                    <a:solidFill>
                      <a:srgbClr val="000000"/>
                    </a:solidFill>
                    <a:effectLst/>
                  </a:rPr>
                  <a:t> Percent</a:t>
                </a:r>
                <a:endParaRPr lang="en-GB" sz="1400" b="1" dirty="0">
                  <a:solidFill>
                    <a:srgbClr val="000000"/>
                  </a:solidFill>
                  <a:effectLst/>
                </a:endParaRPr>
              </a:p>
              <a:p>
                <a:pPr marL="0" marR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400" b="1" i="0" u="none" strike="noStrike" kern="1200" baseline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GB" sz="1400" b="1" dirty="0">
                  <a:solidFill>
                    <a:srgbClr val="000000"/>
                  </a:solidFill>
                </a:endParaRPr>
              </a:p>
            </c:rich>
          </c:tx>
          <c:layout>
            <c:manualLayout>
              <c:xMode val="edge"/>
              <c:yMode val="edge"/>
              <c:x val="0"/>
              <c:y val="0.28611850034201586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>
            <a:solidFill>
              <a:srgbClr val="808080"/>
            </a:solidFill>
          </a:ln>
        </c:spPr>
        <c:txPr>
          <a:bodyPr/>
          <a:lstStyle/>
          <a:p>
            <a:pPr>
              <a:defRPr sz="1400" b="1">
                <a:solidFill>
                  <a:srgbClr val="000000"/>
                </a:solidFill>
              </a:defRPr>
            </a:pPr>
            <a:endParaRPr lang="en-US"/>
          </a:p>
        </c:txPr>
        <c:crossAx val="339175760"/>
        <c:crosses val="autoZero"/>
        <c:crossBetween val="between"/>
      </c:valAx>
      <c:spPr>
        <a:solidFill>
          <a:srgbClr val="FFFFFF"/>
        </a:solidFill>
        <a:ln>
          <a:solidFill>
            <a:srgbClr val="808080">
              <a:shade val="95000"/>
              <a:satMod val="105000"/>
            </a:srgbClr>
          </a:solidFill>
        </a:ln>
      </c:spPr>
    </c:plotArea>
    <c:legend>
      <c:legendPos val="b"/>
      <c:layout>
        <c:manualLayout>
          <c:xMode val="edge"/>
          <c:yMode val="edge"/>
          <c:x val="1.903975373151125E-2"/>
          <c:y val="0.75218880000987531"/>
          <c:w val="0.9703150823097636"/>
          <c:h val="0.24046253569450929"/>
        </c:manualLayout>
      </c:layout>
      <c:overlay val="0"/>
      <c:spPr>
        <a:solidFill>
          <a:srgbClr val="FFFFFF"/>
        </a:solidFill>
      </c:spPr>
      <c:txPr>
        <a:bodyPr/>
        <a:lstStyle/>
        <a:p>
          <a:pPr>
            <a:defRPr sz="1200" b="1">
              <a:solidFill>
                <a:srgbClr val="000000"/>
              </a:solidFill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0312367765137299"/>
          <c:y val="4.2624632463093962E-2"/>
          <c:w val="0.88048350793657548"/>
          <c:h val="0.86324725493463694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Growth!$C$1</c:f>
              <c:strCache>
                <c:ptCount val="1"/>
                <c:pt idx="0">
                  <c:v>GDP  excluding mining</c:v>
                </c:pt>
              </c:strCache>
            </c:strRef>
          </c:tx>
          <c:spPr>
            <a:solidFill>
              <a:srgbClr val="FF0000"/>
            </a:solidFill>
            <a:ln w="9525" cap="flat" cmpd="sng" algn="ctr">
              <a:solidFill>
                <a:srgbClr val="FF0000"/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cat>
            <c:strRef>
              <c:f>Growth!$A$3:$A$15</c:f>
              <c:strCache>
                <c:ptCount val="13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</c:strCache>
            </c:strRef>
          </c:cat>
          <c:val>
            <c:numRef>
              <c:f>Growth!$C$3:$C$15</c:f>
              <c:numCache>
                <c:formatCode>0.0</c:formatCode>
                <c:ptCount val="13"/>
                <c:pt idx="0">
                  <c:v>9.9592588377478641</c:v>
                </c:pt>
                <c:pt idx="1">
                  <c:v>14.461791991273088</c:v>
                </c:pt>
                <c:pt idx="2">
                  <c:v>8.6080266270580417</c:v>
                </c:pt>
                <c:pt idx="3">
                  <c:v>4.9996994272698103</c:v>
                </c:pt>
                <c:pt idx="4">
                  <c:v>6.2054199847696223</c:v>
                </c:pt>
                <c:pt idx="5">
                  <c:v>8.8840340452317932</c:v>
                </c:pt>
                <c:pt idx="6">
                  <c:v>6.4492391227105816</c:v>
                </c:pt>
                <c:pt idx="7">
                  <c:v>9.1330037768365013</c:v>
                </c:pt>
                <c:pt idx="8">
                  <c:v>4.8677555921768922</c:v>
                </c:pt>
                <c:pt idx="9">
                  <c:v>1.6712306123012555</c:v>
                </c:pt>
                <c:pt idx="10">
                  <c:v>5.469394863402921</c:v>
                </c:pt>
                <c:pt idx="11">
                  <c:v>4.8110730914822319</c:v>
                </c:pt>
                <c:pt idx="12">
                  <c:v>4.1091437268297559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1F1-4E66-8A5B-5740E7925276}"/>
            </c:ext>
          </c:extLst>
        </c:ser>
        <c:ser>
          <c:idx val="2"/>
          <c:order val="2"/>
          <c:tx>
            <c:strRef>
              <c:f>Growth!$D$1</c:f>
              <c:strCache>
                <c:ptCount val="1"/>
                <c:pt idx="0">
                  <c:v>Mining GDP</c:v>
                </c:pt>
              </c:strCache>
            </c:strRef>
          </c:tx>
          <c:spPr>
            <a:solidFill>
              <a:srgbClr val="92D050"/>
            </a:solidFill>
            <a:ln w="9525" cap="flat" cmpd="sng" algn="ctr">
              <a:solidFill>
                <a:srgbClr val="92D050"/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cat>
            <c:strRef>
              <c:f>Growth!$A$3:$A$15</c:f>
              <c:strCache>
                <c:ptCount val="13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</c:strCache>
            </c:strRef>
          </c:cat>
          <c:val>
            <c:numRef>
              <c:f>Growth!$D$3:$D$15</c:f>
              <c:numCache>
                <c:formatCode>0.0</c:formatCode>
                <c:ptCount val="13"/>
                <c:pt idx="0">
                  <c:v>5.1482864672496076</c:v>
                </c:pt>
                <c:pt idx="1">
                  <c:v>-4.7594992865362062</c:v>
                </c:pt>
                <c:pt idx="2">
                  <c:v>0.26018307270279095</c:v>
                </c:pt>
                <c:pt idx="3">
                  <c:v>-42.37062973087</c:v>
                </c:pt>
                <c:pt idx="4">
                  <c:v>20.353977346472483</c:v>
                </c:pt>
                <c:pt idx="5">
                  <c:v>-6.462467581642473</c:v>
                </c:pt>
                <c:pt idx="6">
                  <c:v>-5.77997115787322</c:v>
                </c:pt>
                <c:pt idx="7">
                  <c:v>24.168943451577185</c:v>
                </c:pt>
                <c:pt idx="8">
                  <c:v>0.48511251374063757</c:v>
                </c:pt>
                <c:pt idx="9">
                  <c:v>-19.629295909698207</c:v>
                </c:pt>
                <c:pt idx="10">
                  <c:v>-3.5438648232861691</c:v>
                </c:pt>
                <c:pt idx="11">
                  <c:v>-11.106532444952855</c:v>
                </c:pt>
                <c:pt idx="12">
                  <c:v>7.4433609941737533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1F1-4E66-8A5B-5740E792527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194728008"/>
        <c:axId val="194728400"/>
      </c:barChart>
      <c:lineChart>
        <c:grouping val="standard"/>
        <c:varyColors val="0"/>
        <c:ser>
          <c:idx val="0"/>
          <c:order val="0"/>
          <c:tx>
            <c:strRef>
              <c:f>Growth!$B$1</c:f>
              <c:strCache>
                <c:ptCount val="1"/>
                <c:pt idx="0">
                  <c:v>Total GDP</c:v>
                </c:pt>
              </c:strCache>
            </c:strRef>
          </c:tx>
          <c:spPr>
            <a:ln w="57150" cap="flat" cmpd="sng" algn="ctr">
              <a:solidFill>
                <a:srgbClr val="0099FF">
                  <a:shade val="95000"/>
                  <a:satMod val="105000"/>
                </a:srgbClr>
              </a:solidFill>
              <a:prstDash val="solid"/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Growth!$A$3:$A$15</c:f>
              <c:strCache>
                <c:ptCount val="13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</c:strCache>
            </c:strRef>
          </c:cat>
          <c:val>
            <c:numRef>
              <c:f>Growth!$B$3:$B$15</c:f>
              <c:numCache>
                <c:formatCode>0.0</c:formatCode>
                <c:ptCount val="13"/>
                <c:pt idx="0">
                  <c:v>8.3638799317607528</c:v>
                </c:pt>
                <c:pt idx="1">
                  <c:v>8.276913155157839</c:v>
                </c:pt>
                <c:pt idx="2">
                  <c:v>6.2453257560786124</c:v>
                </c:pt>
                <c:pt idx="3">
                  <c:v>-7.6523098968804497</c:v>
                </c:pt>
                <c:pt idx="4">
                  <c:v>8.5636333573891008</c:v>
                </c:pt>
                <c:pt idx="5">
                  <c:v>6.0483593675392244</c:v>
                </c:pt>
                <c:pt idx="6">
                  <c:v>4.4561469544259991</c:v>
                </c:pt>
                <c:pt idx="7">
                  <c:v>11.343393105724186</c:v>
                </c:pt>
                <c:pt idx="8">
                  <c:v>4.1492621019343368</c:v>
                </c:pt>
                <c:pt idx="9">
                  <c:v>-1.6979368590262722</c:v>
                </c:pt>
                <c:pt idx="10">
                  <c:v>4.3037955460749844</c:v>
                </c:pt>
                <c:pt idx="11">
                  <c:v>2.9074766575393429</c:v>
                </c:pt>
                <c:pt idx="12">
                  <c:v>4.4535840270837346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1F1-4E66-8A5B-5740E792527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4728008"/>
        <c:axId val="194728400"/>
      </c:lineChart>
      <c:catAx>
        <c:axId val="1947280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200" b="1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4728400"/>
        <c:crosses val="autoZero"/>
        <c:auto val="1"/>
        <c:lblAlgn val="ctr"/>
        <c:lblOffset val="100"/>
        <c:noMultiLvlLbl val="0"/>
      </c:catAx>
      <c:valAx>
        <c:axId val="1947284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rgbClr val="000000"/>
              </a:solidFill>
              <a:prstDash val="sysDot"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1200" b="1" dirty="0">
                    <a:solidFill>
                      <a:srgbClr val="000000"/>
                    </a:solidFill>
                  </a:rPr>
                  <a:t>Percent</a:t>
                </a:r>
              </a:p>
            </c:rich>
          </c:tx>
          <c:layout>
            <c:manualLayout>
              <c:xMode val="edge"/>
              <c:yMode val="edge"/>
              <c:x val="0"/>
              <c:y val="0.4047721814623192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1" i="0" u="none" strike="noStrike" kern="1200" baseline="0">
                  <a:solidFill>
                    <a:srgbClr val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4728008"/>
        <c:crosses val="autoZero"/>
        <c:crossBetween val="between"/>
      </c:valAx>
      <c:spPr>
        <a:solidFill>
          <a:srgbClr val="FFFFFF"/>
        </a:solidFill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9.2289228455299757E-2"/>
          <c:y val="0.91593953079684265"/>
          <c:w val="0.89192993931558517"/>
          <c:h val="7.4134544348270215E-2"/>
        </c:manualLayout>
      </c:layout>
      <c:overlay val="0"/>
      <c:spPr>
        <a:solidFill>
          <a:srgbClr val="FFFFFF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rgbClr val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2721112023399572"/>
          <c:y val="0.13812807195666038"/>
          <c:w val="0.87260793661451708"/>
          <c:h val="0.6636813476195332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Sheet1!$C$7</c:f>
              <c:strCache>
                <c:ptCount val="1"/>
                <c:pt idx="0">
                  <c:v>Diamonds</c:v>
                </c:pt>
              </c:strCache>
            </c:strRef>
          </c:tx>
          <c:spPr>
            <a:solidFill>
              <a:srgbClr val="0066FF">
                <a:lumMod val="50000"/>
              </a:srgb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cat>
            <c:numRef>
              <c:f>Sheet1!$G$5:$I$5</c:f>
              <c:numCache>
                <c:formatCode>General</c:formatCode>
                <c:ptCount val="3"/>
                <c:pt idx="0">
                  <c:v>2005</c:v>
                </c:pt>
                <c:pt idx="1">
                  <c:v>2010</c:v>
                </c:pt>
                <c:pt idx="2">
                  <c:v>2018</c:v>
                </c:pt>
              </c:numCache>
            </c:numRef>
          </c:cat>
          <c:val>
            <c:numRef>
              <c:f>Sheet1!$G$7:$I$7</c:f>
              <c:numCache>
                <c:formatCode>0.0</c:formatCode>
                <c:ptCount val="3"/>
                <c:pt idx="0">
                  <c:v>74.784217016029601</c:v>
                </c:pt>
                <c:pt idx="1">
                  <c:v>69.722716961528477</c:v>
                </c:pt>
                <c:pt idx="2">
                  <c:v>89.579961494760113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9B9-4DB8-BE83-B67E994A28B9}"/>
            </c:ext>
          </c:extLst>
        </c:ser>
        <c:ser>
          <c:idx val="1"/>
          <c:order val="1"/>
          <c:tx>
            <c:strRef>
              <c:f>Sheet1!$C$8</c:f>
              <c:strCache>
                <c:ptCount val="1"/>
                <c:pt idx="0">
                  <c:v>Copper-Nickel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cat>
            <c:numRef>
              <c:f>Sheet1!$G$5:$I$5</c:f>
              <c:numCache>
                <c:formatCode>General</c:formatCode>
                <c:ptCount val="3"/>
                <c:pt idx="0">
                  <c:v>2005</c:v>
                </c:pt>
                <c:pt idx="1">
                  <c:v>2010</c:v>
                </c:pt>
                <c:pt idx="2">
                  <c:v>2018</c:v>
                </c:pt>
              </c:numCache>
            </c:numRef>
          </c:cat>
          <c:val>
            <c:numRef>
              <c:f>Sheet1!$G$8:$I$8</c:f>
              <c:numCache>
                <c:formatCode>0.0</c:formatCode>
                <c:ptCount val="3"/>
                <c:pt idx="0">
                  <c:v>10.132992777875637</c:v>
                </c:pt>
                <c:pt idx="1">
                  <c:v>13.193313646730449</c:v>
                </c:pt>
                <c:pt idx="2">
                  <c:v>0.10973485843393127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9B9-4DB8-BE83-B67E994A28B9}"/>
            </c:ext>
          </c:extLst>
        </c:ser>
        <c:ser>
          <c:idx val="2"/>
          <c:order val="2"/>
          <c:tx>
            <c:strRef>
              <c:f>Sheet1!$C$9</c:f>
              <c:strCache>
                <c:ptCount val="1"/>
                <c:pt idx="0">
                  <c:v>Beef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cat>
            <c:numRef>
              <c:f>Sheet1!$G$5:$I$5</c:f>
              <c:numCache>
                <c:formatCode>General</c:formatCode>
                <c:ptCount val="3"/>
                <c:pt idx="0">
                  <c:v>2005</c:v>
                </c:pt>
                <c:pt idx="1">
                  <c:v>2010</c:v>
                </c:pt>
                <c:pt idx="2">
                  <c:v>2018</c:v>
                </c:pt>
              </c:numCache>
            </c:numRef>
          </c:cat>
          <c:val>
            <c:numRef>
              <c:f>Sheet1!$G$9:$I$9</c:f>
              <c:numCache>
                <c:formatCode>0.0</c:formatCode>
                <c:ptCount val="3"/>
                <c:pt idx="0">
                  <c:v>1.3651576536903294</c:v>
                </c:pt>
                <c:pt idx="1">
                  <c:v>2.7603172823396598</c:v>
                </c:pt>
                <c:pt idx="2">
                  <c:v>1.2624367953257258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9B9-4DB8-BE83-B67E994A28B9}"/>
            </c:ext>
          </c:extLst>
        </c:ser>
        <c:ser>
          <c:idx val="3"/>
          <c:order val="3"/>
          <c:tx>
            <c:strRef>
              <c:f>Sheet1!$C$10</c:f>
              <c:strCache>
                <c:ptCount val="1"/>
                <c:pt idx="0">
                  <c:v>Soda Ash</c:v>
                </c:pt>
              </c:strCache>
            </c:strRef>
          </c:tx>
          <c:spPr>
            <a:solidFill>
              <a:srgbClr val="003E1C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cat>
            <c:numRef>
              <c:f>Sheet1!$G$5:$I$5</c:f>
              <c:numCache>
                <c:formatCode>General</c:formatCode>
                <c:ptCount val="3"/>
                <c:pt idx="0">
                  <c:v>2005</c:v>
                </c:pt>
                <c:pt idx="1">
                  <c:v>2010</c:v>
                </c:pt>
                <c:pt idx="2">
                  <c:v>2018</c:v>
                </c:pt>
              </c:numCache>
            </c:numRef>
          </c:cat>
          <c:val>
            <c:numRef>
              <c:f>Sheet1!$G$10:$I$10</c:f>
              <c:numCache>
                <c:formatCode>0.0</c:formatCode>
                <c:ptCount val="3"/>
                <c:pt idx="0">
                  <c:v>1.4620398097586755</c:v>
                </c:pt>
                <c:pt idx="1">
                  <c:v>1.6087392401599196</c:v>
                </c:pt>
                <c:pt idx="2">
                  <c:v>1.6140307082574186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9B9-4DB8-BE83-B67E994A28B9}"/>
            </c:ext>
          </c:extLst>
        </c:ser>
        <c:ser>
          <c:idx val="4"/>
          <c:order val="4"/>
          <c:tx>
            <c:strRef>
              <c:f>Sheet1!$C$11</c:f>
              <c:strCache>
                <c:ptCount val="1"/>
                <c:pt idx="0">
                  <c:v>Gold</c:v>
                </c:pt>
              </c:strCache>
            </c:strRef>
          </c:tx>
          <c:spPr>
            <a:gradFill rotWithShape="1">
              <a:gsLst>
                <a:gs pos="0">
                  <a:srgbClr val="0099FF">
                    <a:shade val="51000"/>
                    <a:satMod val="130000"/>
                  </a:srgbClr>
                </a:gs>
                <a:gs pos="80000">
                  <a:srgbClr val="0099FF">
                    <a:shade val="93000"/>
                    <a:satMod val="130000"/>
                  </a:srgbClr>
                </a:gs>
                <a:gs pos="100000">
                  <a:srgbClr val="0099FF"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cat>
            <c:numRef>
              <c:f>Sheet1!$G$5:$I$5</c:f>
              <c:numCache>
                <c:formatCode>General</c:formatCode>
                <c:ptCount val="3"/>
                <c:pt idx="0">
                  <c:v>2005</c:v>
                </c:pt>
                <c:pt idx="1">
                  <c:v>2010</c:v>
                </c:pt>
                <c:pt idx="2">
                  <c:v>2018</c:v>
                </c:pt>
              </c:numCache>
            </c:numRef>
          </c:cat>
          <c:val>
            <c:numRef>
              <c:f>Sheet1!$G$11:$I$11</c:f>
              <c:numCache>
                <c:formatCode>0.0</c:formatCode>
                <c:ptCount val="3"/>
                <c:pt idx="0">
                  <c:v>0.80588338911396862</c:v>
                </c:pt>
                <c:pt idx="1">
                  <c:v>1.4631516493630481</c:v>
                </c:pt>
                <c:pt idx="2">
                  <c:v>0.68544973009186305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9B9-4DB8-BE83-B67E994A28B9}"/>
            </c:ext>
          </c:extLst>
        </c:ser>
        <c:ser>
          <c:idx val="5"/>
          <c:order val="5"/>
          <c:tx>
            <c:strRef>
              <c:f>Sheet1!$C$12</c:f>
              <c:strCache>
                <c:ptCount val="1"/>
                <c:pt idx="0">
                  <c:v>Textile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cat>
            <c:numRef>
              <c:f>Sheet1!$G$5:$I$5</c:f>
              <c:numCache>
                <c:formatCode>General</c:formatCode>
                <c:ptCount val="3"/>
                <c:pt idx="0">
                  <c:v>2005</c:v>
                </c:pt>
                <c:pt idx="1">
                  <c:v>2010</c:v>
                </c:pt>
                <c:pt idx="2">
                  <c:v>2018</c:v>
                </c:pt>
              </c:numCache>
            </c:numRef>
          </c:cat>
          <c:val>
            <c:numRef>
              <c:f>Sheet1!$G$12:$I$12</c:f>
              <c:numCache>
                <c:formatCode>0.0</c:formatCode>
                <c:ptCount val="3"/>
                <c:pt idx="0">
                  <c:v>4.9189712876519289</c:v>
                </c:pt>
                <c:pt idx="1">
                  <c:v>3.5536276850191708</c:v>
                </c:pt>
                <c:pt idx="2">
                  <c:v>0.35871310866217881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9B9-4DB8-BE83-B67E994A28B9}"/>
            </c:ext>
          </c:extLst>
        </c:ser>
        <c:ser>
          <c:idx val="6"/>
          <c:order val="6"/>
          <c:tx>
            <c:strRef>
              <c:f>Sheet1!$C$13</c:f>
              <c:strCache>
                <c:ptCount val="1"/>
                <c:pt idx="0">
                  <c:v>Vehicles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cat>
            <c:numRef>
              <c:f>Sheet1!$G$5:$I$5</c:f>
              <c:numCache>
                <c:formatCode>General</c:formatCode>
                <c:ptCount val="3"/>
                <c:pt idx="0">
                  <c:v>2005</c:v>
                </c:pt>
                <c:pt idx="1">
                  <c:v>2010</c:v>
                </c:pt>
                <c:pt idx="2">
                  <c:v>2018</c:v>
                </c:pt>
              </c:numCache>
            </c:numRef>
          </c:cat>
          <c:val>
            <c:numRef>
              <c:f>Sheet1!$G$13:$I$13</c:f>
              <c:numCache>
                <c:formatCode>0.0</c:formatCode>
                <c:ptCount val="3"/>
                <c:pt idx="0">
                  <c:v>2.5233397921437377</c:v>
                </c:pt>
                <c:pt idx="1">
                  <c:v>0.87458775047080939</c:v>
                </c:pt>
                <c:pt idx="2">
                  <c:v>0.93428319946760263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9B9-4DB8-BE83-B67E994A28B9}"/>
            </c:ext>
          </c:extLst>
        </c:ser>
        <c:ser>
          <c:idx val="7"/>
          <c:order val="7"/>
          <c:tx>
            <c:strRef>
              <c:f>Sheet1!$C$14</c:f>
              <c:strCache>
                <c:ptCount val="1"/>
                <c:pt idx="0">
                  <c:v>Other Goods</c:v>
                </c:pt>
              </c:strCache>
            </c:strRef>
          </c:tx>
          <c:spPr>
            <a:solidFill>
              <a:srgbClr val="FFFFFF">
                <a:lumMod val="75000"/>
              </a:srgbClr>
            </a:solidFill>
            <a:ln>
              <a:solidFill>
                <a:srgbClr val="FFFFFF">
                  <a:lumMod val="75000"/>
                </a:srgbClr>
              </a:solidFill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cat>
            <c:numRef>
              <c:f>Sheet1!$G$5:$I$5</c:f>
              <c:numCache>
                <c:formatCode>General</c:formatCode>
                <c:ptCount val="3"/>
                <c:pt idx="0">
                  <c:v>2005</c:v>
                </c:pt>
                <c:pt idx="1">
                  <c:v>2010</c:v>
                </c:pt>
                <c:pt idx="2">
                  <c:v>2018</c:v>
                </c:pt>
              </c:numCache>
            </c:numRef>
          </c:cat>
          <c:val>
            <c:numRef>
              <c:f>Sheet1!$G$14:$I$14</c:f>
              <c:numCache>
                <c:formatCode>0.0</c:formatCode>
                <c:ptCount val="3"/>
                <c:pt idx="0">
                  <c:v>4.0073982737361282</c:v>
                </c:pt>
                <c:pt idx="1">
                  <c:v>6.8235457843884779</c:v>
                </c:pt>
                <c:pt idx="2">
                  <c:v>5.455390105001154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B9B9-4DB8-BE83-B67E994A28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199707384"/>
        <c:axId val="199707776"/>
      </c:barChart>
      <c:catAx>
        <c:axId val="1997073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9707776"/>
        <c:crosses val="autoZero"/>
        <c:auto val="1"/>
        <c:lblAlgn val="ctr"/>
        <c:lblOffset val="100"/>
        <c:noMultiLvlLbl val="0"/>
      </c:catAx>
      <c:valAx>
        <c:axId val="1997077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1200" b="1" dirty="0">
                    <a:solidFill>
                      <a:srgbClr val="000000"/>
                    </a:solidFill>
                  </a:rPr>
                  <a:t>Percent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1" i="0" u="none" strike="noStrike" kern="1200" baseline="0">
                  <a:solidFill>
                    <a:srgbClr val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9707384"/>
        <c:crosses val="autoZero"/>
        <c:crossBetween val="between"/>
      </c:valAx>
      <c:spPr>
        <a:solidFill>
          <a:srgbClr val="FFFFFF"/>
        </a:solidFill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10693042912458074"/>
          <c:y val="0.87261820630111064"/>
          <c:w val="0.89306957087541927"/>
          <c:h val="0.12738183669710526"/>
        </c:manualLayout>
      </c:layout>
      <c:overlay val="0"/>
      <c:spPr>
        <a:solidFill>
          <a:srgbClr val="FFFFFF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rgbClr val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3546592119751302"/>
          <c:y val="2.9412011301992939E-2"/>
          <c:w val="0.85384177155283514"/>
          <c:h val="0.6743046013737834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Sheet1!$C$21</c:f>
              <c:strCache>
                <c:ptCount val="1"/>
                <c:pt idx="0">
                  <c:v>Diamonds</c:v>
                </c:pt>
              </c:strCache>
            </c:strRef>
          </c:tx>
          <c:spPr>
            <a:solidFill>
              <a:srgbClr val="000099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cat>
            <c:numRef>
              <c:f>Sheet1!$G$5:$I$5</c:f>
              <c:numCache>
                <c:formatCode>General</c:formatCode>
                <c:ptCount val="3"/>
                <c:pt idx="0">
                  <c:v>2005</c:v>
                </c:pt>
                <c:pt idx="1">
                  <c:v>2010</c:v>
                </c:pt>
                <c:pt idx="2">
                  <c:v>2018</c:v>
                </c:pt>
              </c:numCache>
            </c:numRef>
          </c:cat>
          <c:val>
            <c:numRef>
              <c:f>Sheet1!$G$21:$I$21</c:f>
              <c:numCache>
                <c:formatCode>0.0</c:formatCode>
                <c:ptCount val="3"/>
                <c:pt idx="0">
                  <c:v>1.0512017953109314</c:v>
                </c:pt>
                <c:pt idx="1">
                  <c:v>11.755444898989365</c:v>
                </c:pt>
                <c:pt idx="2">
                  <c:v>29.10377177184893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9B9-4DB8-BE83-B67E994A28B9}"/>
            </c:ext>
          </c:extLst>
        </c:ser>
        <c:ser>
          <c:idx val="1"/>
          <c:order val="1"/>
          <c:tx>
            <c:strRef>
              <c:f>Sheet1!$C$22</c:f>
              <c:strCache>
                <c:ptCount val="1"/>
                <c:pt idx="0">
                  <c:v>Fuel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cat>
            <c:numRef>
              <c:f>Sheet1!$G$5:$I$5</c:f>
              <c:numCache>
                <c:formatCode>General</c:formatCode>
                <c:ptCount val="3"/>
                <c:pt idx="0">
                  <c:v>2005</c:v>
                </c:pt>
                <c:pt idx="1">
                  <c:v>2010</c:v>
                </c:pt>
                <c:pt idx="2">
                  <c:v>2018</c:v>
                </c:pt>
              </c:numCache>
            </c:numRef>
          </c:cat>
          <c:val>
            <c:numRef>
              <c:f>Sheet1!$G$22:$I$22</c:f>
              <c:numCache>
                <c:formatCode>0.0</c:formatCode>
                <c:ptCount val="3"/>
                <c:pt idx="0">
                  <c:v>13.577038918088938</c:v>
                </c:pt>
                <c:pt idx="1">
                  <c:v>12.940245454258639</c:v>
                </c:pt>
                <c:pt idx="2">
                  <c:v>13.749417785226669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9B9-4DB8-BE83-B67E994A28B9}"/>
            </c:ext>
          </c:extLst>
        </c:ser>
        <c:ser>
          <c:idx val="2"/>
          <c:order val="2"/>
          <c:tx>
            <c:strRef>
              <c:f>Sheet1!$C$23</c:f>
              <c:strCache>
                <c:ptCount val="1"/>
                <c:pt idx="0">
                  <c:v>Food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cat>
            <c:numRef>
              <c:f>Sheet1!$G$5:$I$5</c:f>
              <c:numCache>
                <c:formatCode>General</c:formatCode>
                <c:ptCount val="3"/>
                <c:pt idx="0">
                  <c:v>2005</c:v>
                </c:pt>
                <c:pt idx="1">
                  <c:v>2010</c:v>
                </c:pt>
                <c:pt idx="2">
                  <c:v>2018</c:v>
                </c:pt>
              </c:numCache>
            </c:numRef>
          </c:cat>
          <c:val>
            <c:numRef>
              <c:f>Sheet1!$G$23:$I$23</c:f>
              <c:numCache>
                <c:formatCode>0.0</c:formatCode>
                <c:ptCount val="3"/>
                <c:pt idx="0">
                  <c:v>13.766019016122364</c:v>
                </c:pt>
                <c:pt idx="1">
                  <c:v>13.110875074929801</c:v>
                </c:pt>
                <c:pt idx="2">
                  <c:v>12.787902504420115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9B9-4DB8-BE83-B67E994A28B9}"/>
            </c:ext>
          </c:extLst>
        </c:ser>
        <c:ser>
          <c:idx val="3"/>
          <c:order val="3"/>
          <c:tx>
            <c:strRef>
              <c:f>Sheet1!$C$24</c:f>
              <c:strCache>
                <c:ptCount val="1"/>
                <c:pt idx="0">
                  <c:v>Machinery &amp; Electrical Equipment</c:v>
                </c:pt>
              </c:strCache>
            </c:strRef>
          </c:tx>
          <c:spPr>
            <a:solidFill>
              <a:srgbClr val="003E1C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cat>
            <c:numRef>
              <c:f>Sheet1!$G$5:$I$5</c:f>
              <c:numCache>
                <c:formatCode>General</c:formatCode>
                <c:ptCount val="3"/>
                <c:pt idx="0">
                  <c:v>2005</c:v>
                </c:pt>
                <c:pt idx="1">
                  <c:v>2010</c:v>
                </c:pt>
                <c:pt idx="2">
                  <c:v>2018</c:v>
                </c:pt>
              </c:numCache>
            </c:numRef>
          </c:cat>
          <c:val>
            <c:numRef>
              <c:f>Sheet1!$G$24:$I$24</c:f>
              <c:numCache>
                <c:formatCode>0.0</c:formatCode>
                <c:ptCount val="3"/>
                <c:pt idx="0">
                  <c:v>17.929486800921278</c:v>
                </c:pt>
                <c:pt idx="1">
                  <c:v>17.837236694044524</c:v>
                </c:pt>
                <c:pt idx="2">
                  <c:v>13.607770397450528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9B9-4DB8-BE83-B67E994A28B9}"/>
            </c:ext>
          </c:extLst>
        </c:ser>
        <c:ser>
          <c:idx val="4"/>
          <c:order val="4"/>
          <c:tx>
            <c:strRef>
              <c:f>Sheet1!$C$25</c:f>
              <c:strCache>
                <c:ptCount val="1"/>
                <c:pt idx="0">
                  <c:v>Chemicals &amp; Rubber Products</c:v>
                </c:pt>
              </c:strCache>
            </c:strRef>
          </c:tx>
          <c:spPr>
            <a:gradFill rotWithShape="1">
              <a:gsLst>
                <a:gs pos="0">
                  <a:srgbClr val="0099FF">
                    <a:shade val="51000"/>
                    <a:satMod val="130000"/>
                  </a:srgbClr>
                </a:gs>
                <a:gs pos="80000">
                  <a:srgbClr val="0099FF">
                    <a:shade val="93000"/>
                    <a:satMod val="130000"/>
                  </a:srgbClr>
                </a:gs>
                <a:gs pos="100000">
                  <a:srgbClr val="0099FF"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cat>
            <c:numRef>
              <c:f>Sheet1!$G$5:$I$5</c:f>
              <c:numCache>
                <c:formatCode>General</c:formatCode>
                <c:ptCount val="3"/>
                <c:pt idx="0">
                  <c:v>2005</c:v>
                </c:pt>
                <c:pt idx="1">
                  <c:v>2010</c:v>
                </c:pt>
                <c:pt idx="2">
                  <c:v>2018</c:v>
                </c:pt>
              </c:numCache>
            </c:numRef>
          </c:cat>
          <c:val>
            <c:numRef>
              <c:f>Sheet1!$G$25:$I$25</c:f>
              <c:numCache>
                <c:formatCode>0.0</c:formatCode>
                <c:ptCount val="3"/>
                <c:pt idx="0">
                  <c:v>12.277800744109136</c:v>
                </c:pt>
                <c:pt idx="1">
                  <c:v>11.094869017446811</c:v>
                </c:pt>
                <c:pt idx="2">
                  <c:v>9.2473337305029233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9B9-4DB8-BE83-B67E994A28B9}"/>
            </c:ext>
          </c:extLst>
        </c:ser>
        <c:ser>
          <c:idx val="5"/>
          <c:order val="5"/>
          <c:tx>
            <c:strRef>
              <c:f>Sheet1!$C$26</c:f>
              <c:strCache>
                <c:ptCount val="1"/>
                <c:pt idx="0">
                  <c:v>Metals &amp; Metal Products</c:v>
                </c:pt>
              </c:strCache>
            </c:strRef>
          </c:tx>
          <c:spPr>
            <a:solidFill>
              <a:srgbClr val="FFCC0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cat>
            <c:numRef>
              <c:f>Sheet1!$G$5:$I$5</c:f>
              <c:numCache>
                <c:formatCode>General</c:formatCode>
                <c:ptCount val="3"/>
                <c:pt idx="0">
                  <c:v>2005</c:v>
                </c:pt>
                <c:pt idx="1">
                  <c:v>2010</c:v>
                </c:pt>
                <c:pt idx="2">
                  <c:v>2018</c:v>
                </c:pt>
              </c:numCache>
            </c:numRef>
          </c:cat>
          <c:val>
            <c:numRef>
              <c:f>Sheet1!$G$26:$I$26</c:f>
              <c:numCache>
                <c:formatCode>0.0</c:formatCode>
                <c:ptCount val="3"/>
                <c:pt idx="0">
                  <c:v>7.565109549400578</c:v>
                </c:pt>
                <c:pt idx="1">
                  <c:v>7.5552903069755688</c:v>
                </c:pt>
                <c:pt idx="2">
                  <c:v>4.7007108894014378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9B9-4DB8-BE83-B67E994A28B9}"/>
            </c:ext>
          </c:extLst>
        </c:ser>
        <c:ser>
          <c:idx val="6"/>
          <c:order val="6"/>
          <c:tx>
            <c:strRef>
              <c:f>Sheet1!$C$27</c:f>
              <c:strCache>
                <c:ptCount val="1"/>
                <c:pt idx="0">
                  <c:v>Textile &amp; Footware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cat>
            <c:numRef>
              <c:f>Sheet1!$G$5:$I$5</c:f>
              <c:numCache>
                <c:formatCode>General</c:formatCode>
                <c:ptCount val="3"/>
                <c:pt idx="0">
                  <c:v>2005</c:v>
                </c:pt>
                <c:pt idx="1">
                  <c:v>2010</c:v>
                </c:pt>
                <c:pt idx="2">
                  <c:v>2018</c:v>
                </c:pt>
              </c:numCache>
            </c:numRef>
          </c:cat>
          <c:val>
            <c:numRef>
              <c:f>Sheet1!$G$27:$I$27</c:f>
              <c:numCache>
                <c:formatCode>0.0</c:formatCode>
                <c:ptCount val="3"/>
                <c:pt idx="0">
                  <c:v>4.8839544085513502</c:v>
                </c:pt>
                <c:pt idx="1">
                  <c:v>4.1156179999789666</c:v>
                </c:pt>
                <c:pt idx="2">
                  <c:v>2.8842194982107068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9B9-4DB8-BE83-B67E994A28B9}"/>
            </c:ext>
          </c:extLst>
        </c:ser>
        <c:ser>
          <c:idx val="7"/>
          <c:order val="7"/>
          <c:tx>
            <c:strRef>
              <c:f>Sheet1!$C$28</c:f>
              <c:strCache>
                <c:ptCount val="1"/>
                <c:pt idx="0">
                  <c:v>Vehicles &amp; Transport Equipment </c:v>
                </c:pt>
              </c:strCache>
            </c:strRef>
          </c:tx>
          <c:spPr>
            <a:solidFill>
              <a:srgbClr val="0099FF">
                <a:lumMod val="20000"/>
                <a:lumOff val="80000"/>
              </a:srgb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cat>
            <c:numRef>
              <c:f>Sheet1!$G$5:$I$5</c:f>
              <c:numCache>
                <c:formatCode>General</c:formatCode>
                <c:ptCount val="3"/>
                <c:pt idx="0">
                  <c:v>2005</c:v>
                </c:pt>
                <c:pt idx="1">
                  <c:v>2010</c:v>
                </c:pt>
                <c:pt idx="2">
                  <c:v>2018</c:v>
                </c:pt>
              </c:numCache>
            </c:numRef>
          </c:cat>
          <c:val>
            <c:numRef>
              <c:f>Sheet1!$G$28:$I$28</c:f>
              <c:numCache>
                <c:formatCode>0.0</c:formatCode>
                <c:ptCount val="3"/>
                <c:pt idx="0">
                  <c:v>12.844741038209415</c:v>
                </c:pt>
                <c:pt idx="1">
                  <c:v>9.7929308332194047</c:v>
                </c:pt>
                <c:pt idx="2">
                  <c:v>8.5712415596848519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B9B9-4DB8-BE83-B67E994A28B9}"/>
            </c:ext>
          </c:extLst>
        </c:ser>
        <c:ser>
          <c:idx val="8"/>
          <c:order val="8"/>
          <c:tx>
            <c:strRef>
              <c:f>Sheet1!$C$29</c:f>
              <c:strCache>
                <c:ptCount val="1"/>
                <c:pt idx="0">
                  <c:v>Other</c:v>
                </c:pt>
              </c:strCache>
            </c:strRef>
          </c:tx>
          <c:spPr>
            <a:solidFill>
              <a:srgbClr val="FFFFFF">
                <a:lumMod val="75000"/>
              </a:srgbClr>
            </a:solidFill>
            <a:ln>
              <a:solidFill>
                <a:srgbClr val="FFFFFF">
                  <a:lumMod val="75000"/>
                </a:srgbClr>
              </a:solidFill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cat>
            <c:numRef>
              <c:f>Sheet1!$G$5:$I$5</c:f>
              <c:numCache>
                <c:formatCode>General</c:formatCode>
                <c:ptCount val="3"/>
                <c:pt idx="0">
                  <c:v>2005</c:v>
                </c:pt>
                <c:pt idx="1">
                  <c:v>2010</c:v>
                </c:pt>
                <c:pt idx="2">
                  <c:v>2018</c:v>
                </c:pt>
              </c:numCache>
            </c:numRef>
          </c:cat>
          <c:val>
            <c:numRef>
              <c:f>Sheet1!$G$29:$I$29</c:f>
              <c:numCache>
                <c:formatCode>0.0</c:formatCode>
                <c:ptCount val="3"/>
                <c:pt idx="0">
                  <c:v>16.104647729286008</c:v>
                </c:pt>
                <c:pt idx="1">
                  <c:v>11.797489720156921</c:v>
                </c:pt>
                <c:pt idx="2">
                  <c:v>5.3476318632538407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81E-4A1A-9A26-551075E286A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199708560"/>
        <c:axId val="199708952"/>
      </c:barChart>
      <c:catAx>
        <c:axId val="1997085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9708952"/>
        <c:crosses val="autoZero"/>
        <c:auto val="1"/>
        <c:lblAlgn val="ctr"/>
        <c:lblOffset val="100"/>
        <c:noMultiLvlLbl val="0"/>
      </c:catAx>
      <c:valAx>
        <c:axId val="1997089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1200" b="1" dirty="0">
                    <a:solidFill>
                      <a:srgbClr val="000000"/>
                    </a:solidFill>
                  </a:rPr>
                  <a:t>Percent</a:t>
                </a:r>
              </a:p>
            </c:rich>
          </c:tx>
          <c:layout>
            <c:manualLayout>
              <c:xMode val="edge"/>
              <c:yMode val="edge"/>
              <c:x val="0"/>
              <c:y val="0.35392468596316118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1" i="0" u="none" strike="noStrike" kern="1200" baseline="0">
                  <a:solidFill>
                    <a:srgbClr val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9708560"/>
        <c:crosses val="autoZero"/>
        <c:crossBetween val="between"/>
      </c:valAx>
      <c:spPr>
        <a:solidFill>
          <a:srgbClr val="FFFFFF"/>
        </a:solidFill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3.3553091518038598E-2"/>
          <c:y val="0.75866898073886491"/>
          <c:w val="0.96644690848196135"/>
          <c:h val="0.24133105118146045"/>
        </c:manualLayout>
      </c:layout>
      <c:overlay val="0"/>
      <c:spPr>
        <a:solidFill>
          <a:srgbClr val="FFFFFF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rgbClr val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3150004386449617E-2"/>
          <c:y val="8.4308150173470417E-2"/>
          <c:w val="0.8139316105044464"/>
          <c:h val="0.7584225740958672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PULA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71.4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5BE2-49D3-AA0C-4772559FE772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 i="0" u="none" strike="noStrike">
                    <a:solidFill>
                      <a:srgbClr val="000000"/>
                    </a:solidFill>
                    <a:latin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Sheet1!$B$1:$G$1</c:f>
              <c:strCache>
                <c:ptCount val="6"/>
                <c:pt idx="0">
                  <c:v>2013 Dec</c:v>
                </c:pt>
                <c:pt idx="1">
                  <c:v>2014 Dec</c:v>
                </c:pt>
                <c:pt idx="2">
                  <c:v>2015 Dec</c:v>
                </c:pt>
                <c:pt idx="3">
                  <c:v>2016 Dec</c:v>
                </c:pt>
                <c:pt idx="4">
                  <c:v>2017 Dec</c:v>
                </c:pt>
                <c:pt idx="5">
                  <c:v>2018 Dec</c:v>
                </c:pt>
              </c:strCache>
            </c:strRef>
          </c:cat>
          <c:val>
            <c:numRef>
              <c:f>Sheet1!$B$2:$G$2</c:f>
              <c:numCache>
                <c:formatCode>General</c:formatCode>
                <c:ptCount val="6"/>
                <c:pt idx="0">
                  <c:v>67.8</c:v>
                </c:pt>
                <c:pt idx="1">
                  <c:v>79.099999999999994</c:v>
                </c:pt>
                <c:pt idx="2">
                  <c:v>84.9</c:v>
                </c:pt>
                <c:pt idx="3">
                  <c:v>76.8</c:v>
                </c:pt>
                <c:pt idx="4">
                  <c:v>73.7</c:v>
                </c:pt>
                <c:pt idx="5">
                  <c:v>71.400000000000006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BE2-49D3-AA0C-4772559FE772}"/>
            </c:ext>
          </c:extLst>
        </c:ser>
        <c:ser>
          <c:idx val="2"/>
          <c:order val="1"/>
          <c:tx>
            <c:strRef>
              <c:f>Sheet1!$A$4</c:f>
              <c:strCache>
                <c:ptCount val="1"/>
                <c:pt idx="0">
                  <c:v>USD</c:v>
                </c:pt>
              </c:strCache>
            </c:strRef>
          </c:tx>
          <c:spPr>
            <a:solidFill>
              <a:srgbClr val="C00000"/>
            </a:solidFill>
            <a:ln>
              <a:solidFill>
                <a:srgbClr val="C00000"/>
              </a:solidFill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B5E6-46CE-A9EB-C8261918E454}"/>
              </c:ext>
            </c:extLst>
          </c:dPt>
          <c:dLbls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6.7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5BE2-49D3-AA0C-4772559FE772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1" i="0" u="none" strike="noStrike">
                    <a:solidFill>
                      <a:srgbClr val="000000"/>
                    </a:solidFill>
                    <a:latin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Sheet1!$B$1:$G$1</c:f>
              <c:strCache>
                <c:ptCount val="6"/>
                <c:pt idx="0">
                  <c:v>2013 Dec</c:v>
                </c:pt>
                <c:pt idx="1">
                  <c:v>2014 Dec</c:v>
                </c:pt>
                <c:pt idx="2">
                  <c:v>2015 Dec</c:v>
                </c:pt>
                <c:pt idx="3">
                  <c:v>2016 Dec</c:v>
                </c:pt>
                <c:pt idx="4">
                  <c:v>2017 Dec</c:v>
                </c:pt>
                <c:pt idx="5">
                  <c:v>2018 Dec</c:v>
                </c:pt>
              </c:strCache>
            </c:strRef>
          </c:cat>
          <c:val>
            <c:numRef>
              <c:f>Sheet1!$B$4:$G$4</c:f>
              <c:numCache>
                <c:formatCode>General</c:formatCode>
                <c:ptCount val="6"/>
                <c:pt idx="0">
                  <c:v>7.7</c:v>
                </c:pt>
                <c:pt idx="1">
                  <c:v>8.3000000000000007</c:v>
                </c:pt>
                <c:pt idx="2">
                  <c:v>7.5</c:v>
                </c:pt>
                <c:pt idx="3">
                  <c:v>7.2</c:v>
                </c:pt>
                <c:pt idx="4">
                  <c:v>7.5</c:v>
                </c:pt>
                <c:pt idx="5" formatCode="0.0">
                  <c:v>6.7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BE2-49D3-AA0C-4772559FE772}"/>
            </c:ext>
          </c:extLst>
        </c:ser>
        <c:ser>
          <c:idx val="3"/>
          <c:order val="2"/>
          <c:tx>
            <c:strRef>
              <c:f>Sheet1!$A$5</c:f>
              <c:strCache>
                <c:ptCount val="1"/>
                <c:pt idx="0">
                  <c:v>SDR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rgbClr val="00B050"/>
              </a:solidFill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4.8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5BE2-49D3-AA0C-4772559FE772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 i="0" u="none" strike="noStrike">
                    <a:solidFill>
                      <a:srgbClr val="000000"/>
                    </a:solidFill>
                    <a:latin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Sheet1!$B$1:$G$1</c:f>
              <c:strCache>
                <c:ptCount val="6"/>
                <c:pt idx="0">
                  <c:v>2013 Dec</c:v>
                </c:pt>
                <c:pt idx="1">
                  <c:v>2014 Dec</c:v>
                </c:pt>
                <c:pt idx="2">
                  <c:v>2015 Dec</c:v>
                </c:pt>
                <c:pt idx="3">
                  <c:v>2016 Dec</c:v>
                </c:pt>
                <c:pt idx="4">
                  <c:v>2017 Dec</c:v>
                </c:pt>
                <c:pt idx="5">
                  <c:v>2018 Dec</c:v>
                </c:pt>
              </c:strCache>
            </c:strRef>
          </c:cat>
          <c:val>
            <c:numRef>
              <c:f>Sheet1!$B$5:$G$5</c:f>
              <c:numCache>
                <c:formatCode>General</c:formatCode>
                <c:ptCount val="6"/>
                <c:pt idx="0">
                  <c:v>5</c:v>
                </c:pt>
                <c:pt idx="1">
                  <c:v>5.8</c:v>
                </c:pt>
                <c:pt idx="2">
                  <c:v>5.4</c:v>
                </c:pt>
                <c:pt idx="3">
                  <c:v>5.3</c:v>
                </c:pt>
                <c:pt idx="4">
                  <c:v>5.3</c:v>
                </c:pt>
                <c:pt idx="5">
                  <c:v>4.8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BE2-49D3-AA0C-4772559FE77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9709736"/>
        <c:axId val="199710128"/>
      </c:barChart>
      <c:lineChart>
        <c:grouping val="standard"/>
        <c:varyColors val="0"/>
        <c:ser>
          <c:idx val="1"/>
          <c:order val="3"/>
          <c:tx>
            <c:strRef>
              <c:f>Sheet1!$A$3</c:f>
              <c:strCache>
                <c:ptCount val="1"/>
                <c:pt idx="0">
                  <c:v>Import Cover (RHS)</c:v>
                </c:pt>
              </c:strCache>
            </c:strRef>
          </c:tx>
          <c:spPr>
            <a:ln w="38100" cap="flat">
              <a:solidFill>
                <a:srgbClr val="DD0806"/>
              </a:solidFill>
              <a:prstDash val="solid"/>
              <a:round/>
            </a:ln>
            <a:effectLst/>
          </c:spPr>
          <c:marker>
            <c:symbol val="diamond"/>
            <c:size val="5"/>
            <c:spPr>
              <a:solidFill>
                <a:srgbClr val="DD0806"/>
              </a:solidFill>
              <a:ln w="25400" cap="flat">
                <a:solidFill>
                  <a:srgbClr val="DD0806"/>
                </a:solidFill>
                <a:prstDash val="solid"/>
                <a:round/>
              </a:ln>
              <a:effectLst/>
            </c:spPr>
          </c:marker>
          <c:dLbls>
            <c:dLbl>
              <c:idx val="0"/>
              <c:layout>
                <c:manualLayout>
                  <c:x val="-6.074209846842351E-2"/>
                  <c:y val="-3.72896803305451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526B-4188-9061-AE4F06B96A4B}"/>
                </c:ext>
              </c:extLst>
            </c:dLbl>
            <c:dLbl>
              <c:idx val="1"/>
              <c:layout>
                <c:manualLayout>
                  <c:x val="-5.1397160242512181E-2"/>
                  <c:y val="-2.23738081983270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526B-4188-9061-AE4F06B96A4B}"/>
                </c:ext>
              </c:extLst>
            </c:dLbl>
            <c:dLbl>
              <c:idx val="2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C7A6-40B4-A460-A29179293EDA}"/>
                </c:ext>
              </c:extLst>
            </c:dLbl>
            <c:dLbl>
              <c:idx val="3"/>
              <c:layout>
                <c:manualLayout>
                  <c:x val="0"/>
                  <c:y val="-2.98317442644361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C7A6-40B4-A460-A29179293EDA}"/>
                </c:ext>
              </c:extLst>
            </c:dLbl>
            <c:dLbl>
              <c:idx val="4"/>
              <c:layout>
                <c:manualLayout>
                  <c:x val="-1.0513055504150312E-2"/>
                  <c:y val="-2.361679754267855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100" b="1">
                      <a:solidFill>
                        <a:srgbClr val="C00000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1677508389289514E-2"/>
                      <c:h val="3.356071229749060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C7A6-40B4-A460-A29179293EDA}"/>
                </c:ext>
              </c:extLst>
            </c:dLbl>
            <c:dLbl>
              <c:idx val="5"/>
              <c:layout>
                <c:manualLayout>
                  <c:x val="-2.3362345564778265E-2"/>
                  <c:y val="-1.98878295096240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C7A6-40B4-A460-A29179293ED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1">
                    <a:solidFill>
                      <a:srgbClr val="C00000"/>
                    </a:solidFill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Sheet1!$B$1:$G$1</c:f>
              <c:strCache>
                <c:ptCount val="6"/>
                <c:pt idx="0">
                  <c:v>2013 Dec</c:v>
                </c:pt>
                <c:pt idx="1">
                  <c:v>2014 Dec</c:v>
                </c:pt>
                <c:pt idx="2">
                  <c:v>2015 Dec</c:v>
                </c:pt>
                <c:pt idx="3">
                  <c:v>2016 Dec</c:v>
                </c:pt>
                <c:pt idx="4">
                  <c:v>2017 Dec</c:v>
                </c:pt>
                <c:pt idx="5">
                  <c:v>2018 Dec</c:v>
                </c:pt>
              </c:strCache>
            </c:strRef>
          </c:cat>
          <c:val>
            <c:numRef>
              <c:f>Sheet1!$B$3:$G$3</c:f>
              <c:numCache>
                <c:formatCode>General</c:formatCode>
                <c:ptCount val="6"/>
                <c:pt idx="0">
                  <c:v>16.5</c:v>
                </c:pt>
                <c:pt idx="1">
                  <c:v>18.399999999999999</c:v>
                </c:pt>
                <c:pt idx="2">
                  <c:v>19.3</c:v>
                </c:pt>
                <c:pt idx="3">
                  <c:v>16.5</c:v>
                </c:pt>
                <c:pt idx="4">
                  <c:v>16</c:v>
                </c:pt>
                <c:pt idx="5">
                  <c:v>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5BE2-49D3-AA0C-4772559FE77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9710520"/>
        <c:axId val="199710912"/>
      </c:lineChart>
      <c:catAx>
        <c:axId val="1997097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spPr>
          <a:ln w="12700" cap="flat">
            <a:solidFill>
              <a:srgbClr val="000000"/>
            </a:solidFill>
            <a:prstDash val="solid"/>
            <a:round/>
          </a:ln>
        </c:spPr>
        <c:txPr>
          <a:bodyPr rot="0"/>
          <a:lstStyle/>
          <a:p>
            <a:pPr>
              <a:defRPr sz="1100" b="1" i="0" u="none" strike="noStrike">
                <a:solidFill>
                  <a:srgbClr val="000000"/>
                </a:solidFill>
                <a:latin typeface="Arial"/>
              </a:defRPr>
            </a:pPr>
            <a:endParaRPr lang="en-US"/>
          </a:p>
        </c:txPr>
        <c:crossAx val="199710128"/>
        <c:crosses val="autoZero"/>
        <c:auto val="1"/>
        <c:lblAlgn val="ctr"/>
        <c:lblOffset val="100"/>
        <c:noMultiLvlLbl val="1"/>
      </c:catAx>
      <c:valAx>
        <c:axId val="199710128"/>
        <c:scaling>
          <c:orientation val="minMax"/>
          <c:max val="100"/>
        </c:scaling>
        <c:delete val="0"/>
        <c:axPos val="l"/>
        <c:majorGridlines>
          <c:spPr>
            <a:ln w="12700" cap="flat">
              <a:solidFill>
                <a:srgbClr val="C0C0C0"/>
              </a:solidFill>
              <a:prstDash val="solid"/>
              <a:round/>
            </a:ln>
          </c:spPr>
        </c:majorGridlines>
        <c:title>
          <c:tx>
            <c:rich>
              <a:bodyPr rot="-5400000"/>
              <a:lstStyle/>
              <a:p>
                <a:pPr>
                  <a:defRPr sz="1100" b="1" i="0" u="none" strike="noStrike">
                    <a:solidFill>
                      <a:srgbClr val="000000"/>
                    </a:solidFill>
                    <a:latin typeface="Arial"/>
                  </a:defRPr>
                </a:pPr>
                <a:r>
                  <a:rPr lang="en-GB" sz="1100" b="1" i="0" u="none" strike="noStrike">
                    <a:solidFill>
                      <a:srgbClr val="000000"/>
                    </a:solidFill>
                    <a:latin typeface="Arial"/>
                  </a:rPr>
                  <a:t>Billion</a:t>
                </a:r>
              </a:p>
            </c:rich>
          </c:tx>
          <c:layout>
            <c:manualLayout>
              <c:xMode val="edge"/>
              <c:yMode val="edge"/>
              <c:x val="0"/>
              <c:y val="0.36960141344526892"/>
            </c:manualLayout>
          </c:layout>
          <c:overlay val="1"/>
        </c:title>
        <c:numFmt formatCode="#,##0" sourceLinked="0"/>
        <c:majorTickMark val="out"/>
        <c:minorTickMark val="none"/>
        <c:tickLblPos val="nextTo"/>
        <c:spPr>
          <a:ln w="12700" cap="flat">
            <a:solidFill>
              <a:srgbClr val="000000"/>
            </a:solidFill>
            <a:prstDash val="solid"/>
            <a:round/>
          </a:ln>
        </c:spPr>
        <c:txPr>
          <a:bodyPr rot="0"/>
          <a:lstStyle/>
          <a:p>
            <a:pPr>
              <a:defRPr sz="1100" b="1" i="0" u="none" strike="noStrike">
                <a:solidFill>
                  <a:srgbClr val="000000"/>
                </a:solidFill>
                <a:latin typeface="Arial"/>
              </a:defRPr>
            </a:pPr>
            <a:endParaRPr lang="en-US"/>
          </a:p>
        </c:txPr>
        <c:crossAx val="199709736"/>
        <c:crosses val="autoZero"/>
        <c:crossBetween val="between"/>
        <c:majorUnit val="10"/>
      </c:valAx>
      <c:catAx>
        <c:axId val="1997105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one"/>
        <c:spPr>
          <a:ln w="12700" cap="flat">
            <a:noFill/>
            <a:prstDash val="solid"/>
            <a:round/>
          </a:ln>
        </c:spPr>
        <c:crossAx val="199710912"/>
        <c:crosses val="autoZero"/>
        <c:auto val="1"/>
        <c:lblAlgn val="ctr"/>
        <c:lblOffset val="100"/>
        <c:noMultiLvlLbl val="1"/>
      </c:catAx>
      <c:valAx>
        <c:axId val="199710912"/>
        <c:scaling>
          <c:orientation val="minMax"/>
          <c:max val="20"/>
          <c:min val="0"/>
        </c:scaling>
        <c:delete val="0"/>
        <c:axPos val="r"/>
        <c:title>
          <c:tx>
            <c:rich>
              <a:bodyPr rot="-5400000" anchor="t"/>
              <a:lstStyle/>
              <a:p>
                <a:pPr>
                  <a:defRPr sz="1100" b="1" i="0" u="none" strike="noStrike">
                    <a:solidFill>
                      <a:srgbClr val="000000"/>
                    </a:solidFill>
                    <a:latin typeface="Arial"/>
                  </a:defRPr>
                </a:pPr>
                <a:r>
                  <a:rPr lang="en-GB" sz="1100" b="1" i="0" u="none" strike="noStrike" dirty="0">
                    <a:solidFill>
                      <a:srgbClr val="000000"/>
                    </a:solidFill>
                    <a:latin typeface="Arial"/>
                  </a:rPr>
                  <a:t> Import Cover (months)</a:t>
                </a:r>
              </a:p>
            </c:rich>
          </c:tx>
          <c:layout>
            <c:manualLayout>
              <c:xMode val="edge"/>
              <c:yMode val="edge"/>
              <c:x val="0.96570906351781138"/>
              <c:y val="0.28755491663945792"/>
            </c:manualLayout>
          </c:layout>
          <c:overlay val="1"/>
        </c:title>
        <c:numFmt formatCode="#,##0" sourceLinked="0"/>
        <c:majorTickMark val="cross"/>
        <c:minorTickMark val="none"/>
        <c:tickLblPos val="nextTo"/>
        <c:spPr>
          <a:ln w="12700" cap="flat">
            <a:solidFill>
              <a:srgbClr val="000000"/>
            </a:solidFill>
            <a:prstDash val="solid"/>
            <a:round/>
          </a:ln>
        </c:spPr>
        <c:txPr>
          <a:bodyPr rot="0"/>
          <a:lstStyle/>
          <a:p>
            <a:pPr>
              <a:defRPr sz="1100" b="1" i="0" u="none" strike="noStrike">
                <a:solidFill>
                  <a:srgbClr val="000000"/>
                </a:solidFill>
                <a:latin typeface="Arial"/>
              </a:defRPr>
            </a:pPr>
            <a:endParaRPr lang="en-US"/>
          </a:p>
        </c:txPr>
        <c:crossAx val="199710520"/>
        <c:crosses val="max"/>
        <c:crossBetween val="between"/>
        <c:minorUnit val="2"/>
      </c:valAx>
      <c:spPr>
        <a:solidFill>
          <a:schemeClr val="accent2">
            <a:lumOff val="44000"/>
          </a:schemeClr>
        </a:solidFill>
        <a:ln w="12700" cap="flat">
          <a:noFill/>
          <a:miter lim="400000"/>
        </a:ln>
        <a:effectLst/>
      </c:spPr>
    </c:plotArea>
    <c:legend>
      <c:legendPos val="b"/>
      <c:layout>
        <c:manualLayout>
          <c:xMode val="edge"/>
          <c:yMode val="edge"/>
          <c:x val="8.3738511338250304E-2"/>
          <c:y val="0.91038343654501364"/>
          <c:w val="0.82563362955637865"/>
          <c:h val="6.09566E-2"/>
        </c:manualLayout>
      </c:layout>
      <c:overlay val="1"/>
      <c:spPr>
        <a:solidFill>
          <a:schemeClr val="accent2">
            <a:lumOff val="44000"/>
          </a:schemeClr>
        </a:solidFill>
        <a:ln w="3175" cap="flat">
          <a:noFill/>
          <a:prstDash val="solid"/>
          <a:round/>
        </a:ln>
        <a:effectLst/>
      </c:spPr>
      <c:txPr>
        <a:bodyPr rot="0"/>
        <a:lstStyle/>
        <a:p>
          <a:pPr>
            <a:defRPr sz="1100" b="1" i="0" u="none" strike="noStrike">
              <a:solidFill>
                <a:srgbClr val="000000"/>
              </a:solidFill>
              <a:latin typeface="Arial"/>
            </a:defRPr>
          </a:pPr>
          <a:endParaRPr lang="en-US"/>
        </a:p>
      </c:txPr>
    </c:legend>
    <c:plotVisOnly val="1"/>
    <c:dispBlanksAs val="gap"/>
    <c:showDLblsOverMax val="1"/>
  </c:chart>
  <c:spPr>
    <a:solidFill>
      <a:schemeClr val="accent1"/>
    </a:solidFill>
    <a:ln>
      <a:noFill/>
    </a:ln>
    <a:effectLst/>
  </c:sp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40" b="1" i="0" u="none" strike="noStrike" kern="1200" spc="0" baseline="0">
              <a:solidFill>
                <a:schemeClr val="accent6">
                  <a:lumMod val="10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Sheet1!$B$4</c:f>
              <c:strCache>
                <c:ptCount val="1"/>
                <c:pt idx="0">
                  <c:v>Current Account Balance 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accent6">
                        <a:lumMod val="1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Sheet1!$C$3:$H$3</c:f>
              <c:numCache>
                <c:formatCode>General</c:formatCode>
                <c:ptCount val="6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</c:numCache>
            </c:numRef>
          </c:cat>
          <c:val>
            <c:numRef>
              <c:f>Sheet1!$C$4:$H$4</c:f>
              <c:numCache>
                <c:formatCode>0</c:formatCode>
                <c:ptCount val="6"/>
                <c:pt idx="0" formatCode="#\ ##0">
                  <c:v>5.5902379932821002</c:v>
                </c:pt>
                <c:pt idx="1">
                  <c:v>15.5657696320529</c:v>
                </c:pt>
                <c:pt idx="2">
                  <c:v>3.2185665590007102</c:v>
                </c:pt>
                <c:pt idx="3">
                  <c:v>13.221788339859801</c:v>
                </c:pt>
                <c:pt idx="4">
                  <c:v>9.6132282288079693</c:v>
                </c:pt>
                <c:pt idx="5">
                  <c:v>3.5215489235336999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2AB-41C3-A2F2-637D0BB372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40123448"/>
        <c:axId val="640124408"/>
      </c:barChart>
      <c:catAx>
        <c:axId val="6401234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accent6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40124408"/>
        <c:crosses val="autoZero"/>
        <c:auto val="1"/>
        <c:lblAlgn val="ctr"/>
        <c:lblOffset val="100"/>
        <c:noMultiLvlLbl val="0"/>
      </c:catAx>
      <c:valAx>
        <c:axId val="6401244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rgbClr val="003E1C"/>
              </a:solidFill>
              <a:prstDash val="dash"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accent6">
                        <a:lumMod val="1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Pula Billion</a:t>
                </a:r>
              </a:p>
            </c:rich>
          </c:tx>
          <c:layout>
            <c:manualLayout>
              <c:xMode val="edge"/>
              <c:yMode val="edge"/>
              <c:x val="1.5436565364206465E-2"/>
              <c:y val="0.41318878508669804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1" i="0" u="none" strike="noStrike" kern="1200" baseline="0">
                  <a:solidFill>
                    <a:schemeClr val="accent6">
                      <a:lumMod val="10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\ 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accent6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40123448"/>
        <c:crosses val="autoZero"/>
        <c:crossBetween val="between"/>
      </c:valAx>
      <c:spPr>
        <a:solidFill>
          <a:schemeClr val="accent2"/>
        </a:solidFill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 w="9525" cap="flat" cmpd="sng" algn="ctr">
      <a:noFill/>
      <a:round/>
    </a:ln>
    <a:effectLst/>
  </c:spPr>
  <c:txPr>
    <a:bodyPr/>
    <a:lstStyle/>
    <a:p>
      <a:pPr>
        <a:defRPr sz="1200" b="1">
          <a:solidFill>
            <a:schemeClr val="accent6">
              <a:lumMod val="10000"/>
            </a:schemeClr>
          </a:solidFill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DE4F0EA-4D8B-414B-98BA-1B1748FB583A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</dgm:pt>
    <dgm:pt modelId="{A90A9AC1-B333-415A-9B9E-B93997C2CDAD}" type="pres">
      <dgm:prSet presAssocID="{1DE4F0EA-4D8B-414B-98BA-1B1748FB583A}" presName="outerComposite" presStyleCnt="0">
        <dgm:presLayoutVars>
          <dgm:chMax val="5"/>
          <dgm:dir/>
          <dgm:resizeHandles val="exact"/>
        </dgm:presLayoutVars>
      </dgm:prSet>
      <dgm:spPr/>
    </dgm:pt>
    <dgm:pt modelId="{6B6B8828-27C4-4E38-8201-A6E598C56569}" type="pres">
      <dgm:prSet presAssocID="{1DE4F0EA-4D8B-414B-98BA-1B1748FB583A}" presName="dummyMaxCanvas" presStyleCnt="0">
        <dgm:presLayoutVars/>
      </dgm:prSet>
      <dgm:spPr/>
    </dgm:pt>
  </dgm:ptLst>
  <dgm:cxnLst>
    <dgm:cxn modelId="{E1D1E265-ABE4-4D77-BE04-0DAFEA1C2907}" type="presOf" srcId="{1DE4F0EA-4D8B-414B-98BA-1B1748FB583A}" destId="{A90A9AC1-B333-415A-9B9E-B93997C2CDAD}" srcOrd="0" destOrd="0" presId="urn:microsoft.com/office/officeart/2005/8/layout/vProcess5"/>
    <dgm:cxn modelId="{CD326571-27D3-4716-81E7-C442EC8CD1AC}" type="presParOf" srcId="{A90A9AC1-B333-415A-9B9E-B93997C2CDAD}" destId="{6B6B8828-27C4-4E38-8201-A6E598C56569}" srcOrd="0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E457B40-3598-4DA3-9D7C-91DBA595F053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ZA"/>
        </a:p>
      </dgm:t>
    </dgm:pt>
    <dgm:pt modelId="{9E2BE554-DB93-4A4F-9895-C17519EDE9FE}">
      <dgm:prSet phldrT="[Text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marL="0" marR="0" indent="0" defTabSz="7112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endParaRPr lang="en-ZA" sz="1500" b="1" dirty="0">
            <a:solidFill>
              <a:schemeClr val="accent6">
                <a:lumMod val="10000"/>
              </a:schemeClr>
            </a:solidFill>
          </a:endParaRPr>
        </a:p>
        <a:p>
          <a:pPr marL="0" marR="0" indent="0" defTabSz="7112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en-ZA" sz="2000" b="1" dirty="0">
              <a:solidFill>
                <a:schemeClr val="accent6">
                  <a:lumMod val="10000"/>
                </a:schemeClr>
              </a:solidFill>
            </a:rPr>
            <a:t>Structural characteristics</a:t>
          </a:r>
          <a:endParaRPr lang="en-ZA" sz="2000" b="1" dirty="0">
            <a:solidFill>
              <a:srgbClr val="000000"/>
            </a:solidFill>
          </a:endParaRPr>
        </a:p>
        <a:p>
          <a:pPr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ZA" sz="1500" b="1" dirty="0">
            <a:solidFill>
              <a:srgbClr val="000000"/>
            </a:solidFill>
          </a:endParaRPr>
        </a:p>
      </dgm:t>
    </dgm:pt>
    <dgm:pt modelId="{DDD08007-B3A3-4940-8944-63813FF00E60}" type="parTrans" cxnId="{79B13A42-E5E7-4FF6-8821-1826C620BAB4}">
      <dgm:prSet/>
      <dgm:spPr/>
      <dgm:t>
        <a:bodyPr/>
        <a:lstStyle/>
        <a:p>
          <a:endParaRPr lang="en-ZA" sz="1500"/>
        </a:p>
      </dgm:t>
    </dgm:pt>
    <dgm:pt modelId="{90670586-1AFE-4925-B482-0FA1AB0B72E0}" type="sibTrans" cxnId="{79B13A42-E5E7-4FF6-8821-1826C620BAB4}">
      <dgm:prSet/>
      <dgm:spPr/>
      <dgm:t>
        <a:bodyPr/>
        <a:lstStyle/>
        <a:p>
          <a:endParaRPr lang="en-ZA" sz="1500"/>
        </a:p>
      </dgm:t>
    </dgm:pt>
    <dgm:pt modelId="{DA97F389-B0EC-4889-9D46-0B7D83D320BB}">
      <dgm:prSet phldrT="[Text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pPr marL="0" marR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ZA" sz="1800" b="1" dirty="0">
              <a:solidFill>
                <a:srgbClr val="000000"/>
              </a:solidFill>
            </a:rPr>
            <a:t>Small, open economy and limited domestic market </a:t>
          </a:r>
        </a:p>
      </dgm:t>
    </dgm:pt>
    <dgm:pt modelId="{C435D228-CC48-4763-984D-F109EF76CB8D}" type="parTrans" cxnId="{A6CD32FE-3356-445D-B3A3-C4E818193AC3}">
      <dgm:prSet/>
      <dgm:spPr>
        <a:ln w="38100">
          <a:solidFill>
            <a:srgbClr val="FF0000"/>
          </a:solidFill>
        </a:ln>
      </dgm:spPr>
      <dgm:t>
        <a:bodyPr/>
        <a:lstStyle/>
        <a:p>
          <a:endParaRPr lang="en-ZA" sz="1500"/>
        </a:p>
      </dgm:t>
    </dgm:pt>
    <dgm:pt modelId="{1C4ACBD4-1B63-479D-898F-32B071DC9DC0}" type="sibTrans" cxnId="{A6CD32FE-3356-445D-B3A3-C4E818193AC3}">
      <dgm:prSet/>
      <dgm:spPr/>
      <dgm:t>
        <a:bodyPr/>
        <a:lstStyle/>
        <a:p>
          <a:endParaRPr lang="en-ZA" sz="1500"/>
        </a:p>
      </dgm:t>
    </dgm:pt>
    <dgm:pt modelId="{42A7BF20-0985-4608-9992-BF38CBA2FAE4}">
      <dgm:prSet phldrT="[Text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ZA" sz="1500" b="1" dirty="0">
            <a:solidFill>
              <a:schemeClr val="accent6">
                <a:lumMod val="10000"/>
              </a:schemeClr>
            </a:solidFill>
          </a:endParaRP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ZA" sz="2000" b="1" dirty="0">
              <a:solidFill>
                <a:srgbClr val="000000"/>
              </a:solidFill>
            </a:rPr>
            <a:t>Policy and strategy</a:t>
          </a:r>
        </a:p>
        <a:p>
          <a:pPr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ZA" sz="1600" b="1" dirty="0">
            <a:solidFill>
              <a:srgbClr val="000000"/>
            </a:solidFill>
          </a:endParaRPr>
        </a:p>
      </dgm:t>
    </dgm:pt>
    <dgm:pt modelId="{16749EBC-195B-405E-99EF-2B11114664B3}" type="parTrans" cxnId="{61426CBC-C852-499D-BC4B-5EE919647833}">
      <dgm:prSet/>
      <dgm:spPr/>
      <dgm:t>
        <a:bodyPr/>
        <a:lstStyle/>
        <a:p>
          <a:endParaRPr lang="en-ZA" sz="1500"/>
        </a:p>
      </dgm:t>
    </dgm:pt>
    <dgm:pt modelId="{18EDEF01-B932-40E3-B8A7-9022EDEE8913}" type="sibTrans" cxnId="{61426CBC-C852-499D-BC4B-5EE919647833}">
      <dgm:prSet/>
      <dgm:spPr/>
      <dgm:t>
        <a:bodyPr/>
        <a:lstStyle/>
        <a:p>
          <a:endParaRPr lang="en-ZA" sz="1500"/>
        </a:p>
      </dgm:t>
    </dgm:pt>
    <dgm:pt modelId="{48F66AA1-5B35-4420-9FBA-02AAE82DF48E}">
      <dgm:prSet phldrT="[Text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marL="0" marR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ZA" sz="1500" dirty="0"/>
            <a:t/>
          </a:r>
          <a:br>
            <a:rPr lang="en-ZA" sz="1500" dirty="0"/>
          </a:br>
          <a:r>
            <a:rPr lang="en-ZA" sz="1800" b="1" dirty="0">
              <a:solidFill>
                <a:srgbClr val="000000"/>
              </a:solidFill>
            </a:rPr>
            <a:t>Outward-looking industrialisation strategy: FDI, external markets; inputs and consumption goods </a:t>
          </a:r>
        </a:p>
        <a:p>
          <a:pPr marL="0" marR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ZA" sz="1500" dirty="0"/>
        </a:p>
      </dgm:t>
    </dgm:pt>
    <dgm:pt modelId="{D0D09AEC-CD71-429F-AB98-AD2893C53939}" type="sibTrans" cxnId="{1FC2EE4D-7451-4D01-924D-129EFB4A80D3}">
      <dgm:prSet/>
      <dgm:spPr/>
      <dgm:t>
        <a:bodyPr/>
        <a:lstStyle/>
        <a:p>
          <a:endParaRPr lang="en-ZA" sz="1500"/>
        </a:p>
      </dgm:t>
    </dgm:pt>
    <dgm:pt modelId="{B87C5178-6169-4865-8DE8-445405F2B6AF}" type="parTrans" cxnId="{1FC2EE4D-7451-4D01-924D-129EFB4A80D3}">
      <dgm:prSet/>
      <dgm:spPr>
        <a:ln w="38100">
          <a:solidFill>
            <a:srgbClr val="FF0000"/>
          </a:solidFill>
        </a:ln>
      </dgm:spPr>
      <dgm:t>
        <a:bodyPr/>
        <a:lstStyle/>
        <a:p>
          <a:endParaRPr lang="en-ZA" sz="1500"/>
        </a:p>
      </dgm:t>
    </dgm:pt>
    <dgm:pt modelId="{EFC5578A-6EDB-476E-8E23-62CDEE32C66E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marL="0" marR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ZA" sz="1800" b="1" dirty="0">
              <a:solidFill>
                <a:srgbClr val="000000"/>
              </a:solidFill>
            </a:rPr>
            <a:t>Fiscal conservatism and focus on saving funds generated from exhaustible resource: address vulnerabilities</a:t>
          </a:r>
        </a:p>
      </dgm:t>
    </dgm:pt>
    <dgm:pt modelId="{D9F1424F-FDB3-4DE2-A605-9F7C1DAC7F30}" type="sibTrans" cxnId="{C291E3B8-BD5B-41B7-8024-9561EEA7CEC8}">
      <dgm:prSet/>
      <dgm:spPr/>
      <dgm:t>
        <a:bodyPr/>
        <a:lstStyle/>
        <a:p>
          <a:endParaRPr lang="en-ZA" sz="1500"/>
        </a:p>
      </dgm:t>
    </dgm:pt>
    <dgm:pt modelId="{88FEFE82-6C3D-4852-B5FA-4F62967347C5}" type="parTrans" cxnId="{C291E3B8-BD5B-41B7-8024-9561EEA7CEC8}">
      <dgm:prSet/>
      <dgm:spPr>
        <a:ln w="38100">
          <a:solidFill>
            <a:srgbClr val="FF0000"/>
          </a:solidFill>
        </a:ln>
      </dgm:spPr>
      <dgm:t>
        <a:bodyPr/>
        <a:lstStyle/>
        <a:p>
          <a:endParaRPr lang="en-ZA" sz="1500">
            <a:solidFill>
              <a:srgbClr val="FF0000"/>
            </a:solidFill>
          </a:endParaRPr>
        </a:p>
      </dgm:t>
    </dgm:pt>
    <dgm:pt modelId="{1ECA44C6-6178-4F54-B502-97546BB9A2DC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algn="l"/>
          <a:r>
            <a:rPr lang="en-ZA" sz="1800" b="1" dirty="0">
              <a:solidFill>
                <a:srgbClr val="000000"/>
              </a:solidFill>
            </a:rPr>
            <a:t>Vulnerability to exogenous factors </a:t>
          </a:r>
        </a:p>
      </dgm:t>
    </dgm:pt>
    <dgm:pt modelId="{5A8635ED-5792-4821-A8ED-DCE06451A795}" type="parTrans" cxnId="{C2038F5A-7416-4E18-B0BF-1E1A13B15669}">
      <dgm:prSet/>
      <dgm:spPr>
        <a:solidFill>
          <a:schemeClr val="accent1">
            <a:tint val="60000"/>
            <a:hueOff val="0"/>
            <a:satOff val="0"/>
            <a:lumOff val="0"/>
          </a:schemeClr>
        </a:solidFill>
        <a:ln w="38100">
          <a:solidFill>
            <a:srgbClr val="FF0000"/>
          </a:solidFill>
        </a:ln>
      </dgm:spPr>
      <dgm:t>
        <a:bodyPr/>
        <a:lstStyle/>
        <a:p>
          <a:endParaRPr lang="en-ZA"/>
        </a:p>
      </dgm:t>
    </dgm:pt>
    <dgm:pt modelId="{BB19E3F0-B7E9-443E-B6C9-50437807AB8A}" type="sibTrans" cxnId="{C2038F5A-7416-4E18-B0BF-1E1A13B15669}">
      <dgm:prSet/>
      <dgm:spPr/>
      <dgm:t>
        <a:bodyPr/>
        <a:lstStyle/>
        <a:p>
          <a:endParaRPr lang="en-ZA"/>
        </a:p>
      </dgm:t>
    </dgm:pt>
    <dgm:pt modelId="{3E6B500D-9A96-4117-BBBF-B3CFE46F0466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algn="l"/>
          <a:r>
            <a:rPr lang="en-US" sz="1800" b="1" dirty="0">
              <a:solidFill>
                <a:srgbClr val="000000"/>
              </a:solidFill>
            </a:rPr>
            <a:t>Sectoral concentration: output and sources of revenue</a:t>
          </a:r>
        </a:p>
      </dgm:t>
    </dgm:pt>
    <dgm:pt modelId="{AA58608C-F77F-4871-81EF-865BB8057400}" type="parTrans" cxnId="{24DEF331-6849-46AF-95C2-83B436F0F38B}">
      <dgm:prSet/>
      <dgm:spPr/>
      <dgm:t>
        <a:bodyPr/>
        <a:lstStyle/>
        <a:p>
          <a:endParaRPr lang="en-US"/>
        </a:p>
      </dgm:t>
    </dgm:pt>
    <dgm:pt modelId="{07E94BC4-580D-43F0-A762-15EC47B3C1AF}" type="sibTrans" cxnId="{24DEF331-6849-46AF-95C2-83B436F0F38B}">
      <dgm:prSet/>
      <dgm:spPr/>
      <dgm:t>
        <a:bodyPr/>
        <a:lstStyle/>
        <a:p>
          <a:endParaRPr lang="en-US"/>
        </a:p>
      </dgm:t>
    </dgm:pt>
    <dgm:pt modelId="{0C60C4B1-B3F5-46A6-BAC3-493AC68C3AD0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algn="l"/>
          <a:r>
            <a:rPr lang="en-US" sz="1800" b="1" dirty="0">
              <a:solidFill>
                <a:srgbClr val="000000"/>
              </a:solidFill>
            </a:rPr>
            <a:t>Exchange rate policy: peg to trade partner countries and focus on stable real exchange rate – moderate volatility; support domestic industry</a:t>
          </a:r>
        </a:p>
      </dgm:t>
    </dgm:pt>
    <dgm:pt modelId="{693A0F4E-F880-4FD1-8D67-01A6DBBB6277}" type="parTrans" cxnId="{09810232-DE2E-4B3A-A51F-BF72DAF14576}">
      <dgm:prSet/>
      <dgm:spPr/>
      <dgm:t>
        <a:bodyPr/>
        <a:lstStyle/>
        <a:p>
          <a:endParaRPr lang="en-US"/>
        </a:p>
      </dgm:t>
    </dgm:pt>
    <dgm:pt modelId="{F30362FC-CECE-48D5-9E9C-62BE1B965CC9}" type="sibTrans" cxnId="{09810232-DE2E-4B3A-A51F-BF72DAF14576}">
      <dgm:prSet/>
      <dgm:spPr/>
      <dgm:t>
        <a:bodyPr/>
        <a:lstStyle/>
        <a:p>
          <a:endParaRPr lang="en-US"/>
        </a:p>
      </dgm:t>
    </dgm:pt>
    <dgm:pt modelId="{081EE15B-1CB5-4420-8811-80A1D2B9C85D}" type="pres">
      <dgm:prSet presAssocID="{EE457B40-3598-4DA3-9D7C-91DBA595F053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31155441-AFBE-4C96-AA85-B4564ED2D86E}" type="pres">
      <dgm:prSet presAssocID="{9E2BE554-DB93-4A4F-9895-C17519EDE9FE}" presName="root" presStyleCnt="0"/>
      <dgm:spPr/>
    </dgm:pt>
    <dgm:pt modelId="{5B3ACFAD-6D5B-4FAC-A7FA-DDB44741E0A8}" type="pres">
      <dgm:prSet presAssocID="{9E2BE554-DB93-4A4F-9895-C17519EDE9FE}" presName="rootComposite" presStyleCnt="0"/>
      <dgm:spPr/>
    </dgm:pt>
    <dgm:pt modelId="{0BD3E4B1-1579-42E6-8628-6E7EC22D09BD}" type="pres">
      <dgm:prSet presAssocID="{9E2BE554-DB93-4A4F-9895-C17519EDE9FE}" presName="rootText" presStyleLbl="node1" presStyleIdx="0" presStyleCnt="2" custScaleX="160542" custScaleY="60900" custLinFactNeighborX="5504" custLinFactNeighborY="-3853"/>
      <dgm:spPr/>
      <dgm:t>
        <a:bodyPr/>
        <a:lstStyle/>
        <a:p>
          <a:endParaRPr lang="en-US"/>
        </a:p>
      </dgm:t>
    </dgm:pt>
    <dgm:pt modelId="{FDBA473D-D9B5-4CA3-AFF1-5F9CFC84A0CA}" type="pres">
      <dgm:prSet presAssocID="{9E2BE554-DB93-4A4F-9895-C17519EDE9FE}" presName="rootConnector" presStyleLbl="node1" presStyleIdx="0" presStyleCnt="2"/>
      <dgm:spPr/>
      <dgm:t>
        <a:bodyPr/>
        <a:lstStyle/>
        <a:p>
          <a:endParaRPr lang="en-US"/>
        </a:p>
      </dgm:t>
    </dgm:pt>
    <dgm:pt modelId="{44304894-0A28-4871-B423-677998978C16}" type="pres">
      <dgm:prSet presAssocID="{9E2BE554-DB93-4A4F-9895-C17519EDE9FE}" presName="childShape" presStyleCnt="0"/>
      <dgm:spPr/>
    </dgm:pt>
    <dgm:pt modelId="{8E56436A-4D65-466A-9A3A-2688159CAA2A}" type="pres">
      <dgm:prSet presAssocID="{C435D228-CC48-4763-984D-F109EF76CB8D}" presName="Name13" presStyleLbl="parChTrans1D2" presStyleIdx="0" presStyleCnt="6"/>
      <dgm:spPr/>
      <dgm:t>
        <a:bodyPr/>
        <a:lstStyle/>
        <a:p>
          <a:endParaRPr lang="en-US"/>
        </a:p>
      </dgm:t>
    </dgm:pt>
    <dgm:pt modelId="{00F1B923-9EDA-4A2E-B264-41DC4DD4BAE7}" type="pres">
      <dgm:prSet presAssocID="{DA97F389-B0EC-4889-9D46-0B7D83D320BB}" presName="childText" presStyleLbl="bgAcc1" presStyleIdx="0" presStyleCnt="6" custScaleX="186863" custScaleY="81432" custLinFactNeighborX="3510" custLinFactNeighborY="38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9F6C97-58F4-478C-8D2A-0FBA7A2260FE}" type="pres">
      <dgm:prSet presAssocID="{5A8635ED-5792-4821-A8ED-DCE06451A795}" presName="Name13" presStyleLbl="parChTrans1D2" presStyleIdx="1" presStyleCnt="6"/>
      <dgm:spPr/>
      <dgm:t>
        <a:bodyPr/>
        <a:lstStyle/>
        <a:p>
          <a:endParaRPr lang="en-US"/>
        </a:p>
      </dgm:t>
    </dgm:pt>
    <dgm:pt modelId="{4B6C2237-EA3A-4BE9-B0C7-DD041D307470}" type="pres">
      <dgm:prSet presAssocID="{1ECA44C6-6178-4F54-B502-97546BB9A2DC}" presName="childText" presStyleLbl="bgAcc1" presStyleIdx="1" presStyleCnt="6" custScaleX="173335" custScaleY="82251" custLinFactNeighborX="288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EC5A09-2BB9-4095-936E-D5B7213A9448}" type="pres">
      <dgm:prSet presAssocID="{AA58608C-F77F-4871-81EF-865BB8057400}" presName="Name13" presStyleLbl="parChTrans1D2" presStyleIdx="2" presStyleCnt="6"/>
      <dgm:spPr/>
      <dgm:t>
        <a:bodyPr/>
        <a:lstStyle/>
        <a:p>
          <a:endParaRPr lang="en-US"/>
        </a:p>
      </dgm:t>
    </dgm:pt>
    <dgm:pt modelId="{85A77B78-A3B7-43A1-AED8-013B0FE67D2D}" type="pres">
      <dgm:prSet presAssocID="{3E6B500D-9A96-4117-BBBF-B3CFE46F0466}" presName="childText" presStyleLbl="bgAcc1" presStyleIdx="2" presStyleCnt="6" custScaleX="178077" custScaleY="81917" custLinFactNeighborX="3007" custLinFactNeighborY="-1227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4C4394-F132-4B96-A527-0836C8933EF4}" type="pres">
      <dgm:prSet presAssocID="{42A7BF20-0985-4608-9992-BF38CBA2FAE4}" presName="root" presStyleCnt="0"/>
      <dgm:spPr/>
    </dgm:pt>
    <dgm:pt modelId="{BA8C89E9-D538-41C9-8AC3-AD54C0600D89}" type="pres">
      <dgm:prSet presAssocID="{42A7BF20-0985-4608-9992-BF38CBA2FAE4}" presName="rootComposite" presStyleCnt="0"/>
      <dgm:spPr/>
    </dgm:pt>
    <dgm:pt modelId="{06629778-F7DE-46AA-B8C3-0166847A79D1}" type="pres">
      <dgm:prSet presAssocID="{42A7BF20-0985-4608-9992-BF38CBA2FAE4}" presName="rootText" presStyleLbl="node1" presStyleIdx="1" presStyleCnt="2" custScaleX="160542" custScaleY="60900" custLinFactNeighborX="-105" custLinFactNeighborY="-3853"/>
      <dgm:spPr/>
      <dgm:t>
        <a:bodyPr/>
        <a:lstStyle/>
        <a:p>
          <a:endParaRPr lang="en-US"/>
        </a:p>
      </dgm:t>
    </dgm:pt>
    <dgm:pt modelId="{74425748-1486-4957-9DFA-B00F9B2FBEF1}" type="pres">
      <dgm:prSet presAssocID="{42A7BF20-0985-4608-9992-BF38CBA2FAE4}" presName="rootConnector" presStyleLbl="node1" presStyleIdx="1" presStyleCnt="2"/>
      <dgm:spPr/>
      <dgm:t>
        <a:bodyPr/>
        <a:lstStyle/>
        <a:p>
          <a:endParaRPr lang="en-US"/>
        </a:p>
      </dgm:t>
    </dgm:pt>
    <dgm:pt modelId="{25A7080C-67CC-4665-9696-9AC754AC24A5}" type="pres">
      <dgm:prSet presAssocID="{42A7BF20-0985-4608-9992-BF38CBA2FAE4}" presName="childShape" presStyleCnt="0"/>
      <dgm:spPr/>
    </dgm:pt>
    <dgm:pt modelId="{E29D5A11-6497-432E-8E6F-1B326FDC2F0E}" type="pres">
      <dgm:prSet presAssocID="{B87C5178-6169-4865-8DE8-445405F2B6AF}" presName="Name13" presStyleLbl="parChTrans1D2" presStyleIdx="3" presStyleCnt="6"/>
      <dgm:spPr/>
      <dgm:t>
        <a:bodyPr/>
        <a:lstStyle/>
        <a:p>
          <a:endParaRPr lang="en-US"/>
        </a:p>
      </dgm:t>
    </dgm:pt>
    <dgm:pt modelId="{DB16209C-CE08-4B9A-9E6D-8D6FD1C7E64D}" type="pres">
      <dgm:prSet presAssocID="{48F66AA1-5B35-4420-9FBA-02AAE82DF48E}" presName="childText" presStyleLbl="bgAcc1" presStyleIdx="3" presStyleCnt="6" custScaleX="255446" custScaleY="80982" custLinFactNeighborX="-6224" custLinFactNeighborY="-1707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1BBD0A-4FE1-41C7-9E22-30ADB09247A0}" type="pres">
      <dgm:prSet presAssocID="{88FEFE82-6C3D-4852-B5FA-4F62967347C5}" presName="Name13" presStyleLbl="parChTrans1D2" presStyleIdx="4" presStyleCnt="6"/>
      <dgm:spPr/>
      <dgm:t>
        <a:bodyPr/>
        <a:lstStyle/>
        <a:p>
          <a:endParaRPr lang="en-US"/>
        </a:p>
      </dgm:t>
    </dgm:pt>
    <dgm:pt modelId="{6E590894-FCDD-45C3-83E1-4FB1AFC1F6F2}" type="pres">
      <dgm:prSet presAssocID="{EFC5578A-6EDB-476E-8E23-62CDEE32C66E}" presName="childText" presStyleLbl="bgAcc1" presStyleIdx="4" presStyleCnt="6" custScaleX="247789" custScaleY="119733" custLinFactNeighborX="-6224" custLinFactNeighborY="-186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C0A61A-6B88-4BB5-A29A-8638E3E11C2D}" type="pres">
      <dgm:prSet presAssocID="{693A0F4E-F880-4FD1-8D67-01A6DBBB6277}" presName="Name13" presStyleLbl="parChTrans1D2" presStyleIdx="5" presStyleCnt="6"/>
      <dgm:spPr/>
      <dgm:t>
        <a:bodyPr/>
        <a:lstStyle/>
        <a:p>
          <a:endParaRPr lang="en-US"/>
        </a:p>
      </dgm:t>
    </dgm:pt>
    <dgm:pt modelId="{755BB423-9758-4E78-8E66-6A035938E66B}" type="pres">
      <dgm:prSet presAssocID="{0C60C4B1-B3F5-46A6-BAC3-493AC68C3AD0}" presName="childText" presStyleLbl="bgAcc1" presStyleIdx="5" presStyleCnt="6" custScaleX="242814" custScaleY="121566" custLinFactNeighborX="-1932" custLinFactNeighborY="-2988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A555462-DCF2-470D-B0D5-59FAA59D4E3F}" type="presOf" srcId="{3E6B500D-9A96-4117-BBBF-B3CFE46F0466}" destId="{85A77B78-A3B7-43A1-AED8-013B0FE67D2D}" srcOrd="0" destOrd="0" presId="urn:microsoft.com/office/officeart/2005/8/layout/hierarchy3"/>
    <dgm:cxn modelId="{A3263A51-9900-4EDB-8FC6-AD4A2483F66F}" type="presOf" srcId="{B87C5178-6169-4865-8DE8-445405F2B6AF}" destId="{E29D5A11-6497-432E-8E6F-1B326FDC2F0E}" srcOrd="0" destOrd="0" presId="urn:microsoft.com/office/officeart/2005/8/layout/hierarchy3"/>
    <dgm:cxn modelId="{47CF923F-6919-4823-9ABC-4844C692489A}" type="presOf" srcId="{42A7BF20-0985-4608-9992-BF38CBA2FAE4}" destId="{74425748-1486-4957-9DFA-B00F9B2FBEF1}" srcOrd="1" destOrd="0" presId="urn:microsoft.com/office/officeart/2005/8/layout/hierarchy3"/>
    <dgm:cxn modelId="{61426CBC-C852-499D-BC4B-5EE919647833}" srcId="{EE457B40-3598-4DA3-9D7C-91DBA595F053}" destId="{42A7BF20-0985-4608-9992-BF38CBA2FAE4}" srcOrd="1" destOrd="0" parTransId="{16749EBC-195B-405E-99EF-2B11114664B3}" sibTransId="{18EDEF01-B932-40E3-B8A7-9022EDEE8913}"/>
    <dgm:cxn modelId="{A6CD32FE-3356-445D-B3A3-C4E818193AC3}" srcId="{9E2BE554-DB93-4A4F-9895-C17519EDE9FE}" destId="{DA97F389-B0EC-4889-9D46-0B7D83D320BB}" srcOrd="0" destOrd="0" parTransId="{C435D228-CC48-4763-984D-F109EF76CB8D}" sibTransId="{1C4ACBD4-1B63-479D-898F-32B071DC9DC0}"/>
    <dgm:cxn modelId="{7534E57A-BA2B-4595-A4AF-7B9EF6AF52C1}" type="presOf" srcId="{88FEFE82-6C3D-4852-B5FA-4F62967347C5}" destId="{7D1BBD0A-4FE1-41C7-9E22-30ADB09247A0}" srcOrd="0" destOrd="0" presId="urn:microsoft.com/office/officeart/2005/8/layout/hierarchy3"/>
    <dgm:cxn modelId="{ED3A2B4E-C323-4069-8CF8-199B63C1B554}" type="presOf" srcId="{5A8635ED-5792-4821-A8ED-DCE06451A795}" destId="{109F6C97-58F4-478C-8D2A-0FBA7A2260FE}" srcOrd="0" destOrd="0" presId="urn:microsoft.com/office/officeart/2005/8/layout/hierarchy3"/>
    <dgm:cxn modelId="{DBB641AA-AAD9-444B-8756-3BB2C28CB644}" type="presOf" srcId="{1ECA44C6-6178-4F54-B502-97546BB9A2DC}" destId="{4B6C2237-EA3A-4BE9-B0C7-DD041D307470}" srcOrd="0" destOrd="0" presId="urn:microsoft.com/office/officeart/2005/8/layout/hierarchy3"/>
    <dgm:cxn modelId="{551047A0-66A9-4D38-8C53-47C8F3CB9ED6}" type="presOf" srcId="{EFC5578A-6EDB-476E-8E23-62CDEE32C66E}" destId="{6E590894-FCDD-45C3-83E1-4FB1AFC1F6F2}" srcOrd="0" destOrd="0" presId="urn:microsoft.com/office/officeart/2005/8/layout/hierarchy3"/>
    <dgm:cxn modelId="{79B13A42-E5E7-4FF6-8821-1826C620BAB4}" srcId="{EE457B40-3598-4DA3-9D7C-91DBA595F053}" destId="{9E2BE554-DB93-4A4F-9895-C17519EDE9FE}" srcOrd="0" destOrd="0" parTransId="{DDD08007-B3A3-4940-8944-63813FF00E60}" sibTransId="{90670586-1AFE-4925-B482-0FA1AB0B72E0}"/>
    <dgm:cxn modelId="{C2038F5A-7416-4E18-B0BF-1E1A13B15669}" srcId="{9E2BE554-DB93-4A4F-9895-C17519EDE9FE}" destId="{1ECA44C6-6178-4F54-B502-97546BB9A2DC}" srcOrd="1" destOrd="0" parTransId="{5A8635ED-5792-4821-A8ED-DCE06451A795}" sibTransId="{BB19E3F0-B7E9-443E-B6C9-50437807AB8A}"/>
    <dgm:cxn modelId="{F5E49C10-FF35-4A2F-933C-61FEB18D7740}" type="presOf" srcId="{693A0F4E-F880-4FD1-8D67-01A6DBBB6277}" destId="{09C0A61A-6B88-4BB5-A29A-8638E3E11C2D}" srcOrd="0" destOrd="0" presId="urn:microsoft.com/office/officeart/2005/8/layout/hierarchy3"/>
    <dgm:cxn modelId="{DAB05B87-6D23-4EF7-AE71-D70BE608365C}" type="presOf" srcId="{9E2BE554-DB93-4A4F-9895-C17519EDE9FE}" destId="{FDBA473D-D9B5-4CA3-AFF1-5F9CFC84A0CA}" srcOrd="1" destOrd="0" presId="urn:microsoft.com/office/officeart/2005/8/layout/hierarchy3"/>
    <dgm:cxn modelId="{7BF8795D-034E-4E53-8254-3968182F6725}" type="presOf" srcId="{C435D228-CC48-4763-984D-F109EF76CB8D}" destId="{8E56436A-4D65-466A-9A3A-2688159CAA2A}" srcOrd="0" destOrd="0" presId="urn:microsoft.com/office/officeart/2005/8/layout/hierarchy3"/>
    <dgm:cxn modelId="{6872F400-051E-4D32-A326-F892E36DECDF}" type="presOf" srcId="{0C60C4B1-B3F5-46A6-BAC3-493AC68C3AD0}" destId="{755BB423-9758-4E78-8E66-6A035938E66B}" srcOrd="0" destOrd="0" presId="urn:microsoft.com/office/officeart/2005/8/layout/hierarchy3"/>
    <dgm:cxn modelId="{C85DE02F-8C62-472B-9C6A-512C919DFA4D}" type="presOf" srcId="{48F66AA1-5B35-4420-9FBA-02AAE82DF48E}" destId="{DB16209C-CE08-4B9A-9E6D-8D6FD1C7E64D}" srcOrd="0" destOrd="0" presId="urn:microsoft.com/office/officeart/2005/8/layout/hierarchy3"/>
    <dgm:cxn modelId="{24DEF331-6849-46AF-95C2-83B436F0F38B}" srcId="{9E2BE554-DB93-4A4F-9895-C17519EDE9FE}" destId="{3E6B500D-9A96-4117-BBBF-B3CFE46F0466}" srcOrd="2" destOrd="0" parTransId="{AA58608C-F77F-4871-81EF-865BB8057400}" sibTransId="{07E94BC4-580D-43F0-A762-15EC47B3C1AF}"/>
    <dgm:cxn modelId="{C291E3B8-BD5B-41B7-8024-9561EEA7CEC8}" srcId="{42A7BF20-0985-4608-9992-BF38CBA2FAE4}" destId="{EFC5578A-6EDB-476E-8E23-62CDEE32C66E}" srcOrd="1" destOrd="0" parTransId="{88FEFE82-6C3D-4852-B5FA-4F62967347C5}" sibTransId="{D9F1424F-FDB3-4DE2-A605-9F7C1DAC7F30}"/>
    <dgm:cxn modelId="{A85D34D7-5EBA-4221-8508-58926D800A1C}" type="presOf" srcId="{42A7BF20-0985-4608-9992-BF38CBA2FAE4}" destId="{06629778-F7DE-46AA-B8C3-0166847A79D1}" srcOrd="0" destOrd="0" presId="urn:microsoft.com/office/officeart/2005/8/layout/hierarchy3"/>
    <dgm:cxn modelId="{09810232-DE2E-4B3A-A51F-BF72DAF14576}" srcId="{42A7BF20-0985-4608-9992-BF38CBA2FAE4}" destId="{0C60C4B1-B3F5-46A6-BAC3-493AC68C3AD0}" srcOrd="2" destOrd="0" parTransId="{693A0F4E-F880-4FD1-8D67-01A6DBBB6277}" sibTransId="{F30362FC-CECE-48D5-9E9C-62BE1B965CC9}"/>
    <dgm:cxn modelId="{B07E3260-511F-4094-913D-C3B9321AEC9B}" type="presOf" srcId="{9E2BE554-DB93-4A4F-9895-C17519EDE9FE}" destId="{0BD3E4B1-1579-42E6-8628-6E7EC22D09BD}" srcOrd="0" destOrd="0" presId="urn:microsoft.com/office/officeart/2005/8/layout/hierarchy3"/>
    <dgm:cxn modelId="{1FC2EE4D-7451-4D01-924D-129EFB4A80D3}" srcId="{42A7BF20-0985-4608-9992-BF38CBA2FAE4}" destId="{48F66AA1-5B35-4420-9FBA-02AAE82DF48E}" srcOrd="0" destOrd="0" parTransId="{B87C5178-6169-4865-8DE8-445405F2B6AF}" sibTransId="{D0D09AEC-CD71-429F-AB98-AD2893C53939}"/>
    <dgm:cxn modelId="{DA6AF03E-54C3-4ED5-A776-444D5F6A85A3}" type="presOf" srcId="{DA97F389-B0EC-4889-9D46-0B7D83D320BB}" destId="{00F1B923-9EDA-4A2E-B264-41DC4DD4BAE7}" srcOrd="0" destOrd="0" presId="urn:microsoft.com/office/officeart/2005/8/layout/hierarchy3"/>
    <dgm:cxn modelId="{004880E6-2528-4C63-A0B5-158FF485AE11}" type="presOf" srcId="{EE457B40-3598-4DA3-9D7C-91DBA595F053}" destId="{081EE15B-1CB5-4420-8811-80A1D2B9C85D}" srcOrd="0" destOrd="0" presId="urn:microsoft.com/office/officeart/2005/8/layout/hierarchy3"/>
    <dgm:cxn modelId="{884C7108-E02B-4AF6-8305-F596A8D1BDE8}" type="presOf" srcId="{AA58608C-F77F-4871-81EF-865BB8057400}" destId="{ABEC5A09-2BB9-4095-936E-D5B7213A9448}" srcOrd="0" destOrd="0" presId="urn:microsoft.com/office/officeart/2005/8/layout/hierarchy3"/>
    <dgm:cxn modelId="{6D1377FF-9B38-4B94-9DC9-15B9EFBD47F8}" type="presParOf" srcId="{081EE15B-1CB5-4420-8811-80A1D2B9C85D}" destId="{31155441-AFBE-4C96-AA85-B4564ED2D86E}" srcOrd="0" destOrd="0" presId="urn:microsoft.com/office/officeart/2005/8/layout/hierarchy3"/>
    <dgm:cxn modelId="{797EDC3A-3B50-4367-A118-EC1C999E57C3}" type="presParOf" srcId="{31155441-AFBE-4C96-AA85-B4564ED2D86E}" destId="{5B3ACFAD-6D5B-4FAC-A7FA-DDB44741E0A8}" srcOrd="0" destOrd="0" presId="urn:microsoft.com/office/officeart/2005/8/layout/hierarchy3"/>
    <dgm:cxn modelId="{62B86E0F-0E61-4A94-8DBD-56D309434D1D}" type="presParOf" srcId="{5B3ACFAD-6D5B-4FAC-A7FA-DDB44741E0A8}" destId="{0BD3E4B1-1579-42E6-8628-6E7EC22D09BD}" srcOrd="0" destOrd="0" presId="urn:microsoft.com/office/officeart/2005/8/layout/hierarchy3"/>
    <dgm:cxn modelId="{269BC745-C82A-439F-9EB9-6C22892425C3}" type="presParOf" srcId="{5B3ACFAD-6D5B-4FAC-A7FA-DDB44741E0A8}" destId="{FDBA473D-D9B5-4CA3-AFF1-5F9CFC84A0CA}" srcOrd="1" destOrd="0" presId="urn:microsoft.com/office/officeart/2005/8/layout/hierarchy3"/>
    <dgm:cxn modelId="{18BCDC25-607E-46DD-9458-526A43D989C5}" type="presParOf" srcId="{31155441-AFBE-4C96-AA85-B4564ED2D86E}" destId="{44304894-0A28-4871-B423-677998978C16}" srcOrd="1" destOrd="0" presId="urn:microsoft.com/office/officeart/2005/8/layout/hierarchy3"/>
    <dgm:cxn modelId="{BC340B2D-E3AE-45D5-A70D-EDE140C56CC8}" type="presParOf" srcId="{44304894-0A28-4871-B423-677998978C16}" destId="{8E56436A-4D65-466A-9A3A-2688159CAA2A}" srcOrd="0" destOrd="0" presId="urn:microsoft.com/office/officeart/2005/8/layout/hierarchy3"/>
    <dgm:cxn modelId="{16B3F24B-0A1B-4E23-B10D-63BEBD634FFC}" type="presParOf" srcId="{44304894-0A28-4871-B423-677998978C16}" destId="{00F1B923-9EDA-4A2E-B264-41DC4DD4BAE7}" srcOrd="1" destOrd="0" presId="urn:microsoft.com/office/officeart/2005/8/layout/hierarchy3"/>
    <dgm:cxn modelId="{AC21678F-301F-4A18-A7F2-5FA6E93DB428}" type="presParOf" srcId="{44304894-0A28-4871-B423-677998978C16}" destId="{109F6C97-58F4-478C-8D2A-0FBA7A2260FE}" srcOrd="2" destOrd="0" presId="urn:microsoft.com/office/officeart/2005/8/layout/hierarchy3"/>
    <dgm:cxn modelId="{FA5C76B0-34F1-4527-A203-B7638565F228}" type="presParOf" srcId="{44304894-0A28-4871-B423-677998978C16}" destId="{4B6C2237-EA3A-4BE9-B0C7-DD041D307470}" srcOrd="3" destOrd="0" presId="urn:microsoft.com/office/officeart/2005/8/layout/hierarchy3"/>
    <dgm:cxn modelId="{B61C7833-CD5C-4B6B-964C-2154D62E8A70}" type="presParOf" srcId="{44304894-0A28-4871-B423-677998978C16}" destId="{ABEC5A09-2BB9-4095-936E-D5B7213A9448}" srcOrd="4" destOrd="0" presId="urn:microsoft.com/office/officeart/2005/8/layout/hierarchy3"/>
    <dgm:cxn modelId="{6541F7DE-D212-4ED1-AFA4-25C49F2C4E47}" type="presParOf" srcId="{44304894-0A28-4871-B423-677998978C16}" destId="{85A77B78-A3B7-43A1-AED8-013B0FE67D2D}" srcOrd="5" destOrd="0" presId="urn:microsoft.com/office/officeart/2005/8/layout/hierarchy3"/>
    <dgm:cxn modelId="{B75B41F5-0DAB-479C-9134-1F68961A1B07}" type="presParOf" srcId="{081EE15B-1CB5-4420-8811-80A1D2B9C85D}" destId="{A54C4394-F132-4B96-A527-0836C8933EF4}" srcOrd="1" destOrd="0" presId="urn:microsoft.com/office/officeart/2005/8/layout/hierarchy3"/>
    <dgm:cxn modelId="{C9637CC3-FDF0-47C4-8001-33312C40E27C}" type="presParOf" srcId="{A54C4394-F132-4B96-A527-0836C8933EF4}" destId="{BA8C89E9-D538-41C9-8AC3-AD54C0600D89}" srcOrd="0" destOrd="0" presId="urn:microsoft.com/office/officeart/2005/8/layout/hierarchy3"/>
    <dgm:cxn modelId="{D9D8F219-724B-4C6F-8A9A-520AAE1DAE74}" type="presParOf" srcId="{BA8C89E9-D538-41C9-8AC3-AD54C0600D89}" destId="{06629778-F7DE-46AA-B8C3-0166847A79D1}" srcOrd="0" destOrd="0" presId="urn:microsoft.com/office/officeart/2005/8/layout/hierarchy3"/>
    <dgm:cxn modelId="{667C3660-78A6-4B08-ACF2-5F9258F25B0A}" type="presParOf" srcId="{BA8C89E9-D538-41C9-8AC3-AD54C0600D89}" destId="{74425748-1486-4957-9DFA-B00F9B2FBEF1}" srcOrd="1" destOrd="0" presId="urn:microsoft.com/office/officeart/2005/8/layout/hierarchy3"/>
    <dgm:cxn modelId="{6C3343BF-E7D8-4D86-8DE2-D3616C476050}" type="presParOf" srcId="{A54C4394-F132-4B96-A527-0836C8933EF4}" destId="{25A7080C-67CC-4665-9696-9AC754AC24A5}" srcOrd="1" destOrd="0" presId="urn:microsoft.com/office/officeart/2005/8/layout/hierarchy3"/>
    <dgm:cxn modelId="{F44D24A9-1559-4434-87FE-A23758C21FA2}" type="presParOf" srcId="{25A7080C-67CC-4665-9696-9AC754AC24A5}" destId="{E29D5A11-6497-432E-8E6F-1B326FDC2F0E}" srcOrd="0" destOrd="0" presId="urn:microsoft.com/office/officeart/2005/8/layout/hierarchy3"/>
    <dgm:cxn modelId="{A9B7E42A-2EDB-4FE1-ABB8-6164C66675C7}" type="presParOf" srcId="{25A7080C-67CC-4665-9696-9AC754AC24A5}" destId="{DB16209C-CE08-4B9A-9E6D-8D6FD1C7E64D}" srcOrd="1" destOrd="0" presId="urn:microsoft.com/office/officeart/2005/8/layout/hierarchy3"/>
    <dgm:cxn modelId="{9BF1F5A9-9F15-440A-8D1B-8EBD4746DF52}" type="presParOf" srcId="{25A7080C-67CC-4665-9696-9AC754AC24A5}" destId="{7D1BBD0A-4FE1-41C7-9E22-30ADB09247A0}" srcOrd="2" destOrd="0" presId="urn:microsoft.com/office/officeart/2005/8/layout/hierarchy3"/>
    <dgm:cxn modelId="{762DE750-6F96-43BE-AF2C-95ADC4FFD001}" type="presParOf" srcId="{25A7080C-67CC-4665-9696-9AC754AC24A5}" destId="{6E590894-FCDD-45C3-83E1-4FB1AFC1F6F2}" srcOrd="3" destOrd="0" presId="urn:microsoft.com/office/officeart/2005/8/layout/hierarchy3"/>
    <dgm:cxn modelId="{F181FCC6-1835-4AEC-BBCC-AC8292C1EF26}" type="presParOf" srcId="{25A7080C-67CC-4665-9696-9AC754AC24A5}" destId="{09C0A61A-6B88-4BB5-A29A-8638E3E11C2D}" srcOrd="4" destOrd="0" presId="urn:microsoft.com/office/officeart/2005/8/layout/hierarchy3"/>
    <dgm:cxn modelId="{53746E26-7BF8-4B3A-92EA-BB255A362D5D}" type="presParOf" srcId="{25A7080C-67CC-4665-9696-9AC754AC24A5}" destId="{755BB423-9758-4E78-8E66-6A035938E66B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D3E4B1-1579-42E6-8628-6E7EC22D09BD}">
      <dsp:nvSpPr>
        <dsp:cNvPr id="0" name=""/>
        <dsp:cNvSpPr/>
      </dsp:nvSpPr>
      <dsp:spPr>
        <a:xfrm>
          <a:off x="112713" y="0"/>
          <a:ext cx="3211558" cy="609136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marL="0" marR="0" lvl="0" indent="0" algn="ctr" defTabSz="7112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endParaRPr lang="en-ZA" sz="1500" b="1" kern="1200" dirty="0">
            <a:solidFill>
              <a:schemeClr val="accent6">
                <a:lumMod val="10000"/>
              </a:schemeClr>
            </a:solidFill>
          </a:endParaRPr>
        </a:p>
        <a:p>
          <a:pPr marL="0" marR="0" lvl="0" indent="0" algn="ctr" defTabSz="7112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en-ZA" sz="2000" b="1" kern="1200" dirty="0">
              <a:solidFill>
                <a:schemeClr val="accent6">
                  <a:lumMod val="10000"/>
                </a:schemeClr>
              </a:solidFill>
            </a:rPr>
            <a:t>Structural characteristics</a:t>
          </a:r>
          <a:endParaRPr lang="en-ZA" sz="2000" b="1" kern="1200" dirty="0">
            <a:solidFill>
              <a:srgbClr val="000000"/>
            </a:solidFill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ZA" sz="1500" b="1" kern="1200" dirty="0">
            <a:solidFill>
              <a:srgbClr val="000000"/>
            </a:solidFill>
          </a:endParaRPr>
        </a:p>
      </dsp:txBody>
      <dsp:txXfrm>
        <a:off x="130554" y="17841"/>
        <a:ext cx="3175876" cy="573454"/>
      </dsp:txXfrm>
    </dsp:sp>
    <dsp:sp modelId="{8E56436A-4D65-466A-9A3A-2688159CAA2A}">
      <dsp:nvSpPr>
        <dsp:cNvPr id="0" name=""/>
        <dsp:cNvSpPr/>
      </dsp:nvSpPr>
      <dsp:spPr>
        <a:xfrm>
          <a:off x="433869" y="609136"/>
          <a:ext cx="267223" cy="6731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73152"/>
              </a:lnTo>
              <a:lnTo>
                <a:pt x="267223" y="673152"/>
              </a:lnTo>
            </a:path>
          </a:pathLst>
        </a:custGeom>
        <a:noFill/>
        <a:ln w="381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F1B923-9EDA-4A2E-B264-41DC4DD4BAE7}">
      <dsp:nvSpPr>
        <dsp:cNvPr id="0" name=""/>
        <dsp:cNvSpPr/>
      </dsp:nvSpPr>
      <dsp:spPr>
        <a:xfrm>
          <a:off x="701093" y="875038"/>
          <a:ext cx="2990476" cy="81450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ZA" sz="1800" b="1" kern="1200" dirty="0">
              <a:solidFill>
                <a:srgbClr val="000000"/>
              </a:solidFill>
            </a:rPr>
            <a:t>Small, open economy and limited domestic market </a:t>
          </a:r>
        </a:p>
      </dsp:txBody>
      <dsp:txXfrm>
        <a:off x="724949" y="898894"/>
        <a:ext cx="2942764" cy="766790"/>
      </dsp:txXfrm>
    </dsp:sp>
    <dsp:sp modelId="{109F6C97-58F4-478C-8D2A-0FBA7A2260FE}">
      <dsp:nvSpPr>
        <dsp:cNvPr id="0" name=""/>
        <dsp:cNvSpPr/>
      </dsp:nvSpPr>
      <dsp:spPr>
        <a:xfrm>
          <a:off x="433869" y="609136"/>
          <a:ext cx="257269" cy="17379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37976"/>
              </a:lnTo>
              <a:lnTo>
                <a:pt x="257269" y="1737976"/>
              </a:lnTo>
            </a:path>
          </a:pathLst>
        </a:custGeom>
        <a:noFill/>
        <a:ln w="381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6C2237-EA3A-4BE9-B0C7-DD041D307470}">
      <dsp:nvSpPr>
        <dsp:cNvPr id="0" name=""/>
        <dsp:cNvSpPr/>
      </dsp:nvSpPr>
      <dsp:spPr>
        <a:xfrm>
          <a:off x="691138" y="1935765"/>
          <a:ext cx="2773980" cy="822693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800" b="1" kern="1200" dirty="0">
              <a:solidFill>
                <a:srgbClr val="000000"/>
              </a:solidFill>
            </a:rPr>
            <a:t>Vulnerability to exogenous factors </a:t>
          </a:r>
        </a:p>
      </dsp:txBody>
      <dsp:txXfrm>
        <a:off x="715234" y="1959861"/>
        <a:ext cx="2725788" cy="774501"/>
      </dsp:txXfrm>
    </dsp:sp>
    <dsp:sp modelId="{ABEC5A09-2BB9-4095-936E-D5B7213A9448}">
      <dsp:nvSpPr>
        <dsp:cNvPr id="0" name=""/>
        <dsp:cNvSpPr/>
      </dsp:nvSpPr>
      <dsp:spPr>
        <a:xfrm>
          <a:off x="433869" y="609136"/>
          <a:ext cx="259173" cy="26862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86288"/>
              </a:lnTo>
              <a:lnTo>
                <a:pt x="259173" y="268628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A77B78-A3B7-43A1-AED8-013B0FE67D2D}">
      <dsp:nvSpPr>
        <dsp:cNvPr id="0" name=""/>
        <dsp:cNvSpPr/>
      </dsp:nvSpPr>
      <dsp:spPr>
        <a:xfrm>
          <a:off x="693043" y="2885747"/>
          <a:ext cx="2849869" cy="819353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>
              <a:solidFill>
                <a:srgbClr val="000000"/>
              </a:solidFill>
            </a:rPr>
            <a:t>Sectoral concentration: output and sources of revenue</a:t>
          </a:r>
        </a:p>
      </dsp:txBody>
      <dsp:txXfrm>
        <a:off x="717041" y="2909745"/>
        <a:ext cx="2801873" cy="771357"/>
      </dsp:txXfrm>
    </dsp:sp>
    <dsp:sp modelId="{06629778-F7DE-46AA-B8C3-0166847A79D1}">
      <dsp:nvSpPr>
        <dsp:cNvPr id="0" name=""/>
        <dsp:cNvSpPr/>
      </dsp:nvSpPr>
      <dsp:spPr>
        <a:xfrm>
          <a:off x="3712178" y="0"/>
          <a:ext cx="3211558" cy="609136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ZA" sz="1500" b="1" kern="1200" dirty="0">
            <a:solidFill>
              <a:schemeClr val="accent6">
                <a:lumMod val="10000"/>
              </a:schemeClr>
            </a:solidFill>
          </a:endParaRP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ZA" sz="2000" b="1" kern="1200" dirty="0">
              <a:solidFill>
                <a:srgbClr val="000000"/>
              </a:solidFill>
            </a:rPr>
            <a:t>Policy and strategy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ZA" sz="1600" b="1" kern="1200" dirty="0">
            <a:solidFill>
              <a:srgbClr val="000000"/>
            </a:solidFill>
          </a:endParaRPr>
        </a:p>
      </dsp:txBody>
      <dsp:txXfrm>
        <a:off x="3730019" y="17841"/>
        <a:ext cx="3175876" cy="573454"/>
      </dsp:txXfrm>
    </dsp:sp>
    <dsp:sp modelId="{E29D5A11-6497-432E-8E6F-1B326FDC2F0E}">
      <dsp:nvSpPr>
        <dsp:cNvPr id="0" name=""/>
        <dsp:cNvSpPr/>
      </dsp:nvSpPr>
      <dsp:spPr>
        <a:xfrm>
          <a:off x="4033334" y="609136"/>
          <a:ext cx="223650" cy="4962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6253"/>
              </a:lnTo>
              <a:lnTo>
                <a:pt x="223650" y="496253"/>
              </a:lnTo>
            </a:path>
          </a:pathLst>
        </a:custGeom>
        <a:noFill/>
        <a:ln w="381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16209C-CE08-4B9A-9E6D-8D6FD1C7E64D}">
      <dsp:nvSpPr>
        <dsp:cNvPr id="0" name=""/>
        <dsp:cNvSpPr/>
      </dsp:nvSpPr>
      <dsp:spPr>
        <a:xfrm>
          <a:off x="4256984" y="700388"/>
          <a:ext cx="4088050" cy="810001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ZA" sz="1500" kern="1200" dirty="0"/>
            <a:t/>
          </a:r>
          <a:br>
            <a:rPr lang="en-ZA" sz="1500" kern="1200" dirty="0"/>
          </a:br>
          <a:r>
            <a:rPr lang="en-ZA" sz="1800" b="1" kern="1200" dirty="0">
              <a:solidFill>
                <a:srgbClr val="000000"/>
              </a:solidFill>
            </a:rPr>
            <a:t>Outward-looking industrialisation strategy: FDI, external markets; inputs and consumption goods </a:t>
          </a:r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ZA" sz="1500" kern="1200" dirty="0"/>
        </a:p>
      </dsp:txBody>
      <dsp:txXfrm>
        <a:off x="4280708" y="724112"/>
        <a:ext cx="4040602" cy="762553"/>
      </dsp:txXfrm>
    </dsp:sp>
    <dsp:sp modelId="{7D1BBD0A-4FE1-41C7-9E22-30ADB09247A0}">
      <dsp:nvSpPr>
        <dsp:cNvPr id="0" name=""/>
        <dsp:cNvSpPr/>
      </dsp:nvSpPr>
      <dsp:spPr>
        <a:xfrm>
          <a:off x="4033334" y="609136"/>
          <a:ext cx="223650" cy="17347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34715"/>
              </a:lnTo>
              <a:lnTo>
                <a:pt x="223650" y="1734715"/>
              </a:lnTo>
            </a:path>
          </a:pathLst>
        </a:custGeom>
        <a:noFill/>
        <a:ln w="381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590894-FCDD-45C3-83E1-4FB1AFC1F6F2}">
      <dsp:nvSpPr>
        <dsp:cNvPr id="0" name=""/>
        <dsp:cNvSpPr/>
      </dsp:nvSpPr>
      <dsp:spPr>
        <a:xfrm>
          <a:off x="4256984" y="1745052"/>
          <a:ext cx="3965510" cy="119759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ZA" sz="1800" b="1" kern="1200" dirty="0">
              <a:solidFill>
                <a:srgbClr val="000000"/>
              </a:solidFill>
            </a:rPr>
            <a:t>Fiscal conservatism and focus on saving funds generated from exhaustible resource: address vulnerabilities</a:t>
          </a:r>
        </a:p>
      </dsp:txBody>
      <dsp:txXfrm>
        <a:off x="4292060" y="1780128"/>
        <a:ext cx="3895358" cy="1127445"/>
      </dsp:txXfrm>
    </dsp:sp>
    <dsp:sp modelId="{09C0A61A-6B88-4BB5-A29A-8638E3E11C2D}">
      <dsp:nvSpPr>
        <dsp:cNvPr id="0" name=""/>
        <dsp:cNvSpPr/>
      </dsp:nvSpPr>
      <dsp:spPr>
        <a:xfrm>
          <a:off x="4033334" y="609136"/>
          <a:ext cx="292337" cy="30788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78840"/>
              </a:lnTo>
              <a:lnTo>
                <a:pt x="292337" y="307884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5BB423-9758-4E78-8E66-6A035938E66B}">
      <dsp:nvSpPr>
        <dsp:cNvPr id="0" name=""/>
        <dsp:cNvSpPr/>
      </dsp:nvSpPr>
      <dsp:spPr>
        <a:xfrm>
          <a:off x="4325671" y="3080011"/>
          <a:ext cx="3885893" cy="1215931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>
              <a:solidFill>
                <a:srgbClr val="000000"/>
              </a:solidFill>
            </a:rPr>
            <a:t>Exchange rate policy: peg to trade partner countries and focus on stable real exchange rate – moderate volatility; support domestic industry</a:t>
          </a:r>
        </a:p>
      </dsp:txBody>
      <dsp:txXfrm>
        <a:off x="4361284" y="3115624"/>
        <a:ext cx="3814667" cy="11447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8" tIns="45716" rIns="91428" bIns="45716" numCol="1" anchor="t" anchorCtr="0" compatLnSpc="1">
            <a:prstTxWarp prst="textNoShape">
              <a:avLst/>
            </a:prstTxWarp>
          </a:bodyPr>
          <a:lstStyle>
            <a:lvl1pPr defTabSz="911225">
              <a:defRPr sz="1200" b="0"/>
            </a:lvl1pPr>
          </a:lstStyle>
          <a:p>
            <a:r>
              <a:rPr lang="en-US"/>
              <a:t>Bank of Botswana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3513" y="2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8" tIns="45716" rIns="91428" bIns="45716" numCol="1" anchor="t" anchorCtr="0" compatLnSpc="1">
            <a:prstTxWarp prst="textNoShape">
              <a:avLst/>
            </a:prstTxWarp>
          </a:bodyPr>
          <a:lstStyle>
            <a:lvl1pPr algn="r" defTabSz="911225">
              <a:defRPr sz="1200" b="0"/>
            </a:lvl1pPr>
          </a:lstStyle>
          <a:p>
            <a:fld id="{906BA7CB-43D4-4844-B48B-710434E5E189}" type="datetime1">
              <a:rPr lang="en-US"/>
              <a:pPr/>
              <a:t>4/30/2019</a:t>
            </a:fld>
            <a:endParaRPr lang="en-US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6"/>
            <a:ext cx="3036888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8" tIns="45716" rIns="91428" bIns="45716" numCol="1" anchor="b" anchorCtr="0" compatLnSpc="1">
            <a:prstTxWarp prst="textNoShape">
              <a:avLst/>
            </a:prstTxWarp>
          </a:bodyPr>
          <a:lstStyle>
            <a:lvl1pPr defTabSz="911225">
              <a:defRPr sz="1200" b="0"/>
            </a:lvl1pPr>
          </a:lstStyle>
          <a:p>
            <a:endParaRPr lang="en-US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3513" y="8831266"/>
            <a:ext cx="3036888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8" tIns="45716" rIns="91428" bIns="45716" numCol="1" anchor="b" anchorCtr="0" compatLnSpc="1">
            <a:prstTxWarp prst="textNoShape">
              <a:avLst/>
            </a:prstTxWarp>
          </a:bodyPr>
          <a:lstStyle>
            <a:lvl1pPr algn="r" defTabSz="911225">
              <a:defRPr sz="1200" b="0"/>
            </a:lvl1pPr>
          </a:lstStyle>
          <a:p>
            <a:fld id="{EE82E01B-ADF9-4DA5-8F0D-9EA9528B30E1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1271" name="Picture 7" descr="a_BLOGO2_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16263" y="23814"/>
            <a:ext cx="828675" cy="74453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829144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8" tIns="45716" rIns="91428" bIns="45716" numCol="1" anchor="t" anchorCtr="0" compatLnSpc="1">
            <a:prstTxWarp prst="textNoShape">
              <a:avLst/>
            </a:prstTxWarp>
          </a:bodyPr>
          <a:lstStyle>
            <a:lvl1pPr defTabSz="911225">
              <a:defRPr sz="1200" b="0"/>
            </a:lvl1pPr>
          </a:lstStyle>
          <a:p>
            <a:r>
              <a:rPr lang="en-US"/>
              <a:t>Bank of Botswana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3513" y="2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8" tIns="45716" rIns="91428" bIns="45716" numCol="1" anchor="t" anchorCtr="0" compatLnSpc="1">
            <a:prstTxWarp prst="textNoShape">
              <a:avLst/>
            </a:prstTxWarp>
          </a:bodyPr>
          <a:lstStyle>
            <a:lvl1pPr algn="r" defTabSz="911225">
              <a:defRPr sz="1200" b="0"/>
            </a:lvl1pPr>
          </a:lstStyle>
          <a:p>
            <a:fld id="{731DA646-A6E7-4F02-93B4-8E7A9CEE6C7B}" type="datetime1">
              <a:rPr lang="en-US"/>
              <a:pPr/>
              <a:t>4/30/2019</a:t>
            </a:fld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40" y="4957766"/>
            <a:ext cx="5140324" cy="364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8" tIns="45716" rIns="91428" bIns="457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6"/>
            <a:ext cx="3036888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8" tIns="45716" rIns="91428" bIns="45716" numCol="1" anchor="b" anchorCtr="0" compatLnSpc="1">
            <a:prstTxWarp prst="textNoShape">
              <a:avLst/>
            </a:prstTxWarp>
          </a:bodyPr>
          <a:lstStyle>
            <a:lvl1pPr defTabSz="911225">
              <a:defRPr sz="1200" b="0"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3513" y="8831266"/>
            <a:ext cx="3036888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8" tIns="45716" rIns="91428" bIns="45716" numCol="1" anchor="b" anchorCtr="0" compatLnSpc="1">
            <a:prstTxWarp prst="textNoShape">
              <a:avLst/>
            </a:prstTxWarp>
          </a:bodyPr>
          <a:lstStyle>
            <a:lvl1pPr algn="r" defTabSz="911225">
              <a:defRPr sz="1200" b="0"/>
            </a:lvl1pPr>
          </a:lstStyle>
          <a:p>
            <a:fld id="{77D0B4AE-3472-4D34-B227-4EB2BB18980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>
            <a:off x="1714501" y="4656138"/>
            <a:ext cx="3581400" cy="0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015256194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W" dirty="0"/>
          </a:p>
        </p:txBody>
      </p:sp>
    </p:spTree>
    <p:extLst>
      <p:ext uri="{BB962C8B-B14F-4D97-AF65-F5344CB8AC3E}">
        <p14:creationId xmlns:p14="http://schemas.microsoft.com/office/powerpoint/2010/main" val="16241590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Bank of Botswana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731DA646-A6E7-4F02-93B4-8E7A9CEE6C7B}" type="datetime1">
              <a:rPr lang="en-US" smtClean="0"/>
              <a:pPr/>
              <a:t>4/30/2019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0B4AE-3472-4D34-B227-4EB2BB18980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5837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Bank of Botswana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731DA646-A6E7-4F02-93B4-8E7A9CEE6C7B}" type="datetime1">
              <a:rPr lang="en-US" smtClean="0"/>
              <a:pPr/>
              <a:t>4/30/2019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0B4AE-3472-4D34-B227-4EB2BB18980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5312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Bank of Botswana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731DA646-A6E7-4F02-93B4-8E7A9CEE6C7B}" type="datetime1">
              <a:rPr lang="en-US" smtClean="0"/>
              <a:pPr/>
              <a:t>4/30/2019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0B4AE-3472-4D34-B227-4EB2BB18980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4427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Shape 377"/>
          <p:cNvSpPr>
            <a:spLocks noGrp="1" noRot="1" noChangeAspect="1"/>
          </p:cNvSpPr>
          <p:nvPr>
            <p:ph type="sldImg"/>
          </p:nvPr>
        </p:nvSpPr>
        <p:spPr>
          <a:xfrm>
            <a:off x="1876425" y="300038"/>
            <a:ext cx="3321050" cy="2490787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78" name="Shape 378"/>
          <p:cNvSpPr>
            <a:spLocks noGrp="1"/>
          </p:cNvSpPr>
          <p:nvPr>
            <p:ph type="body" sz="quarter" idx="1"/>
          </p:nvPr>
        </p:nvSpPr>
        <p:spPr>
          <a:xfrm>
            <a:off x="1" y="2824376"/>
            <a:ext cx="7072613" cy="5493077"/>
          </a:xfrm>
          <a:prstGeom prst="rect">
            <a:avLst/>
          </a:prstGeom>
        </p:spPr>
        <p:txBody>
          <a:bodyPr/>
          <a:lstStyle/>
          <a:p>
            <a:pPr lvl="0"/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In addition to reserve</a:t>
            </a:r>
            <a:r>
              <a:rPr kumimoji="0" lang="en-US" sz="2400" b="1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sufficiency in terms of import cover, a substantial amount of reserves is directly due to government </a:t>
            </a:r>
          </a:p>
          <a:p>
            <a:pPr lvl="0"/>
            <a:endParaRPr kumimoji="0" lang="en-US" sz="2400" b="1" i="0" u="none" strike="noStrike" kern="1200" cap="none" spc="0" normalizeH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lvl="0"/>
            <a:r>
              <a:rPr lang="en-ZA" sz="2400" b="1" dirty="0" smtClean="0">
                <a:solidFill>
                  <a:srgbClr val="000000"/>
                </a:solidFill>
              </a:rPr>
              <a:t>Reserves also sufficient to cover external debt</a:t>
            </a:r>
            <a:r>
              <a:rPr kumimoji="0" lang="en-US" sz="2400" b="1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algn="just"/>
            <a:endParaRPr sz="2300" dirty="0"/>
          </a:p>
        </p:txBody>
      </p:sp>
    </p:spTree>
    <p:extLst>
      <p:ext uri="{BB962C8B-B14F-4D97-AF65-F5344CB8AC3E}">
        <p14:creationId xmlns:p14="http://schemas.microsoft.com/office/powerpoint/2010/main" val="13899152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" name="Shape 383"/>
          <p:cNvSpPr>
            <a:spLocks noGrp="1" noRot="1" noChangeAspect="1"/>
          </p:cNvSpPr>
          <p:nvPr>
            <p:ph type="sldImg"/>
          </p:nvPr>
        </p:nvSpPr>
        <p:spPr>
          <a:xfrm>
            <a:off x="2395538" y="652463"/>
            <a:ext cx="2306637" cy="1728787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84" name="Shape 384"/>
          <p:cNvSpPr>
            <a:spLocks noGrp="1"/>
          </p:cNvSpPr>
          <p:nvPr>
            <p:ph type="body" sz="quarter" idx="1"/>
          </p:nvPr>
        </p:nvSpPr>
        <p:spPr>
          <a:xfrm>
            <a:off x="165601" y="2502763"/>
            <a:ext cx="6789627" cy="6026389"/>
          </a:xfrm>
          <a:prstGeom prst="rect">
            <a:avLst/>
          </a:prstGeom>
        </p:spPr>
        <p:txBody>
          <a:bodyPr/>
          <a:lstStyle/>
          <a:p>
            <a:pPr algn="just"/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6080793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W" b="1" dirty="0"/>
          </a:p>
        </p:txBody>
      </p:sp>
    </p:spTree>
    <p:extLst>
      <p:ext uri="{BB962C8B-B14F-4D97-AF65-F5344CB8AC3E}">
        <p14:creationId xmlns:p14="http://schemas.microsoft.com/office/powerpoint/2010/main" val="17947088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0" y="1524000"/>
            <a:ext cx="91440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5299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0" y="3927475"/>
            <a:ext cx="9144000" cy="627063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5300" name="Rectangle 102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514600" y="5486400"/>
            <a:ext cx="35814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2000" b="0">
                <a:latin typeface="+mn-lt"/>
              </a:defRPr>
            </a:lvl1pPr>
          </a:lstStyle>
          <a:p>
            <a:fld id="{22FD6813-9C19-4EF7-9390-F226B70B0D9F}" type="datetime1">
              <a:rPr lang="en-US"/>
              <a:pPr/>
              <a:t>4/30/2019</a:t>
            </a:fld>
            <a:endParaRPr lang="en-US"/>
          </a:p>
        </p:txBody>
      </p:sp>
      <p:sp>
        <p:nvSpPr>
          <p:cNvPr id="55301" name="Line 1029"/>
          <p:cNvSpPr>
            <a:spLocks noChangeShapeType="1"/>
          </p:cNvSpPr>
          <p:nvPr/>
        </p:nvSpPr>
        <p:spPr bwMode="auto">
          <a:xfrm>
            <a:off x="2819400" y="5133975"/>
            <a:ext cx="3505200" cy="0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ZA"/>
          </a:p>
        </p:txBody>
      </p:sp>
      <p:sp>
        <p:nvSpPr>
          <p:cNvPr id="55302" name="Line 1030"/>
          <p:cNvSpPr>
            <a:spLocks noChangeShapeType="1"/>
          </p:cNvSpPr>
          <p:nvPr/>
        </p:nvSpPr>
        <p:spPr bwMode="auto">
          <a:xfrm>
            <a:off x="2819400" y="3289300"/>
            <a:ext cx="3505200" cy="0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ZA"/>
          </a:p>
        </p:txBody>
      </p:sp>
      <p:sp>
        <p:nvSpPr>
          <p:cNvPr id="55304" name="Text Box 1032"/>
          <p:cNvSpPr txBox="1">
            <a:spLocks noChangeArrowheads="1"/>
          </p:cNvSpPr>
          <p:nvPr/>
        </p:nvSpPr>
        <p:spPr bwMode="auto">
          <a:xfrm>
            <a:off x="2209800" y="5257800"/>
            <a:ext cx="457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b="0"/>
          </a:p>
        </p:txBody>
      </p:sp>
      <p:pic>
        <p:nvPicPr>
          <p:cNvPr id="55305" name="Picture 1033" descr="Logo"/>
          <p:cNvPicPr>
            <a:picLocks noChangeAspect="1" noChangeArrowheads="1"/>
          </p:cNvPicPr>
          <p:nvPr userDrawn="1"/>
        </p:nvPicPr>
        <p:blipFill>
          <a:blip r:embed="rId2"/>
          <a:srcRect r="6192"/>
          <a:stretch>
            <a:fillRect/>
          </a:stretch>
        </p:blipFill>
        <p:spPr bwMode="auto">
          <a:xfrm>
            <a:off x="4033838" y="152400"/>
            <a:ext cx="10969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990600"/>
            <a:ext cx="2286000" cy="5181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990600"/>
            <a:ext cx="6705600" cy="5181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AndTx" preserve="1">
  <p:cSld name="Title, Ch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90600"/>
            <a:ext cx="9144000" cy="914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hart Placeholder 2"/>
          <p:cNvSpPr>
            <a:spLocks noGrp="1"/>
          </p:cNvSpPr>
          <p:nvPr>
            <p:ph type="chart" sz="half" idx="1"/>
          </p:nvPr>
        </p:nvSpPr>
        <p:spPr>
          <a:xfrm>
            <a:off x="685800" y="2133600"/>
            <a:ext cx="3810000" cy="4038600"/>
          </a:xfrm>
        </p:spPr>
        <p:txBody>
          <a:bodyPr/>
          <a:lstStyle/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2133600"/>
            <a:ext cx="3810000" cy="4038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4925" y="6248400"/>
            <a:ext cx="3851275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0" y="990600"/>
            <a:ext cx="9144000" cy="5181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4925" y="6248400"/>
            <a:ext cx="3851275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33600"/>
            <a:ext cx="38100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33600"/>
            <a:ext cx="38100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990600"/>
            <a:ext cx="9144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133600"/>
            <a:ext cx="77724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4276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925" y="6248400"/>
            <a:ext cx="3851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54277" name="Rectangle 5"/>
          <p:cNvSpPr>
            <a:spLocks noChangeArrowheads="1"/>
          </p:cNvSpPr>
          <p:nvPr/>
        </p:nvSpPr>
        <p:spPr bwMode="auto">
          <a:xfrm>
            <a:off x="3995738" y="2838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ZA"/>
          </a:p>
        </p:txBody>
      </p:sp>
      <p:pic>
        <p:nvPicPr>
          <p:cNvPr id="54282" name="Picture 10" descr="Logo"/>
          <p:cNvPicPr>
            <a:picLocks noChangeAspect="1" noChangeArrowheads="1"/>
          </p:cNvPicPr>
          <p:nvPr userDrawn="1"/>
        </p:nvPicPr>
        <p:blipFill>
          <a:blip r:embed="rId15"/>
          <a:srcRect r="6192"/>
          <a:stretch>
            <a:fillRect/>
          </a:stretch>
        </p:blipFill>
        <p:spPr bwMode="auto">
          <a:xfrm>
            <a:off x="4214813" y="50800"/>
            <a:ext cx="738187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286" name="Text Box 14"/>
          <p:cNvSpPr txBox="1">
            <a:spLocks noChangeArrowheads="1"/>
          </p:cNvSpPr>
          <p:nvPr userDrawn="1"/>
        </p:nvSpPr>
        <p:spPr bwMode="auto">
          <a:xfrm>
            <a:off x="8532813" y="6308725"/>
            <a:ext cx="6111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fld id="{B1EDE47F-1199-45E2-A261-10FC511D7048}" type="slidenum">
              <a:rPr lang="en-US"/>
              <a:pPr>
                <a:spcBef>
                  <a:spcPct val="50000"/>
                </a:spcBef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  <p:sldLayoutId id="2147483663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28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2800">
          <a:solidFill>
            <a:schemeClr val="accent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2800">
          <a:solidFill>
            <a:schemeClr val="accent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2800">
          <a:solidFill>
            <a:schemeClr val="accent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2800">
          <a:solidFill>
            <a:schemeClr val="accent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>
          <a:solidFill>
            <a:schemeClr val="accent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>
          <a:solidFill>
            <a:schemeClr val="accent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>
          <a:solidFill>
            <a:schemeClr val="accent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>
          <a:solidFill>
            <a:schemeClr val="accent2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accent2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accent2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340768"/>
            <a:ext cx="9144000" cy="1524000"/>
          </a:xfrm>
        </p:spPr>
        <p:txBody>
          <a:bodyPr/>
          <a:lstStyle/>
          <a:p>
            <a:r>
              <a:rPr lang="en-US" sz="2600" b="1" dirty="0">
                <a:solidFill>
                  <a:schemeClr val="tx1"/>
                </a:solidFill>
              </a:rPr>
              <a:t>Continental Seminar: Association of African Central Banks</a:t>
            </a:r>
            <a:endParaRPr lang="en-GB" sz="2600" b="1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838" y="3379076"/>
            <a:ext cx="9144000" cy="1524000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Renewed Protectionism Tendencies: Implications on Macroeconomic Policy in Africa: Botswana Experience</a:t>
            </a:r>
          </a:p>
          <a:p>
            <a:endParaRPr lang="en-US" sz="2000" b="1" dirty="0">
              <a:solidFill>
                <a:schemeClr val="tx1"/>
              </a:solidFill>
            </a:endParaRPr>
          </a:p>
          <a:p>
            <a:r>
              <a:rPr lang="en-US" sz="2000" b="1" dirty="0">
                <a:solidFill>
                  <a:schemeClr val="tx1"/>
                </a:solidFill>
              </a:rPr>
              <a:t>May </a:t>
            </a:r>
            <a:r>
              <a:rPr lang="en-US" sz="2000" b="1" dirty="0" smtClean="0">
                <a:solidFill>
                  <a:schemeClr val="tx1"/>
                </a:solidFill>
              </a:rPr>
              <a:t>6, </a:t>
            </a:r>
            <a:r>
              <a:rPr lang="en-US" sz="2000" b="1" dirty="0">
                <a:solidFill>
                  <a:schemeClr val="tx1"/>
                </a:solidFill>
              </a:rPr>
              <a:t>2019</a:t>
            </a:r>
          </a:p>
          <a:p>
            <a:endParaRPr lang="en-GB" sz="2000" b="1" dirty="0">
              <a:solidFill>
                <a:schemeClr val="tx1"/>
              </a:solidFill>
            </a:endParaRPr>
          </a:p>
          <a:p>
            <a:endParaRPr lang="en-GB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18751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 noGrp="1"/>
          </p:cNvSpPr>
          <p:nvPr>
            <p:ph type="title"/>
          </p:nvPr>
        </p:nvSpPr>
        <p:spPr bwMode="auto">
          <a:xfrm>
            <a:off x="232048" y="943307"/>
            <a:ext cx="8712968" cy="852264"/>
          </a:xfrm>
          <a:prstGeom prst="rect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  <a:ex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/>
            <a:r>
              <a:rPr lang="en-ZW" dirty="0" smtClean="0">
                <a:solidFill>
                  <a:srgbClr val="000000"/>
                </a:solidFill>
              </a:rPr>
              <a:t>Impact of Trade Protectionism: Botswana </a:t>
            </a:r>
            <a:r>
              <a:rPr lang="en-ZW" dirty="0">
                <a:solidFill>
                  <a:srgbClr val="000000"/>
                </a:solidFill>
              </a:rPr>
              <a:t>Experience</a:t>
            </a:r>
            <a:endParaRPr lang="en-GB" i="1" dirty="0">
              <a:solidFill>
                <a:srgbClr val="000000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32048" y="1988840"/>
            <a:ext cx="8712968" cy="4320480"/>
          </a:xfrm>
          <a:prstGeom prst="rect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  <a:ex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GB" sz="1800" dirty="0">
                <a:solidFill>
                  <a:srgbClr val="000000"/>
                </a:solidFill>
              </a:rPr>
              <a:t>Exchange rate policy: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GB" sz="1800" dirty="0">
              <a:solidFill>
                <a:srgbClr val="000000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rgbClr val="000000"/>
                </a:solidFill>
              </a:rPr>
              <a:t>Pula exchange rate is determined by movements of the basket currencies and the rate of crawl.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GB" sz="1800" dirty="0">
              <a:solidFill>
                <a:srgbClr val="000000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rgbClr val="000000"/>
                </a:solidFill>
              </a:rPr>
              <a:t>Movements of Pula exchange rate largely influenced by movements of the South African rand (largest weight in the basket).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ZA" sz="1800" dirty="0">
              <a:solidFill>
                <a:srgbClr val="000000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ZA" sz="1800" dirty="0">
                <a:solidFill>
                  <a:srgbClr val="000000"/>
                </a:solidFill>
              </a:rPr>
              <a:t>The rand, among other EM currencies, is highly responsive to global factors and has been fluctuating aggressively at par with developments in the US &amp; China trade negotiations.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ZA" sz="1800" dirty="0">
              <a:solidFill>
                <a:srgbClr val="000000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ZA" sz="1800" dirty="0">
                <a:solidFill>
                  <a:srgbClr val="000000"/>
                </a:solidFill>
              </a:rPr>
              <a:t>Consequently, the Pula has been depreciating against the US dollar and other SDR constituent </a:t>
            </a:r>
            <a:r>
              <a:rPr lang="en-ZA" sz="1800" dirty="0" smtClean="0">
                <a:solidFill>
                  <a:srgbClr val="000000"/>
                </a:solidFill>
              </a:rPr>
              <a:t>currencies, </a:t>
            </a:r>
            <a:r>
              <a:rPr lang="en-ZA" sz="1800" dirty="0">
                <a:solidFill>
                  <a:srgbClr val="000000"/>
                </a:solidFill>
              </a:rPr>
              <a:t>following the depreciation of the rand against the US dollar.</a:t>
            </a:r>
          </a:p>
        </p:txBody>
      </p:sp>
    </p:spTree>
    <p:extLst>
      <p:ext uri="{BB962C8B-B14F-4D97-AF65-F5344CB8AC3E}">
        <p14:creationId xmlns:p14="http://schemas.microsoft.com/office/powerpoint/2010/main" val="31476503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 noGrp="1"/>
          </p:cNvSpPr>
          <p:nvPr>
            <p:ph type="title"/>
          </p:nvPr>
        </p:nvSpPr>
        <p:spPr bwMode="auto">
          <a:xfrm>
            <a:off x="232048" y="943307"/>
            <a:ext cx="8712968" cy="852264"/>
          </a:xfrm>
          <a:prstGeom prst="rect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  <a:ex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/>
            <a:r>
              <a:rPr lang="en-ZW" dirty="0">
                <a:solidFill>
                  <a:srgbClr val="000000"/>
                </a:solidFill>
              </a:rPr>
              <a:t>Impact of Trade </a:t>
            </a:r>
            <a:r>
              <a:rPr lang="en-ZW" dirty="0" smtClean="0">
                <a:solidFill>
                  <a:srgbClr val="000000"/>
                </a:solidFill>
              </a:rPr>
              <a:t>Protectionism: Botswana </a:t>
            </a:r>
            <a:r>
              <a:rPr lang="en-ZW" dirty="0">
                <a:solidFill>
                  <a:srgbClr val="000000"/>
                </a:solidFill>
              </a:rPr>
              <a:t>Experience</a:t>
            </a:r>
            <a:endParaRPr lang="en-GB" i="1" dirty="0">
              <a:solidFill>
                <a:srgbClr val="000000"/>
              </a:solidFill>
            </a:endParaRPr>
          </a:p>
        </p:txBody>
      </p:sp>
      <p:sp>
        <p:nvSpPr>
          <p:cNvPr id="5" name="Title 1"/>
          <p:cNvSpPr txBox="1">
            <a:spLocks noGrp="1"/>
          </p:cNvSpPr>
          <p:nvPr>
            <p:ph idx="1"/>
          </p:nvPr>
        </p:nvSpPr>
        <p:spPr bwMode="auto">
          <a:xfrm>
            <a:off x="5292080" y="2060848"/>
            <a:ext cx="3652936" cy="4032448"/>
          </a:xfrm>
          <a:prstGeom prst="rect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  <a:ex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defTabSz="2854325">
              <a:buNone/>
            </a:pPr>
            <a:r>
              <a:rPr lang="en-US" sz="1600" dirty="0">
                <a:solidFill>
                  <a:srgbClr val="000000"/>
                </a:solidFill>
              </a:rPr>
              <a:t>Trade flows:</a:t>
            </a:r>
          </a:p>
          <a:p>
            <a:pPr marL="0" lvl="0" indent="0" defTabSz="2854325">
              <a:buNone/>
            </a:pPr>
            <a:endParaRPr lang="en-US" sz="1600" dirty="0">
              <a:solidFill>
                <a:srgbClr val="000000"/>
              </a:solidFill>
            </a:endParaRPr>
          </a:p>
          <a:p>
            <a:pPr defTabSz="2854325"/>
            <a:r>
              <a:rPr lang="en-US" sz="1600" dirty="0">
                <a:solidFill>
                  <a:srgbClr val="000000"/>
                </a:solidFill>
              </a:rPr>
              <a:t>The trade dispute between US &amp; China has affected the Chinese economic activity greatly</a:t>
            </a:r>
          </a:p>
          <a:p>
            <a:pPr defTabSz="2854325"/>
            <a:endParaRPr lang="en-US" sz="1600" dirty="0">
              <a:solidFill>
                <a:srgbClr val="000000"/>
              </a:solidFill>
            </a:endParaRPr>
          </a:p>
          <a:p>
            <a:pPr defTabSz="2854325"/>
            <a:r>
              <a:rPr lang="en-US" sz="1600" dirty="0">
                <a:solidFill>
                  <a:srgbClr val="000000"/>
                </a:solidFill>
              </a:rPr>
              <a:t>Both the US and China are Botswana’s major trading partners, especially in diamond trade</a:t>
            </a:r>
          </a:p>
          <a:p>
            <a:pPr defTabSz="2854325"/>
            <a:endParaRPr lang="en-US" sz="1600" dirty="0">
              <a:solidFill>
                <a:srgbClr val="000000"/>
              </a:solidFill>
            </a:endParaRPr>
          </a:p>
          <a:p>
            <a:pPr defTabSz="2854325"/>
            <a:r>
              <a:rPr lang="en-US" sz="1600" dirty="0">
                <a:solidFill>
                  <a:srgbClr val="000000"/>
                </a:solidFill>
              </a:rPr>
              <a:t>However, diamond exports in 2018 have not been affected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F710BA5-6E89-491D-99EA-71521E4C24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2049" y="2060848"/>
            <a:ext cx="4916016" cy="4032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96815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 noGrp="1"/>
          </p:cNvSpPr>
          <p:nvPr>
            <p:ph type="title"/>
          </p:nvPr>
        </p:nvSpPr>
        <p:spPr bwMode="auto">
          <a:xfrm>
            <a:off x="179512" y="980898"/>
            <a:ext cx="8712968" cy="852264"/>
          </a:xfrm>
          <a:prstGeom prst="rect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  <a:ex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/>
            <a:r>
              <a:rPr lang="en-ZW" dirty="0">
                <a:solidFill>
                  <a:srgbClr val="000000"/>
                </a:solidFill>
              </a:rPr>
              <a:t>Conclusion</a:t>
            </a:r>
            <a:endParaRPr lang="en-GB" i="1" dirty="0">
              <a:solidFill>
                <a:srgbClr val="000000"/>
              </a:solidFill>
            </a:endParaRPr>
          </a:p>
        </p:txBody>
      </p:sp>
      <p:sp>
        <p:nvSpPr>
          <p:cNvPr id="5" name="Title 1"/>
          <p:cNvSpPr txBox="1">
            <a:spLocks noGrp="1"/>
          </p:cNvSpPr>
          <p:nvPr>
            <p:ph idx="1"/>
          </p:nvPr>
        </p:nvSpPr>
        <p:spPr bwMode="auto">
          <a:xfrm>
            <a:off x="222145" y="2131497"/>
            <a:ext cx="8712968" cy="852264"/>
          </a:xfrm>
          <a:prstGeom prst="rect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  <a:ex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defTabSz="2854325">
              <a:buNone/>
            </a:pPr>
            <a:r>
              <a:rPr lang="en-US" sz="1800" dirty="0">
                <a:solidFill>
                  <a:srgbClr val="000000"/>
                </a:solidFill>
              </a:rPr>
              <a:t>Botswana has exercised prudent financial management and generally accumulated budget surpluses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2145" y="3145505"/>
            <a:ext cx="8712968" cy="1008112"/>
          </a:xfrm>
          <a:prstGeom prst="rect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  <a:ex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ZA" sz="1800" dirty="0">
                <a:solidFill>
                  <a:srgbClr val="000000"/>
                </a:solidFill>
              </a:rPr>
              <a:t>Strong external and fiscal positions, a well managed economy and low public debt as well as robust public institutions have allowed Botswana to maintain macroeconomic stability and sustainability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86D00FDD-FD2A-4F9D-9923-D01C112835D7}"/>
              </a:ext>
            </a:extLst>
          </p:cNvPr>
          <p:cNvSpPr txBox="1">
            <a:spLocks/>
          </p:cNvSpPr>
          <p:nvPr/>
        </p:nvSpPr>
        <p:spPr bwMode="auto">
          <a:xfrm>
            <a:off x="222145" y="4315361"/>
            <a:ext cx="8712968" cy="868491"/>
          </a:xfrm>
          <a:prstGeom prst="rect">
            <a:avLst/>
          </a:prstGeom>
          <a:ln w="9525">
            <a:noFill/>
            <a:miter lim="800000"/>
            <a:headEnd/>
            <a:tailEnd/>
          </a:ln>
          <a:ex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342900" indent="-342900" algn="l" rtl="0" fontAlgn="base">
              <a:spcBef>
                <a:spcPct val="0"/>
              </a:spcBef>
              <a:spcAft>
                <a:spcPct val="0"/>
              </a:spcAft>
              <a:buChar char="•"/>
              <a:defRPr sz="2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-285750" algn="l" rtl="0" fontAlgn="base">
              <a:spcBef>
                <a:spcPct val="0"/>
              </a:spcBef>
              <a:spcAft>
                <a:spcPct val="0"/>
              </a:spcAft>
              <a:buChar char="–"/>
              <a:defRPr sz="2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fontAlgn="base">
              <a:spcBef>
                <a:spcPct val="0"/>
              </a:spcBef>
              <a:spcAft>
                <a:spcPct val="0"/>
              </a:spcAft>
              <a:buChar char="•"/>
              <a:defRPr sz="2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fontAlgn="base">
              <a:spcBef>
                <a:spcPct val="0"/>
              </a:spcBef>
              <a:spcAft>
                <a:spcPct val="0"/>
              </a:spcAft>
              <a:buChar char="–"/>
              <a:defRPr sz="2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fontAlgn="base">
              <a:spcBef>
                <a:spcPct val="0"/>
              </a:spcBef>
              <a:spcAft>
                <a:spcPct val="0"/>
              </a:spcAft>
              <a:buChar char="»"/>
              <a:defRPr sz="2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-228600" algn="l" defTabSz="914400" rtl="0" eaLnBrk="1" fontAlgn="base" latinLnBrk="0" hangingPunct="1">
              <a:spcBef>
                <a:spcPct val="20000"/>
              </a:spcBef>
              <a:spcAft>
                <a:spcPct val="0"/>
              </a:spcAft>
              <a:buChar char="»"/>
              <a:defRPr sz="2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-228600" algn="l" defTabSz="914400" rtl="0" eaLnBrk="1" fontAlgn="base" latinLnBrk="0" hangingPunct="1">
              <a:spcBef>
                <a:spcPct val="20000"/>
              </a:spcBef>
              <a:spcAft>
                <a:spcPct val="0"/>
              </a:spcAft>
              <a:buChar char="»"/>
              <a:defRPr sz="2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-228600" algn="l" defTabSz="914400" rtl="0" eaLnBrk="1" fontAlgn="base" latinLnBrk="0" hangingPunct="1">
              <a:spcBef>
                <a:spcPct val="20000"/>
              </a:spcBef>
              <a:spcAft>
                <a:spcPct val="0"/>
              </a:spcAft>
              <a:buChar char="»"/>
              <a:defRPr sz="2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-228600" algn="l" defTabSz="914400" rtl="0" eaLnBrk="1" fontAlgn="base" latinLnBrk="0" hangingPunct="1">
              <a:spcBef>
                <a:spcPct val="20000"/>
              </a:spcBef>
              <a:spcAft>
                <a:spcPct val="0"/>
              </a:spcAft>
              <a:buChar char="»"/>
              <a:defRPr sz="2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2854325">
              <a:buFontTx/>
              <a:buNone/>
            </a:pPr>
            <a:r>
              <a:rPr lang="en-US" sz="1800" dirty="0">
                <a:solidFill>
                  <a:srgbClr val="000000"/>
                </a:solidFill>
              </a:rPr>
              <a:t>Trade disputes beyond the current situation pose a high risk on diamond trade and therefore on government revenue and balance of payments.</a:t>
            </a:r>
          </a:p>
        </p:txBody>
      </p:sp>
    </p:spTree>
    <p:extLst>
      <p:ext uri="{BB962C8B-B14F-4D97-AF65-F5344CB8AC3E}">
        <p14:creationId xmlns:p14="http://schemas.microsoft.com/office/powerpoint/2010/main" val="36640709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 noGrp="1"/>
          </p:cNvSpPr>
          <p:nvPr>
            <p:ph type="title"/>
          </p:nvPr>
        </p:nvSpPr>
        <p:spPr bwMode="auto">
          <a:xfrm>
            <a:off x="179512" y="1052736"/>
            <a:ext cx="8712968" cy="852264"/>
          </a:xfrm>
          <a:prstGeom prst="rect">
            <a:avLst/>
          </a:prstGeom>
          <a:noFill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  <a:ex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/>
            <a:r>
              <a:rPr lang="en-ZA" sz="4000" dirty="0">
                <a:solidFill>
                  <a:schemeClr val="tx1"/>
                </a:solidFill>
              </a:rPr>
              <a:t>Outline</a:t>
            </a:r>
            <a:endParaRPr lang="en-GB" sz="4000" i="1" dirty="0">
              <a:solidFill>
                <a:schemeClr val="tx1"/>
              </a:solidFill>
            </a:endParaRPr>
          </a:p>
        </p:txBody>
      </p:sp>
      <p:sp>
        <p:nvSpPr>
          <p:cNvPr id="5" name="Title 1"/>
          <p:cNvSpPr txBox="1">
            <a:spLocks noGrp="1"/>
          </p:cNvSpPr>
          <p:nvPr>
            <p:ph idx="1"/>
          </p:nvPr>
        </p:nvSpPr>
        <p:spPr bwMode="auto">
          <a:xfrm>
            <a:off x="251520" y="2465336"/>
            <a:ext cx="8352928" cy="3555952"/>
          </a:xfrm>
          <a:prstGeom prst="rect">
            <a:avLst/>
          </a:prstGeom>
          <a:noFill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  <a:ex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ZA" dirty="0">
                <a:solidFill>
                  <a:schemeClr val="tx1"/>
                </a:solidFill>
              </a:rPr>
              <a:t>Structure and performance of the Botswana </a:t>
            </a:r>
            <a:r>
              <a:rPr lang="en-ZA" dirty="0" smtClean="0">
                <a:solidFill>
                  <a:schemeClr val="tx1"/>
                </a:solidFill>
              </a:rPr>
              <a:t>economy</a:t>
            </a:r>
          </a:p>
          <a:p>
            <a:endParaRPr lang="en-ZA" dirty="0" smtClean="0">
              <a:solidFill>
                <a:schemeClr val="tx1"/>
              </a:solidFill>
            </a:endParaRPr>
          </a:p>
          <a:p>
            <a:r>
              <a:rPr lang="en-ZA" dirty="0" smtClean="0">
                <a:solidFill>
                  <a:schemeClr val="tx1"/>
                </a:solidFill>
              </a:rPr>
              <a:t>External Sector</a:t>
            </a:r>
            <a:endParaRPr lang="en-ZA" dirty="0">
              <a:solidFill>
                <a:schemeClr val="tx1"/>
              </a:solidFill>
            </a:endParaRPr>
          </a:p>
          <a:p>
            <a:endParaRPr lang="en-ZA" i="1" dirty="0">
              <a:solidFill>
                <a:schemeClr val="tx1"/>
              </a:solidFill>
            </a:endParaRPr>
          </a:p>
          <a:p>
            <a:r>
              <a:rPr lang="en-ZW" dirty="0" smtClean="0">
                <a:solidFill>
                  <a:schemeClr val="tx1"/>
                </a:solidFill>
              </a:rPr>
              <a:t>Impact of Trade Protectionism</a:t>
            </a:r>
            <a:endParaRPr lang="en-ZW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ZW" i="1" dirty="0">
              <a:solidFill>
                <a:schemeClr val="tx1"/>
              </a:solidFill>
            </a:endParaRPr>
          </a:p>
          <a:p>
            <a:r>
              <a:rPr lang="en-ZW" dirty="0">
                <a:solidFill>
                  <a:schemeClr val="tx1"/>
                </a:solidFill>
              </a:rPr>
              <a:t>Conclusion</a:t>
            </a:r>
            <a:endParaRPr lang="en-GB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8541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 bwMode="auto">
          <a:xfrm>
            <a:off x="5436096" y="1781083"/>
            <a:ext cx="3503350" cy="871555"/>
          </a:xfrm>
          <a:prstGeom prst="rect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  <a:ex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GB" sz="1600" dirty="0">
                <a:solidFill>
                  <a:srgbClr val="000000"/>
                </a:solidFill>
              </a:rPr>
              <a:t>Mining has been and remains dominant; largest single sectoral contributor to GDP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5436096" y="2919055"/>
            <a:ext cx="3489225" cy="1205544"/>
          </a:xfrm>
          <a:prstGeom prst="rect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  <a:ex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ZA" sz="1600" dirty="0">
                <a:solidFill>
                  <a:srgbClr val="000000"/>
                </a:solidFill>
              </a:rPr>
              <a:t>Mining sectoral contribution dissipating due to recent weak performance and improved diversification in other sectors</a:t>
            </a:r>
            <a:endParaRPr lang="en-GB" sz="1600" i="1" dirty="0">
              <a:solidFill>
                <a:srgbClr val="000000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0" y="835152"/>
            <a:ext cx="9144000" cy="679514"/>
          </a:xfrm>
          <a:prstGeom prst="rect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  <a:ex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/>
            <a:r>
              <a:rPr lang="en-ZA" dirty="0">
                <a:solidFill>
                  <a:srgbClr val="000000"/>
                </a:solidFill>
              </a:rPr>
              <a:t>Structure and Performance of the Botswana Economy</a:t>
            </a:r>
          </a:p>
          <a:p>
            <a:pPr lvl="0" algn="ctr"/>
            <a:r>
              <a:rPr lang="en-ZA" sz="1800" dirty="0">
                <a:solidFill>
                  <a:srgbClr val="000000"/>
                </a:solidFill>
              </a:rPr>
              <a:t>(Sectoral Composition of GDP)</a:t>
            </a:r>
            <a:endParaRPr lang="en-GB" sz="1800" i="1" dirty="0">
              <a:solidFill>
                <a:srgbClr val="000000"/>
              </a:solidFill>
            </a:endParaRPr>
          </a:p>
        </p:txBody>
      </p:sp>
      <p:graphicFrame>
        <p:nvGraphicFramePr>
          <p:cNvPr id="6" name="Char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90415897"/>
              </p:ext>
            </p:extLst>
          </p:nvPr>
        </p:nvGraphicFramePr>
        <p:xfrm>
          <a:off x="0" y="1196752"/>
          <a:ext cx="5198229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13383627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1518430"/>
              </p:ext>
            </p:extLst>
          </p:nvPr>
        </p:nvGraphicFramePr>
        <p:xfrm>
          <a:off x="1" y="1530360"/>
          <a:ext cx="4932039" cy="4922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 bwMode="auto">
          <a:xfrm>
            <a:off x="1" y="850847"/>
            <a:ext cx="9144000" cy="679514"/>
          </a:xfrm>
          <a:prstGeom prst="rect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  <a:ex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/>
            <a:r>
              <a:rPr lang="en-ZA" dirty="0">
                <a:solidFill>
                  <a:srgbClr val="000000"/>
                </a:solidFill>
              </a:rPr>
              <a:t>Structure and Performance of the Botswana Economy </a:t>
            </a:r>
          </a:p>
          <a:p>
            <a:pPr lvl="0" algn="ctr"/>
            <a:r>
              <a:rPr lang="en-ZA" sz="1800" dirty="0">
                <a:solidFill>
                  <a:srgbClr val="000000"/>
                </a:solidFill>
              </a:rPr>
              <a:t>(GDP Growth: 2006 – 2018)</a:t>
            </a:r>
            <a:endParaRPr lang="en-GB" sz="1800" i="1" dirty="0">
              <a:solidFill>
                <a:srgbClr val="000000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5057800" y="2062901"/>
            <a:ext cx="3960440" cy="1261962"/>
          </a:xfrm>
          <a:prstGeom prst="rect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  <a:ex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ea typeface="SimSun" panose="02010600030101010101" pitchFamily="2" charset="-122"/>
                <a:cs typeface="Calibri" panose="020F0502020204030204" pitchFamily="34" charset="0"/>
              </a:rPr>
              <a:t>Growth in mining generally drives GDP growth, but recently has been performing poorly, while good performance in  non-mining sectors supported overall growth </a:t>
            </a:r>
            <a:endParaRPr lang="en-GB" sz="1600" dirty="0">
              <a:solidFill>
                <a:srgbClr val="000000"/>
              </a:solidFill>
              <a:ea typeface="SimSun" panose="02010600030101010101" pitchFamily="2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31253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33280868"/>
              </p:ext>
            </p:extLst>
          </p:nvPr>
        </p:nvGraphicFramePr>
        <p:xfrm>
          <a:off x="0" y="1268760"/>
          <a:ext cx="5004048" cy="5255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itle 1"/>
          <p:cNvSpPr txBox="1">
            <a:spLocks/>
          </p:cNvSpPr>
          <p:nvPr/>
        </p:nvSpPr>
        <p:spPr bwMode="auto">
          <a:xfrm>
            <a:off x="5220072" y="1988840"/>
            <a:ext cx="3816424" cy="1152128"/>
          </a:xfrm>
          <a:prstGeom prst="rect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  <a:ex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lnSpc>
                <a:spcPct val="150000"/>
              </a:lnSpc>
            </a:pPr>
            <a:r>
              <a:rPr lang="en-US" sz="1600" dirty="0">
                <a:solidFill>
                  <a:srgbClr val="000000"/>
                </a:solidFill>
              </a:rPr>
              <a:t>Botswana is a small open economy, with trade at about </a:t>
            </a:r>
            <a:r>
              <a:rPr lang="en-US" sz="1600" dirty="0" smtClean="0">
                <a:solidFill>
                  <a:srgbClr val="000000"/>
                </a:solidFill>
              </a:rPr>
              <a:t>75 </a:t>
            </a:r>
            <a:r>
              <a:rPr lang="en-US" sz="1600" dirty="0">
                <a:solidFill>
                  <a:srgbClr val="000000"/>
                </a:solidFill>
              </a:rPr>
              <a:t>percent of GDP in  </a:t>
            </a:r>
            <a:r>
              <a:rPr lang="en-US" sz="1600" dirty="0" smtClean="0">
                <a:solidFill>
                  <a:srgbClr val="000000"/>
                </a:solidFill>
              </a:rPr>
              <a:t>2018</a:t>
            </a:r>
            <a:endParaRPr lang="en-GB" sz="1600" dirty="0">
              <a:solidFill>
                <a:srgbClr val="000000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5226480" y="3429000"/>
            <a:ext cx="3816424" cy="1512168"/>
          </a:xfrm>
          <a:prstGeom prst="rect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  <a:ex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Aft>
                <a:spcPts val="0"/>
              </a:spcAft>
            </a:pPr>
            <a:r>
              <a:rPr lang="en-ZA" sz="1600" dirty="0">
                <a:solidFill>
                  <a:srgbClr val="000000"/>
                </a:solidFill>
                <a:ea typeface="Calibri" panose="020F0502020204030204" pitchFamily="34" charset="0"/>
              </a:rPr>
              <a:t>Exports </a:t>
            </a:r>
            <a:endParaRPr lang="en-ZA" sz="1600" dirty="0" smtClean="0">
              <a:solidFill>
                <a:srgbClr val="000000"/>
              </a:solidFill>
              <a:ea typeface="Calibri" panose="020F0502020204030204" pitchFamily="34" charset="0"/>
            </a:endParaRPr>
          </a:p>
          <a:p>
            <a:pPr marL="285750" indent="-285750" algn="just">
              <a:spcAft>
                <a:spcPts val="0"/>
              </a:spcAft>
              <a:buFontTx/>
              <a:buChar char="-"/>
            </a:pPr>
            <a:r>
              <a:rPr lang="en-ZA" sz="1600" dirty="0" smtClean="0">
                <a:solidFill>
                  <a:srgbClr val="000000"/>
                </a:solidFill>
                <a:ea typeface="Calibri" panose="020F0502020204030204" pitchFamily="34" charset="0"/>
              </a:rPr>
              <a:t>limited </a:t>
            </a:r>
            <a:r>
              <a:rPr lang="en-ZA" sz="1600" dirty="0">
                <a:solidFill>
                  <a:srgbClr val="000000"/>
                </a:solidFill>
                <a:ea typeface="Calibri" panose="020F0502020204030204" pitchFamily="34" charset="0"/>
              </a:rPr>
              <a:t>variety of goods dominated by </a:t>
            </a:r>
            <a:r>
              <a:rPr lang="en-ZA" sz="1600" dirty="0" smtClean="0">
                <a:solidFill>
                  <a:srgbClr val="000000"/>
                </a:solidFill>
                <a:ea typeface="Calibri" panose="020F0502020204030204" pitchFamily="34" charset="0"/>
              </a:rPr>
              <a:t>diamonds  </a:t>
            </a:r>
          </a:p>
          <a:p>
            <a:pPr marL="285750" indent="-285750" algn="just">
              <a:spcAft>
                <a:spcPts val="0"/>
              </a:spcAft>
              <a:buFontTx/>
              <a:buChar char="-"/>
            </a:pPr>
            <a:r>
              <a:rPr lang="en-ZA" sz="1600" dirty="0" smtClean="0">
                <a:solidFill>
                  <a:srgbClr val="000000"/>
                </a:solidFill>
                <a:ea typeface="Calibri" panose="020F0502020204030204" pitchFamily="34" charset="0"/>
              </a:rPr>
              <a:t>Diamonds average </a:t>
            </a:r>
            <a:r>
              <a:rPr lang="en-ZA" sz="1600" dirty="0">
                <a:solidFill>
                  <a:srgbClr val="000000"/>
                </a:solidFill>
                <a:ea typeface="Calibri" panose="020F0502020204030204" pitchFamily="34" charset="0"/>
              </a:rPr>
              <a:t>more than 70 percent of total exports</a:t>
            </a:r>
            <a:endParaRPr lang="en-GB" sz="1600" dirty="0">
              <a:solidFill>
                <a:srgbClr val="000000"/>
              </a:solidFill>
              <a:ea typeface="Calibri" panose="020F0502020204030204" pitchFamily="34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0" y="848909"/>
            <a:ext cx="9144000" cy="679514"/>
          </a:xfrm>
          <a:prstGeom prst="rect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  <a:ex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/>
            <a:r>
              <a:rPr lang="en-ZA" dirty="0" smtClean="0">
                <a:solidFill>
                  <a:srgbClr val="000000"/>
                </a:solidFill>
              </a:rPr>
              <a:t>External Sector (Exports)</a:t>
            </a:r>
            <a:endParaRPr lang="en-GB" i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7244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18522258"/>
              </p:ext>
            </p:extLst>
          </p:nvPr>
        </p:nvGraphicFramePr>
        <p:xfrm>
          <a:off x="0" y="1844824"/>
          <a:ext cx="5039511" cy="48901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itle 1"/>
          <p:cNvSpPr txBox="1">
            <a:spLocks/>
          </p:cNvSpPr>
          <p:nvPr/>
        </p:nvSpPr>
        <p:spPr bwMode="auto">
          <a:xfrm>
            <a:off x="5183560" y="1995144"/>
            <a:ext cx="3960440" cy="857792"/>
          </a:xfrm>
          <a:prstGeom prst="rect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  <a:ex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ZA" sz="1600" dirty="0">
                <a:solidFill>
                  <a:srgbClr val="000000"/>
                </a:solidFill>
              </a:rPr>
              <a:t>Wide range of goods and services imported for consumption and inputs in production</a:t>
            </a:r>
            <a:endParaRPr lang="en-GB" sz="1600" dirty="0">
              <a:solidFill>
                <a:srgbClr val="000000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5183560" y="3253398"/>
            <a:ext cx="3960440" cy="1504533"/>
          </a:xfrm>
          <a:prstGeom prst="rect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  <a:ex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ZA" sz="1600" dirty="0">
                <a:solidFill>
                  <a:srgbClr val="000000"/>
                </a:solidFill>
              </a:rPr>
              <a:t>Since the relocation of the De Beers aggregation and sales services from  the United Kingdom to Botswana in 2012 and 2013, respectively, diamonds also dominate imports</a:t>
            </a:r>
            <a:endParaRPr lang="en-GB" sz="1600" dirty="0">
              <a:solidFill>
                <a:srgbClr val="000000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0" y="879188"/>
            <a:ext cx="9144000" cy="679514"/>
          </a:xfrm>
          <a:prstGeom prst="rect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  <a:ex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/>
            <a:r>
              <a:rPr lang="en-ZA" dirty="0" smtClean="0">
                <a:solidFill>
                  <a:srgbClr val="000000"/>
                </a:solidFill>
              </a:rPr>
              <a:t>External Sector (Imports)</a:t>
            </a:r>
            <a:endParaRPr lang="en-GB" i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29851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74" name="2 Axis Chart"/>
          <p:cNvGraphicFramePr/>
          <p:nvPr>
            <p:extLst>
              <p:ext uri="{D42A27DB-BD31-4B8C-83A1-F6EECF244321}">
                <p14:modId xmlns:p14="http://schemas.microsoft.com/office/powerpoint/2010/main" val="217655700"/>
              </p:ext>
            </p:extLst>
          </p:nvPr>
        </p:nvGraphicFramePr>
        <p:xfrm>
          <a:off x="5071" y="1401243"/>
          <a:ext cx="5436098" cy="51086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itle 1"/>
          <p:cNvSpPr txBox="1">
            <a:spLocks/>
          </p:cNvSpPr>
          <p:nvPr/>
        </p:nvSpPr>
        <p:spPr bwMode="auto">
          <a:xfrm>
            <a:off x="0" y="836712"/>
            <a:ext cx="9144000" cy="679514"/>
          </a:xfrm>
          <a:prstGeom prst="rect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  <a:ex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/>
            <a:r>
              <a:rPr lang="en-ZA" dirty="0" smtClean="0">
                <a:solidFill>
                  <a:srgbClr val="000000"/>
                </a:solidFill>
              </a:rPr>
              <a:t>External Sector </a:t>
            </a:r>
            <a:r>
              <a:rPr lang="en-ZA" sz="1800" dirty="0" smtClean="0">
                <a:solidFill>
                  <a:srgbClr val="000000"/>
                </a:solidFill>
              </a:rPr>
              <a:t>(Foreign </a:t>
            </a:r>
            <a:r>
              <a:rPr lang="en-ZA" sz="1800" dirty="0">
                <a:solidFill>
                  <a:srgbClr val="000000"/>
                </a:solidFill>
              </a:rPr>
              <a:t>Exchange Reserves)</a:t>
            </a:r>
            <a:endParaRPr lang="en-GB" sz="1800" i="1" dirty="0">
              <a:solidFill>
                <a:srgbClr val="000000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5548490" y="3067361"/>
            <a:ext cx="3502064" cy="666126"/>
          </a:xfrm>
          <a:prstGeom prst="rect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  <a:ex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ZA" sz="1600" dirty="0">
                <a:solidFill>
                  <a:srgbClr val="000000"/>
                </a:solidFill>
              </a:rPr>
              <a:t>The reserves  generate sufficient import cover </a:t>
            </a:r>
            <a:endParaRPr kumimoji="0" lang="en-GB" sz="1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5548490" y="1812864"/>
            <a:ext cx="3502064" cy="989344"/>
          </a:xfrm>
          <a:prstGeom prst="rect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  <a:ex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Foreign exchange reserves have accrued from positive external and fiscal balances </a:t>
            </a:r>
            <a:endParaRPr kumimoji="0" lang="en-GB" sz="1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5559655" y="3955569"/>
            <a:ext cx="3502063" cy="1654193"/>
          </a:xfrm>
          <a:prstGeom prst="rect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  <a:ex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kumimoji="0" lang="en-GB" sz="1600" b="1" i="0" u="none" strike="noStrike" kern="120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Reserves accumulated to align public expenditure with planned development, capacity of the economy to absorb spending and the need to save for future spending and  generations </a:t>
            </a:r>
            <a:endParaRPr kumimoji="0" lang="en-GB" sz="1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637524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 bwMode="auto">
          <a:xfrm>
            <a:off x="0" y="908720"/>
            <a:ext cx="9144000" cy="792088"/>
          </a:xfrm>
          <a:prstGeom prst="rect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  <a:ex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/>
            <a:r>
              <a:rPr lang="en-ZA" dirty="0" smtClean="0">
                <a:solidFill>
                  <a:srgbClr val="000000"/>
                </a:solidFill>
              </a:rPr>
              <a:t>External Sector </a:t>
            </a:r>
            <a:r>
              <a:rPr lang="en-ZA" sz="1800" dirty="0" smtClean="0">
                <a:solidFill>
                  <a:srgbClr val="000000"/>
                </a:solidFill>
              </a:rPr>
              <a:t>(Current Account)</a:t>
            </a:r>
            <a:endParaRPr lang="en-GB" i="1" dirty="0">
              <a:solidFill>
                <a:srgbClr val="000000"/>
              </a:solidFill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6012160" y="2524558"/>
            <a:ext cx="2915816" cy="2373743"/>
          </a:xfrm>
          <a:prstGeom prst="rect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  <a:ex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rgbClr val="000000"/>
                </a:solidFill>
              </a:rPr>
              <a:t>Revenue inflow </a:t>
            </a:r>
            <a:r>
              <a:rPr lang="en-GB" sz="1600" dirty="0">
                <a:solidFill>
                  <a:srgbClr val="000000"/>
                </a:solidFill>
              </a:rPr>
              <a:t>from the Southern African Customs Union (SACU) </a:t>
            </a:r>
            <a:endParaRPr lang="en-GB" sz="1600" dirty="0" smtClean="0">
              <a:solidFill>
                <a:srgbClr val="000000"/>
              </a:solidFill>
            </a:endParaRPr>
          </a:p>
          <a:p>
            <a:pPr lvl="0"/>
            <a:endParaRPr lang="en-GB" sz="1600" dirty="0" smtClean="0">
              <a:solidFill>
                <a:srgbClr val="000000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rgbClr val="000000"/>
                </a:solidFill>
              </a:rPr>
              <a:t>A surplus </a:t>
            </a:r>
            <a:r>
              <a:rPr lang="en-GB" sz="1600" dirty="0">
                <a:solidFill>
                  <a:srgbClr val="000000"/>
                </a:solidFill>
              </a:rPr>
              <a:t>in the merchandise trade account</a:t>
            </a:r>
            <a:endParaRPr kumimoji="0" lang="en-GB" sz="1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295C3F02-C2AA-4FDD-BBCE-96ECC07AAAA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37705162"/>
              </p:ext>
            </p:extLst>
          </p:nvPr>
        </p:nvGraphicFramePr>
        <p:xfrm>
          <a:off x="0" y="2027886"/>
          <a:ext cx="5436096" cy="33670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326032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/>
          </p:nvPr>
        </p:nvGraphicFramePr>
        <p:xfrm>
          <a:off x="387275" y="1559859"/>
          <a:ext cx="8455512" cy="46580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275098532"/>
              </p:ext>
            </p:extLst>
          </p:nvPr>
        </p:nvGraphicFramePr>
        <p:xfrm>
          <a:off x="395537" y="1988840"/>
          <a:ext cx="8447250" cy="46068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8" name="Title 1"/>
          <p:cNvSpPr txBox="1">
            <a:spLocks noGrp="1"/>
          </p:cNvSpPr>
          <p:nvPr>
            <p:ph type="title"/>
          </p:nvPr>
        </p:nvSpPr>
        <p:spPr bwMode="auto">
          <a:prstGeom prst="rect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  <a:ex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/>
            <a:r>
              <a:rPr lang="en-ZA" dirty="0" smtClean="0">
                <a:solidFill>
                  <a:srgbClr val="000000"/>
                </a:solidFill>
              </a:rPr>
              <a:t>External </a:t>
            </a:r>
            <a:r>
              <a:rPr lang="en-ZA" dirty="0">
                <a:solidFill>
                  <a:srgbClr val="000000"/>
                </a:solidFill>
              </a:rPr>
              <a:t>Sector</a:t>
            </a:r>
            <a:r>
              <a:rPr lang="en-ZW" dirty="0">
                <a:solidFill>
                  <a:srgbClr val="000000"/>
                </a:solidFill>
              </a:rPr>
              <a:t/>
            </a:r>
            <a:br>
              <a:rPr lang="en-ZW" dirty="0">
                <a:solidFill>
                  <a:srgbClr val="000000"/>
                </a:solidFill>
              </a:rPr>
            </a:br>
            <a:r>
              <a:rPr lang="en-ZW" sz="1800" dirty="0">
                <a:solidFill>
                  <a:srgbClr val="000000"/>
                </a:solidFill>
              </a:rPr>
              <a:t>(Influence on Policy Posture)</a:t>
            </a:r>
            <a:endParaRPr lang="en-GB" sz="1800" i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4478654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BoB-Template">
  <a:themeElements>
    <a:clrScheme name="">
      <a:dk1>
        <a:srgbClr val="808080"/>
      </a:dk1>
      <a:lt1>
        <a:srgbClr val="FFFFFF"/>
      </a:lt1>
      <a:dk2>
        <a:srgbClr val="0066FF"/>
      </a:dk2>
      <a:lt2>
        <a:srgbClr val="FFFFFF"/>
      </a:lt2>
      <a:accent1>
        <a:srgbClr val="0099FF"/>
      </a:accent1>
      <a:accent2>
        <a:srgbClr val="FFFFFF"/>
      </a:accent2>
      <a:accent3>
        <a:srgbClr val="AAB8FF"/>
      </a:accent3>
      <a:accent4>
        <a:srgbClr val="DADADA"/>
      </a:accent4>
      <a:accent5>
        <a:srgbClr val="AACAFF"/>
      </a:accent5>
      <a:accent6>
        <a:srgbClr val="E7E7E7"/>
      </a:accent6>
      <a:hlink>
        <a:srgbClr val="000000"/>
      </a:hlink>
      <a:folHlink>
        <a:srgbClr val="66CCFF"/>
      </a:folHlink>
    </a:clrScheme>
    <a:fontScheme name="BoB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oB-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B-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B-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B-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B-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B-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B-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808080"/>
    </a:dk1>
    <a:lt1>
      <a:srgbClr val="FFFFFF"/>
    </a:lt1>
    <a:dk2>
      <a:srgbClr val="0066FF"/>
    </a:dk2>
    <a:lt2>
      <a:srgbClr val="FFFFFF"/>
    </a:lt2>
    <a:accent1>
      <a:srgbClr val="0099FF"/>
    </a:accent1>
    <a:accent2>
      <a:srgbClr val="FFFFFF"/>
    </a:accent2>
    <a:accent3>
      <a:srgbClr val="AAB8FF"/>
    </a:accent3>
    <a:accent4>
      <a:srgbClr val="DADADA"/>
    </a:accent4>
    <a:accent5>
      <a:srgbClr val="AACAFF"/>
    </a:accent5>
    <a:accent6>
      <a:srgbClr val="E7E7E7"/>
    </a:accent6>
    <a:hlink>
      <a:srgbClr val="000000"/>
    </a:hlink>
    <a:folHlink>
      <a:srgbClr val="66CCFF"/>
    </a:folHlink>
  </a:clrScheme>
  <a:fontScheme name="BoB-Template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Settings\Motsomia.BOBNT\Application Data\Microsoft\Templates\BoB-Template.pot</Template>
  <TotalTime>33989</TotalTime>
  <Words>633</Words>
  <Application>Microsoft Office PowerPoint</Application>
  <PresentationFormat>On-screen Show (4:3)</PresentationFormat>
  <Paragraphs>97</Paragraphs>
  <Slides>12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SimSun</vt:lpstr>
      <vt:lpstr>Arial</vt:lpstr>
      <vt:lpstr>Calibri</vt:lpstr>
      <vt:lpstr>Times New Roman</vt:lpstr>
      <vt:lpstr>BoB-Template</vt:lpstr>
      <vt:lpstr>Continental Seminar: Association of African Central Banks</vt:lpstr>
      <vt:lpstr>Outline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External Sector (Influence on Policy Posture)</vt:lpstr>
      <vt:lpstr>Impact of Trade Protectionism: Botswana Experience</vt:lpstr>
      <vt:lpstr>Impact of Trade Protectionism: Botswana Experience</vt:lpstr>
      <vt:lpstr>Conclusion</vt:lpstr>
    </vt:vector>
  </TitlesOfParts>
  <Company>bob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[Put Title of the Presentation here]</dc:title>
  <dc:creator>NtsayagaeF</dc:creator>
  <cp:lastModifiedBy>Mpete Esther</cp:lastModifiedBy>
  <cp:revision>1021</cp:revision>
  <cp:lastPrinted>2018-06-21T11:09:06Z</cp:lastPrinted>
  <dcterms:created xsi:type="dcterms:W3CDTF">2002-03-18T07:24:33Z</dcterms:created>
  <dcterms:modified xsi:type="dcterms:W3CDTF">2019-04-30T13:42:17Z</dcterms:modified>
</cp:coreProperties>
</file>