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6" r:id="rId3"/>
    <p:sldId id="257" r:id="rId4"/>
    <p:sldId id="269" r:id="rId5"/>
    <p:sldId id="279" r:id="rId6"/>
    <p:sldId id="277" r:id="rId7"/>
    <p:sldId id="280" r:id="rId8"/>
    <p:sldId id="268" r:id="rId9"/>
    <p:sldId id="272" r:id="rId10"/>
  </p:sldIdLst>
  <p:sldSz cx="12188825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weh%20Gaye%20Tarwo\Desktop\AAC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weh%20Gaye%20Tarwo\Desktop\AAC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rgbClr val="0070C0"/>
                </a:solidFill>
              </a:rPr>
              <a:t>Trends in Economic Growths, 2017-19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Sheet1!$C$3:$C$7</c:f>
              <c:strCache>
                <c:ptCount val="5"/>
                <c:pt idx="0">
                  <c:v>Global</c:v>
                </c:pt>
                <c:pt idx="1">
                  <c:v>US</c:v>
                </c:pt>
                <c:pt idx="2">
                  <c:v>China</c:v>
                </c:pt>
                <c:pt idx="3">
                  <c:v>SSA</c:v>
                </c:pt>
                <c:pt idx="4">
                  <c:v>Liberia</c:v>
                </c:pt>
              </c:strCache>
            </c:strRef>
          </c:cat>
          <c:val>
            <c:numRef>
              <c:f>Sheet1!$D$3:$D$7</c:f>
              <c:numCache>
                <c:formatCode>General</c:formatCode>
                <c:ptCount val="5"/>
                <c:pt idx="0">
                  <c:v>3.8</c:v>
                </c:pt>
                <c:pt idx="1">
                  <c:v>2.2000000000000002</c:v>
                </c:pt>
                <c:pt idx="2">
                  <c:v>6.8</c:v>
                </c:pt>
                <c:pt idx="3">
                  <c:v>2.9</c:v>
                </c:pt>
                <c:pt idx="4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Sheet1!$C$3:$C$7</c:f>
              <c:strCache>
                <c:ptCount val="5"/>
                <c:pt idx="0">
                  <c:v>Global</c:v>
                </c:pt>
                <c:pt idx="1">
                  <c:v>US</c:v>
                </c:pt>
                <c:pt idx="2">
                  <c:v>China</c:v>
                </c:pt>
                <c:pt idx="3">
                  <c:v>SSA</c:v>
                </c:pt>
                <c:pt idx="4">
                  <c:v>Liberia</c:v>
                </c:pt>
              </c:strCache>
            </c:strRef>
          </c:cat>
          <c:val>
            <c:numRef>
              <c:f>Sheet1!$E$3:$E$7</c:f>
              <c:numCache>
                <c:formatCode>General</c:formatCode>
                <c:ptCount val="5"/>
                <c:pt idx="0">
                  <c:v>3.6</c:v>
                </c:pt>
                <c:pt idx="1">
                  <c:v>2.9</c:v>
                </c:pt>
                <c:pt idx="2">
                  <c:v>6.6</c:v>
                </c:pt>
                <c:pt idx="3">
                  <c:v>3</c:v>
                </c:pt>
                <c:pt idx="4">
                  <c:v>1.2</c:v>
                </c:pt>
              </c:numCache>
            </c:numRef>
          </c:val>
        </c:ser>
        <c:ser>
          <c:idx val="2"/>
          <c:order val="2"/>
          <c:tx>
            <c:strRef>
              <c:f>Sheet1!$F$2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Sheet1!$C$3:$C$7</c:f>
              <c:strCache>
                <c:ptCount val="5"/>
                <c:pt idx="0">
                  <c:v>Global</c:v>
                </c:pt>
                <c:pt idx="1">
                  <c:v>US</c:v>
                </c:pt>
                <c:pt idx="2">
                  <c:v>China</c:v>
                </c:pt>
                <c:pt idx="3">
                  <c:v>SSA</c:v>
                </c:pt>
                <c:pt idx="4">
                  <c:v>Liberia</c:v>
                </c:pt>
              </c:strCache>
            </c:strRef>
          </c:cat>
          <c:val>
            <c:numRef>
              <c:f>Sheet1!$F$3:$F$7</c:f>
              <c:numCache>
                <c:formatCode>General</c:formatCode>
                <c:ptCount val="5"/>
                <c:pt idx="0">
                  <c:v>3.3</c:v>
                </c:pt>
                <c:pt idx="1">
                  <c:v>2.2999999999999998</c:v>
                </c:pt>
                <c:pt idx="2">
                  <c:v>6.3</c:v>
                </c:pt>
                <c:pt idx="3">
                  <c:v>3.5</c:v>
                </c:pt>
                <c:pt idx="4">
                  <c:v>0.4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9629440"/>
        <c:axId val="1949631072"/>
      </c:barChart>
      <c:catAx>
        <c:axId val="194962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631072"/>
        <c:crosses val="autoZero"/>
        <c:auto val="1"/>
        <c:lblAlgn val="ctr"/>
        <c:lblOffset val="100"/>
        <c:noMultiLvlLbl val="0"/>
      </c:catAx>
      <c:valAx>
        <c:axId val="194963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629440"/>
        <c:crosses val="autoZero"/>
        <c:crossBetween val="between"/>
      </c:valAx>
      <c:spPr>
        <a:noFill/>
        <a:ln>
          <a:solidFill>
            <a:schemeClr val="bg1">
              <a:lumMod val="75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US" sz="1400">
                <a:solidFill>
                  <a:srgbClr val="0070C0"/>
                </a:solidFill>
              </a:rPr>
              <a:t>Consumer Prices (Annual percent change), 2017-19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Sheet1!$D$10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Sheet1!$C$11:$C$14</c:f>
              <c:strCache>
                <c:ptCount val="4"/>
                <c:pt idx="0">
                  <c:v>US</c:v>
                </c:pt>
                <c:pt idx="1">
                  <c:v>China</c:v>
                </c:pt>
                <c:pt idx="2">
                  <c:v>SSA</c:v>
                </c:pt>
                <c:pt idx="3">
                  <c:v>Liberia</c:v>
                </c:pt>
              </c:strCache>
            </c:strRef>
          </c:cat>
          <c:val>
            <c:numRef>
              <c:f>Sheet1!$D$11:$D$14</c:f>
              <c:numCache>
                <c:formatCode>General</c:formatCode>
                <c:ptCount val="4"/>
                <c:pt idx="0">
                  <c:v>2.1</c:v>
                </c:pt>
                <c:pt idx="1">
                  <c:v>1.6</c:v>
                </c:pt>
                <c:pt idx="2">
                  <c:v>11</c:v>
                </c:pt>
                <c:pt idx="3">
                  <c:v>12.44</c:v>
                </c:pt>
              </c:numCache>
            </c:numRef>
          </c:val>
        </c:ser>
        <c:ser>
          <c:idx val="1"/>
          <c:order val="1"/>
          <c:tx>
            <c:strRef>
              <c:f>Sheet1!$E$10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Sheet1!$C$11:$C$14</c:f>
              <c:strCache>
                <c:ptCount val="4"/>
                <c:pt idx="0">
                  <c:v>US</c:v>
                </c:pt>
                <c:pt idx="1">
                  <c:v>China</c:v>
                </c:pt>
                <c:pt idx="2">
                  <c:v>SSA</c:v>
                </c:pt>
                <c:pt idx="3">
                  <c:v>Liberia</c:v>
                </c:pt>
              </c:strCache>
            </c:strRef>
          </c:cat>
          <c:val>
            <c:numRef>
              <c:f>Sheet1!$E$11:$E$14</c:f>
              <c:numCache>
                <c:formatCode>General</c:formatCode>
                <c:ptCount val="4"/>
                <c:pt idx="0">
                  <c:v>2.4</c:v>
                </c:pt>
                <c:pt idx="1">
                  <c:v>2.1</c:v>
                </c:pt>
                <c:pt idx="2">
                  <c:v>8.5</c:v>
                </c:pt>
                <c:pt idx="3">
                  <c:v>22.3</c:v>
                </c:pt>
              </c:numCache>
            </c:numRef>
          </c:val>
        </c:ser>
        <c:ser>
          <c:idx val="2"/>
          <c:order val="2"/>
          <c:tx>
            <c:strRef>
              <c:f>Sheet1!$F$10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Sheet1!$C$11:$C$14</c:f>
              <c:strCache>
                <c:ptCount val="4"/>
                <c:pt idx="0">
                  <c:v>US</c:v>
                </c:pt>
                <c:pt idx="1">
                  <c:v>China</c:v>
                </c:pt>
                <c:pt idx="2">
                  <c:v>SSA</c:v>
                </c:pt>
                <c:pt idx="3">
                  <c:v>Liberia</c:v>
                </c:pt>
              </c:strCache>
            </c:strRef>
          </c:cat>
          <c:val>
            <c:numRef>
              <c:f>Sheet1!$F$11:$F$14</c:f>
              <c:numCache>
                <c:formatCode>General</c:formatCode>
                <c:ptCount val="4"/>
                <c:pt idx="0">
                  <c:v>2</c:v>
                </c:pt>
                <c:pt idx="1">
                  <c:v>2.2999999999999998</c:v>
                </c:pt>
                <c:pt idx="2">
                  <c:v>8.1</c:v>
                </c:pt>
                <c:pt idx="3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49633792"/>
        <c:axId val="1949629984"/>
      </c:barChart>
      <c:catAx>
        <c:axId val="19496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629984"/>
        <c:crosses val="autoZero"/>
        <c:auto val="1"/>
        <c:lblAlgn val="ctr"/>
        <c:lblOffset val="100"/>
        <c:noMultiLvlLbl val="0"/>
      </c:catAx>
      <c:valAx>
        <c:axId val="194962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63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1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3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4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5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1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2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0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2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F31B-2884-430D-97BB-BB93F024661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EF39C-2E47-4085-AF21-75279B34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7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408612" y="914399"/>
            <a:ext cx="1371600" cy="1370013"/>
          </a:xfrm>
          <a:prstGeom prst="rect">
            <a:avLst/>
          </a:prstGeom>
        </p:spPr>
      </p:pic>
      <p:grpSp>
        <p:nvGrpSpPr>
          <p:cNvPr id="2" name="Group 4">
            <a:extLst>
              <a:ext uri="{FF2B5EF4-FFF2-40B4-BE49-F238E27FC236}">
                <a16:creationId xmlns="" xmlns:a16="http://schemas.microsoft.com/office/drawing/2014/main" id="{B6BCCE59-F254-430E-8057-BB2265D1A1C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89012" y="2284413"/>
            <a:ext cx="10531903" cy="1770063"/>
            <a:chOff x="1435" y="1439"/>
            <a:chExt cx="4996" cy="1115"/>
          </a:xfrm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0FA517F6-475B-42DE-A8B3-2439AE832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5" y="1439"/>
              <a:ext cx="84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anose="020E0502030303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7F8AC347-9BAA-44CD-8A6E-7A61ADFAA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5" y="1634"/>
              <a:ext cx="49" cy="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anose="020E0502030303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="" xmlns:a16="http://schemas.microsoft.com/office/drawing/2014/main" id="{8A1F5AEF-CEF5-499F-AC0D-6470BDC53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8" y="1904"/>
              <a:ext cx="12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anose="020E0502030303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="" xmlns:a16="http://schemas.microsoft.com/office/drawing/2014/main" id="{3E223BAA-3FB6-43B4-91A8-965B2C7AB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6" y="2088"/>
              <a:ext cx="12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anose="020E0502030303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="" xmlns:a16="http://schemas.microsoft.com/office/drawing/2014/main" id="{F1ECA383-23B0-4131-8DA6-0BD8FC5FA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1" y="2340"/>
              <a:ext cx="12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anose="020E0502030303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="" xmlns:a16="http://schemas.microsoft.com/office/drawing/2014/main" id="{80378832-72AF-4C89-AC2E-2D1D821EB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5" y="1715"/>
              <a:ext cx="960" cy="190"/>
            </a:xfrm>
            <a:prstGeom prst="rect">
              <a:avLst/>
            </a:prstGeom>
            <a:solidFill>
              <a:srgbClr val="9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20000"/>
                </a:solidFill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="" xmlns:a16="http://schemas.microsoft.com/office/drawing/2014/main" id="{45094D98-CD44-40DA-957B-B88EF38AF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" y="1715"/>
              <a:ext cx="9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anose="020E0502030303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="" xmlns:a16="http://schemas.microsoft.com/office/drawing/2014/main" id="{E5E6E233-7C03-4EDA-B7D4-AACD8AA57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0" y="1715"/>
              <a:ext cx="9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anose="020E0502030303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="" xmlns:a16="http://schemas.microsoft.com/office/drawing/2014/main" id="{A64A5B3B-7B70-4263-A781-F02B43CC5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1715"/>
              <a:ext cx="3898" cy="190"/>
            </a:xfrm>
            <a:prstGeom prst="rect">
              <a:avLst/>
            </a:prstGeom>
            <a:solidFill>
              <a:srgbClr val="0E0E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="" xmlns:a16="http://schemas.microsoft.com/office/drawing/2014/main" id="{3AEC2535-CC84-46CD-B2E2-3588B714E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8" y="1715"/>
              <a:ext cx="9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ndara" panose="020E0502030303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3" name="Title 1">
            <a:extLst>
              <a:ext uri="{FF2B5EF4-FFF2-40B4-BE49-F238E27FC236}">
                <a16:creationId xmlns="" xmlns:a16="http://schemas.microsoft.com/office/drawing/2014/main" id="{A814EB92-D306-4DA7-B765-29BA73A08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161" y="2492375"/>
            <a:ext cx="10360501" cy="1470025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en-US" sz="2400" b="1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Protectionist </a:t>
            </a:r>
            <a:r>
              <a:rPr lang="en-US" sz="2400" b="1" i="1" dirty="0">
                <a:solidFill>
                  <a:srgbClr val="0070C0"/>
                </a:solidFill>
                <a:latin typeface="Candara" panose="020E0502030303020204" pitchFamily="34" charset="0"/>
              </a:rPr>
              <a:t>Tendencies and Implication for </a:t>
            </a:r>
            <a:r>
              <a:rPr lang="en-US" sz="2400" b="1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Macroeconomic Policy</a:t>
            </a:r>
            <a:br>
              <a:rPr lang="en-US" sz="2400" b="1" i="1" dirty="0" smtClean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en-US" sz="2400" b="1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The Case of LIBERIA</a:t>
            </a:r>
            <a:endParaRPr lang="en-US" sz="2400" b="1" i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232335" y="4052889"/>
            <a:ext cx="10339812" cy="2716691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Mussah A. Kamara</a:t>
            </a:r>
          </a:p>
          <a:p>
            <a:pPr algn="r"/>
            <a:r>
              <a:rPr lang="en-US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Director/Research, Policy &amp; Planning</a:t>
            </a:r>
          </a:p>
          <a:p>
            <a:pPr algn="r"/>
            <a:r>
              <a:rPr lang="en-US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Central Bank of Liberia</a:t>
            </a:r>
            <a:endParaRPr lang="en-US" sz="2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endParaRPr lang="en-US" sz="2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6 May 2019</a:t>
            </a:r>
            <a:endParaRPr lang="en-US" sz="24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01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381000"/>
            <a:ext cx="10969943" cy="487362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Gill Sans MT" panose="020B0502020104020203" pitchFamily="34" charset="0"/>
              </a:rPr>
              <a:t>Outline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26C7500-A5CD-4BEE-AB6C-C9AEF0F3EB37}"/>
              </a:ext>
            </a:extLst>
          </p:cNvPr>
          <p:cNvSpPr txBox="1"/>
          <p:nvPr/>
        </p:nvSpPr>
        <p:spPr>
          <a:xfrm>
            <a:off x="1027112" y="1472470"/>
            <a:ext cx="10134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 Background </a:t>
            </a:r>
            <a:endParaRPr lang="en-US" sz="2400" dirty="0" smtClean="0">
              <a:latin typeface="Gill Sans MT" panose="020B0502020104020203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Gill Sans MT" panose="020B0502020104020203" pitchFamily="34" charset="0"/>
              </a:rPr>
              <a:t>Global Protectionism Trends</a:t>
            </a:r>
            <a:endParaRPr lang="en-US" sz="2400" dirty="0">
              <a:latin typeface="Gill Sans MT" panose="020B0502020104020203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Gill Sans MT" panose="020B0502020104020203" pitchFamily="34" charset="0"/>
              </a:rPr>
              <a:t>Implication for </a:t>
            </a:r>
            <a:r>
              <a:rPr lang="en-US" sz="2400" dirty="0" smtClean="0">
                <a:latin typeface="Gill Sans MT" panose="020B0502020104020203" pitchFamily="34" charset="0"/>
              </a:rPr>
              <a:t>Macroeconomic Policy in Liberia</a:t>
            </a:r>
            <a:endParaRPr lang="en-US" sz="2400" dirty="0" smtClean="0">
              <a:latin typeface="Gill Sans MT" panose="020B0502020104020203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Gill Sans MT" panose="020B0502020104020203" pitchFamily="34" charset="0"/>
              </a:rPr>
              <a:t>Some Facts &amp; Figures</a:t>
            </a:r>
            <a:endParaRPr lang="en-US" sz="2400" dirty="0">
              <a:latin typeface="Gill Sans MT" panose="020B0502020104020203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 </a:t>
            </a:r>
            <a:r>
              <a:rPr lang="en-US" sz="2400" dirty="0" smtClean="0">
                <a:latin typeface="Gill Sans MT" panose="020B0502020104020203" pitchFamily="34" charset="0"/>
              </a:rPr>
              <a:t>Policy Response and Recommendation</a:t>
            </a:r>
            <a:endParaRPr lang="en-US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0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457200"/>
            <a:ext cx="10969943" cy="4873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Gill Sans MT" panose="020B0502020104020203" pitchFamily="34" charset="0"/>
              </a:rPr>
              <a:t>Background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9460" y="1752600"/>
            <a:ext cx="10591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i="1" dirty="0" smtClean="0">
                <a:latin typeface="Candara" panose="020E0502030303020204" pitchFamily="34" charset="0"/>
                <a:cs typeface="Sakkal Majalla" panose="02000000000000000000" pitchFamily="2" charset="-78"/>
              </a:rPr>
              <a:t>Global protectionism trends have implications for the performance of African economies ranging from loss of productivity to increasing prices </a:t>
            </a:r>
          </a:p>
          <a:p>
            <a:pPr algn="just"/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i="1" dirty="0" smtClean="0">
                <a:latin typeface="Candara" panose="020E0502030303020204" pitchFamily="34" charset="0"/>
                <a:cs typeface="Sakkal Majalla" panose="02000000000000000000" pitchFamily="2" charset="-78"/>
              </a:rPr>
              <a:t>The role of Central Banks in tackling the attendants effects is crucial</a:t>
            </a:r>
            <a:endParaRPr lang="en-US" sz="2400" b="1" i="1" dirty="0" smtClean="0">
              <a:latin typeface="Candara" panose="020E0502030303020204" pitchFamily="34" charset="0"/>
              <a:cs typeface="Sakkal Majalla" panose="02000000000000000000" pitchFamily="2" charset="-78"/>
            </a:endParaRPr>
          </a:p>
          <a:p>
            <a:pPr algn="just"/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i="1" dirty="0" smtClean="0">
                <a:latin typeface="Candara" panose="020E0502030303020204" pitchFamily="34" charset="0"/>
                <a:cs typeface="Sakkal Majalla" panose="02000000000000000000" pitchFamily="2" charset="-78"/>
              </a:rPr>
              <a:t>Hence</a:t>
            </a:r>
            <a:r>
              <a:rPr lang="en-GB" sz="2400" i="1" dirty="0">
                <a:latin typeface="Candara" panose="020E0502030303020204" pitchFamily="34" charset="0"/>
                <a:cs typeface="Sakkal Majalla" panose="02000000000000000000" pitchFamily="2" charset="-78"/>
              </a:rPr>
              <a:t>, this presentation </a:t>
            </a:r>
            <a:r>
              <a:rPr lang="en-US" sz="2400" i="1" dirty="0" smtClean="0">
                <a:latin typeface="Candara" panose="020E0502030303020204" pitchFamily="34" charset="0"/>
                <a:cs typeface="Sakkal Majalla" panose="02000000000000000000" pitchFamily="2" charset="-78"/>
              </a:rPr>
              <a:t>highlights the implications of the growing wave of global protectionism trends for the macroeconomic environment and policy responses with emphasis on the Liberian economy. </a:t>
            </a:r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  <a:p>
            <a:r>
              <a:rPr lang="en-GB" sz="2400" i="1" dirty="0">
                <a:latin typeface="Candara" panose="020E0502030303020204" pitchFamily="34" charset="0"/>
              </a:rPr>
              <a:t> </a:t>
            </a:r>
            <a:endParaRPr lang="en-US" sz="2400" i="1" dirty="0">
              <a:latin typeface="Candara" panose="020E0502030303020204" pitchFamily="34" charset="0"/>
            </a:endParaRPr>
          </a:p>
          <a:p>
            <a:pPr algn="just"/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  <a:p>
            <a:pPr algn="just"/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6612" y="1447800"/>
            <a:ext cx="10553699" cy="0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98511" y="5029200"/>
            <a:ext cx="1055369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7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457200"/>
            <a:ext cx="10969943" cy="4873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Global Protectionist Trends</a:t>
            </a:r>
            <a:endParaRPr lang="en-US" sz="2800" b="1" dirty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6615" y="1081489"/>
            <a:ext cx="10287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000" b="1" i="1" dirty="0">
              <a:latin typeface="Candara" panose="020E0502030303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sz="2400" i="1" dirty="0">
                <a:latin typeface="Candara" panose="020E0502030303020204" pitchFamily="34" charset="0"/>
                <a:cs typeface="Sakkal Majalla" panose="02000000000000000000" pitchFamily="2" charset="-78"/>
              </a:rPr>
              <a:t>The year 2018 witnessed a rising trend in protectionist tendencies globally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sz="2400" i="1" dirty="0">
                <a:latin typeface="Candara" panose="020E0502030303020204" pitchFamily="34" charset="0"/>
                <a:cs typeface="Sakkal Majalla" panose="02000000000000000000" pitchFamily="2" charset="-78"/>
              </a:rPr>
              <a:t>Since early 2018, the US has announced and implemented several protectionist measures targeting specific sectors (e.g. steel or countries (such as China</a:t>
            </a:r>
            <a:r>
              <a:rPr lang="en-US" sz="2400" i="1" dirty="0" smtClean="0">
                <a:latin typeface="Candara" panose="020E0502030303020204" pitchFamily="34" charset="0"/>
                <a:cs typeface="Sakkal Majalla" panose="02000000000000000000" pitchFamily="2" charset="-78"/>
              </a:rPr>
              <a:t>), generating retaliation. </a:t>
            </a:r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  <a:p>
            <a:pPr lvl="1" algn="just"/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sz="2400" i="1" dirty="0">
                <a:latin typeface="Candara" panose="020E0502030303020204" pitchFamily="34" charset="0"/>
                <a:cs typeface="Sakkal Majalla" panose="02000000000000000000" pitchFamily="2" charset="-78"/>
              </a:rPr>
              <a:t>The coverage of these measures in terms of goods has gradually increased as the trade conflict intensifies between the US and China</a:t>
            </a:r>
            <a:r>
              <a:rPr lang="en-US" sz="2400" i="1" dirty="0" smtClean="0">
                <a:latin typeface="Candara" panose="020E0502030303020204" pitchFamily="34" charset="0"/>
                <a:cs typeface="Sakkal Majalla" panose="02000000000000000000" pitchFamily="2" charset="-78"/>
              </a:rPr>
              <a:t>. 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sz="2400" i="1" dirty="0" smtClean="0">
                <a:latin typeface="Candara" panose="020E0502030303020204" pitchFamily="34" charset="0"/>
                <a:cs typeface="Sakkal Majalla" panose="02000000000000000000" pitchFamily="2" charset="-78"/>
              </a:rPr>
              <a:t>This has got adverse implications not just for the parties involved but for other economies including those of Sub-Saharan Africa – Liberia being not exception.</a:t>
            </a:r>
            <a:endParaRPr lang="en-US" sz="2400" i="1" dirty="0">
              <a:latin typeface="Candara" panose="020E0502030303020204" pitchFamily="34" charset="0"/>
              <a:cs typeface="Sakkal Majalla" panose="02000000000000000000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25684" y="1143000"/>
            <a:ext cx="10553699" cy="0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836615" y="6096000"/>
            <a:ext cx="1055369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23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942FC46A-CE55-45E6-9EF7-553B14605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0" y="457200"/>
            <a:ext cx="10969943" cy="4873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ill Sans MT" panose="020B0502020104020203" pitchFamily="34" charset="0"/>
              </a:rPr>
              <a:t>Implication for Macroeconomic Policy</a:t>
            </a:r>
            <a:endParaRPr lang="en-US" sz="2800" b="1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5684" y="1143000"/>
            <a:ext cx="1055369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i="1" dirty="0" smtClean="0">
                <a:latin typeface="Candara" panose="020E0502030303020204" pitchFamily="34" charset="0"/>
              </a:rPr>
              <a:t>Renewed </a:t>
            </a:r>
            <a:r>
              <a:rPr lang="en-US" sz="2400" i="1" dirty="0">
                <a:latin typeface="Candara" panose="020E0502030303020204" pitchFamily="34" charset="0"/>
              </a:rPr>
              <a:t>protectionist tendencies have not only seen productivity loss at  global level but witnessed sluggish performance of many SSA economies through different channels, especially those exposed to external shocks.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1600" i="1" dirty="0" smtClean="0"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i="1" dirty="0" smtClean="0">
                <a:latin typeface="Candara" panose="020E0502030303020204" pitchFamily="34" charset="0"/>
              </a:rPr>
              <a:t>In the face of growing protectionism, small open economies like Liberia largely dependent of primary product exports face enormous challenges.</a:t>
            </a:r>
          </a:p>
          <a:p>
            <a:pPr algn="just"/>
            <a:endParaRPr lang="en-US" i="1" dirty="0" smtClean="0"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i="1" dirty="0" smtClean="0">
                <a:latin typeface="Candara" panose="020E0502030303020204" pitchFamily="34" charset="0"/>
              </a:rPr>
              <a:t>The resulting weak external environment for Liberia,  an economy heavily </a:t>
            </a:r>
            <a:r>
              <a:rPr lang="en-US" sz="2400" i="1" dirty="0">
                <a:latin typeface="Candara" panose="020E0502030303020204" pitchFamily="34" charset="0"/>
              </a:rPr>
              <a:t>reliant on iron ore exports to China as raw material </a:t>
            </a:r>
            <a:r>
              <a:rPr lang="en-US" sz="2400" i="1" dirty="0" smtClean="0">
                <a:latin typeface="Candara" panose="020E0502030303020204" pitchFamily="34" charset="0"/>
              </a:rPr>
              <a:t>inputs for </a:t>
            </a:r>
            <a:r>
              <a:rPr lang="en-US" sz="2400" i="1" dirty="0">
                <a:latin typeface="Candara" panose="020E0502030303020204" pitchFamily="34" charset="0"/>
              </a:rPr>
              <a:t>the steel </a:t>
            </a:r>
            <a:r>
              <a:rPr lang="en-US" sz="2400" i="1" dirty="0" smtClean="0">
                <a:latin typeface="Candara" panose="020E0502030303020204" pitchFamily="34" charset="0"/>
              </a:rPr>
              <a:t>industry slowed growth;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1400" i="1" dirty="0"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i="1" dirty="0" smtClean="0">
                <a:latin typeface="Candara" panose="020E0502030303020204" pitchFamily="34" charset="0"/>
              </a:rPr>
              <a:t>2018 saw pressure on inflation and exchange rate with slowdown in economic activity and this trend is expected to continue in 2019.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1400" i="1" dirty="0"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i="1" dirty="0" smtClean="0">
                <a:latin typeface="Candara" panose="020E0502030303020204" pitchFamily="34" charset="0"/>
              </a:rPr>
              <a:t>Growth was subdued from 2.5 percent to 1.2 percent in 2018 and is expected to further decline to 0.4 percent in 2019.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400" i="1" dirty="0">
              <a:latin typeface="Candara" panose="020E0502030303020204" pitchFamily="34" charset="0"/>
            </a:endParaRPr>
          </a:p>
          <a:p>
            <a:pPr algn="just"/>
            <a:endParaRPr lang="en-US" sz="2400" i="1" dirty="0">
              <a:latin typeface="Candara" panose="020E0502030303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782BC5A7-87A9-4167-A5A2-0AC0BB728BE6}"/>
              </a:ext>
            </a:extLst>
          </p:cNvPr>
          <p:cNvCxnSpPr/>
          <p:nvPr/>
        </p:nvCxnSpPr>
        <p:spPr>
          <a:xfrm>
            <a:off x="1025684" y="1143000"/>
            <a:ext cx="10553699" cy="0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3D78851-E4A2-4216-8E1D-5A8EA727C84C}"/>
              </a:ext>
            </a:extLst>
          </p:cNvPr>
          <p:cNvCxnSpPr/>
          <p:nvPr/>
        </p:nvCxnSpPr>
        <p:spPr>
          <a:xfrm>
            <a:off x="1025684" y="6781800"/>
            <a:ext cx="1055369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18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457200"/>
            <a:ext cx="10969943" cy="4873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Facts and Figures</a:t>
            </a:r>
            <a:endParaRPr lang="en-US" sz="2800" b="1" dirty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782BC5A7-87A9-4167-A5A2-0AC0BB728BE6}"/>
              </a:ext>
            </a:extLst>
          </p:cNvPr>
          <p:cNvCxnSpPr/>
          <p:nvPr/>
        </p:nvCxnSpPr>
        <p:spPr>
          <a:xfrm>
            <a:off x="1025684" y="994716"/>
            <a:ext cx="10553699" cy="0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43D78851-E4A2-4216-8E1D-5A8EA727C84C}"/>
              </a:ext>
            </a:extLst>
          </p:cNvPr>
          <p:cNvCxnSpPr/>
          <p:nvPr/>
        </p:nvCxnSpPr>
        <p:spPr>
          <a:xfrm>
            <a:off x="836615" y="6096000"/>
            <a:ext cx="1055369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009432"/>
              </p:ext>
            </p:extLst>
          </p:nvPr>
        </p:nvGraphicFramePr>
        <p:xfrm>
          <a:off x="948754" y="2359331"/>
          <a:ext cx="4917057" cy="3490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2812" y="6116595"/>
            <a:ext cx="10671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Source: </a:t>
            </a:r>
            <a:r>
              <a:rPr lang="en-US" sz="1600" dirty="0" smtClean="0"/>
              <a:t>IMF (WEO, April 2019); Liberian authorities and IMF Staff Estimates</a:t>
            </a:r>
            <a:endParaRPr lang="en-US" sz="16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502947"/>
              </p:ext>
            </p:extLst>
          </p:nvPr>
        </p:nvGraphicFramePr>
        <p:xfrm>
          <a:off x="6074626" y="2343753"/>
          <a:ext cx="5048986" cy="3506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25684" y="994716"/>
            <a:ext cx="10707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Candara" panose="020E0502030303020204" pitchFamily="34" charset="0"/>
              </a:rPr>
              <a:t>Pressure on inflation remain, with headline inflation at 28.5 percent y-o-y in December 2018 while economic activity has slowed </a:t>
            </a:r>
            <a:r>
              <a:rPr lang="en-US" sz="2800" i="1" dirty="0" smtClean="0">
                <a:latin typeface="Candara" panose="020E0502030303020204" pitchFamily="34" charset="0"/>
              </a:rPr>
              <a:t>significantly…</a:t>
            </a:r>
            <a:endParaRPr lang="en-US" sz="2800" i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55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349546"/>
            <a:ext cx="10969943" cy="4873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Facts and Figures</a:t>
            </a:r>
            <a:endParaRPr lang="en-US" sz="2800" b="1" dirty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782BC5A7-87A9-4167-A5A2-0AC0BB728BE6}"/>
              </a:ext>
            </a:extLst>
          </p:cNvPr>
          <p:cNvCxnSpPr/>
          <p:nvPr/>
        </p:nvCxnSpPr>
        <p:spPr>
          <a:xfrm>
            <a:off x="1025684" y="994716"/>
            <a:ext cx="10553699" cy="0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43D78851-E4A2-4216-8E1D-5A8EA727C84C}"/>
              </a:ext>
            </a:extLst>
          </p:cNvPr>
          <p:cNvCxnSpPr/>
          <p:nvPr/>
        </p:nvCxnSpPr>
        <p:spPr>
          <a:xfrm>
            <a:off x="836615" y="6096000"/>
            <a:ext cx="1055369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2812" y="6116595"/>
            <a:ext cx="10671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Source: </a:t>
            </a:r>
            <a:r>
              <a:rPr lang="en-US" sz="1600" dirty="0" smtClean="0"/>
              <a:t>Liberian authorities and IMF Staff Estimates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025684" y="994716"/>
            <a:ext cx="10707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>
                <a:latin typeface="Candara" panose="020E0502030303020204" pitchFamily="34" charset="0"/>
              </a:rPr>
              <a:t>Exchange rate depreciated by over 20 percent while inflation stood at 28.5 percent year-on-year at end December </a:t>
            </a:r>
            <a:r>
              <a:rPr lang="en-US" sz="2400" i="1" dirty="0" smtClean="0">
                <a:latin typeface="Candara" panose="020E0502030303020204" pitchFamily="34" charset="0"/>
              </a:rPr>
              <a:t>2018 at a cost of declining gross reserves in 2018</a:t>
            </a:r>
            <a:endParaRPr lang="en-US" sz="2400" i="1" dirty="0">
              <a:latin typeface="Candara" panose="020E0502030303020204" pitchFamily="34" charset="0"/>
            </a:endParaRP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8" t="33000" r="45119" b="14500"/>
          <a:stretch>
            <a:fillRect/>
          </a:stretch>
        </p:blipFill>
        <p:spPr bwMode="auto">
          <a:xfrm>
            <a:off x="903263" y="2552895"/>
            <a:ext cx="5056946" cy="35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77" t="31750" r="3795" b="15750"/>
          <a:stretch>
            <a:fillRect/>
          </a:stretch>
        </p:blipFill>
        <p:spPr bwMode="auto">
          <a:xfrm>
            <a:off x="6704012" y="2504006"/>
            <a:ext cx="4439364" cy="3608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25684" y="206569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smtClean="0">
                <a:latin typeface="Candara" panose="020E0502030303020204" pitchFamily="34" charset="0"/>
              </a:rPr>
              <a:t>Chart 3: </a:t>
            </a:r>
            <a:r>
              <a:rPr lang="en-US" i="1" dirty="0" smtClean="0">
                <a:latin typeface="Candara" panose="020E0502030303020204" pitchFamily="34" charset="0"/>
              </a:rPr>
              <a:t>Daily Exchange Rate,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6973" y="2024011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smtClean="0">
                <a:latin typeface="Candara" panose="020E0502030303020204" pitchFamily="34" charset="0"/>
              </a:rPr>
              <a:t>Chart 4: </a:t>
            </a:r>
            <a:r>
              <a:rPr lang="en-US" i="1" dirty="0" smtClean="0">
                <a:latin typeface="Candara" panose="020E0502030303020204" pitchFamily="34" charset="0"/>
              </a:rPr>
              <a:t>Gross Official Reserves, 2017-18</a:t>
            </a:r>
            <a:endParaRPr lang="en-US" i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866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37" y="518606"/>
            <a:ext cx="10969943" cy="4873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Policy Response &amp; </a:t>
            </a:r>
            <a:r>
              <a:rPr lang="en-US" sz="3200" b="1" dirty="0">
                <a:solidFill>
                  <a:srgbClr val="0070C0"/>
                </a:solidFill>
                <a:latin typeface="Gill Sans MT" panose="020B0502020104020203" pitchFamily="34" charset="0"/>
              </a:rPr>
              <a:t>Recommendation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782BC5A7-87A9-4167-A5A2-0AC0BB728BE6}"/>
              </a:ext>
            </a:extLst>
          </p:cNvPr>
          <p:cNvCxnSpPr/>
          <p:nvPr/>
        </p:nvCxnSpPr>
        <p:spPr>
          <a:xfrm>
            <a:off x="1025684" y="1143000"/>
            <a:ext cx="10553699" cy="0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43D78851-E4A2-4216-8E1D-5A8EA727C84C}"/>
              </a:ext>
            </a:extLst>
          </p:cNvPr>
          <p:cNvCxnSpPr/>
          <p:nvPr/>
        </p:nvCxnSpPr>
        <p:spPr>
          <a:xfrm>
            <a:off x="817560" y="6477000"/>
            <a:ext cx="1055369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7789" y="910537"/>
            <a:ext cx="105134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200" i="1" dirty="0" smtClean="0"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200" i="1" dirty="0" smtClean="0">
                <a:effectLst/>
                <a:latin typeface="Candara" panose="020E0502030303020204" pitchFamily="34" charset="0"/>
              </a:rPr>
              <a:t>For the Liberian economy heavily reliant on primary product exports, </a:t>
            </a:r>
            <a:r>
              <a:rPr lang="en-US" sz="2200" i="1" dirty="0" smtClean="0">
                <a:latin typeface="Candara" panose="020E0502030303020204" pitchFamily="34" charset="0"/>
              </a:rPr>
              <a:t>efforts to d</a:t>
            </a:r>
            <a:r>
              <a:rPr lang="en-US" sz="2200" i="1" dirty="0" smtClean="0">
                <a:effectLst/>
                <a:latin typeface="Candara" panose="020E0502030303020204" pitchFamily="34" charset="0"/>
              </a:rPr>
              <a:t>iversify the economy to be more resilient to external shocks are crucial</a:t>
            </a:r>
          </a:p>
          <a:p>
            <a:pPr algn="just"/>
            <a:endParaRPr lang="en-US" sz="2200" i="1" dirty="0" smtClean="0">
              <a:effectLst/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200" i="1" dirty="0" smtClean="0">
                <a:latin typeface="Candara" panose="020E0502030303020204" pitchFamily="34" charset="0"/>
              </a:rPr>
              <a:t>Hence, the Government has begun taking concrete steps towards value-addition in the agriculture and the mining sectors to enhance diversification of the economy</a:t>
            </a:r>
            <a:endParaRPr lang="en-US" sz="2200" i="1" dirty="0" smtClean="0">
              <a:effectLst/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200" i="1" dirty="0" smtClean="0"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200" i="1" dirty="0" smtClean="0">
                <a:latin typeface="Candara" panose="020E0502030303020204" pitchFamily="34" charset="0"/>
              </a:rPr>
              <a:t>Efforts to enhance intra-regional trade to increase export earnings and as well minimize the depreciating pressure on exchange rate is critical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200" i="1" dirty="0"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200" i="1" dirty="0" smtClean="0">
                <a:latin typeface="Candara" panose="020E0502030303020204" pitchFamily="34" charset="0"/>
              </a:rPr>
              <a:t>Preserving the purchasing power of local currency through appropriate monetary policy measures that promotes balance growth should be considered.</a:t>
            </a:r>
          </a:p>
          <a:p>
            <a:pPr algn="just"/>
            <a:endParaRPr lang="en-US" sz="2200" i="1" dirty="0" smtClean="0"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200" i="1" dirty="0" smtClean="0">
                <a:latin typeface="Candara" panose="020E0502030303020204" pitchFamily="34" charset="0"/>
              </a:rPr>
              <a:t>Thus, the Central Bank of Liberia is currently using available monetary policy instruments to contain inflation over the medium term including the CBL bills, FX intervention, and a proposal for exports repatriation which is underway.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200" i="1" dirty="0">
              <a:effectLst/>
              <a:latin typeface="Candara" panose="020E0502030303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200" i="1" dirty="0">
              <a:effectLst/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74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2943983"/>
            <a:ext cx="10969943" cy="4873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ill Sans MT" panose="020B0502020104020203" pitchFamily="34" charset="0"/>
              </a:rPr>
              <a:t>Thank </a:t>
            </a:r>
            <a:r>
              <a:rPr lang="en-US" b="1" dirty="0" err="1">
                <a:latin typeface="Gill Sans MT" panose="020B0502020104020203" pitchFamily="34" charset="0"/>
              </a:rPr>
              <a:t>YoU</a:t>
            </a:r>
            <a:r>
              <a:rPr lang="en-US" b="1" dirty="0">
                <a:latin typeface="Gill Sans MT" panose="020B0502020104020203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87019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3991</TotalTime>
  <Words>575</Words>
  <Application>Microsoft Office PowerPoint</Application>
  <PresentationFormat>Custom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Candara</vt:lpstr>
      <vt:lpstr>Gill Sans MT</vt:lpstr>
      <vt:lpstr>Sakkal Majalla</vt:lpstr>
      <vt:lpstr>Wingdings</vt:lpstr>
      <vt:lpstr>Office Theme</vt:lpstr>
      <vt:lpstr> Protectionist Tendencies and Implication for Macroeconomic Policy The Case of LIBERIA</vt:lpstr>
      <vt:lpstr>Outline</vt:lpstr>
      <vt:lpstr>Background</vt:lpstr>
      <vt:lpstr>Global Protectionist Trends</vt:lpstr>
      <vt:lpstr>Implication for Macroeconomic Policy</vt:lpstr>
      <vt:lpstr>Facts and Figures</vt:lpstr>
      <vt:lpstr>Facts and Figures</vt:lpstr>
      <vt:lpstr>Policy Response &amp; Recommendation</vt:lpstr>
      <vt:lpstr>Thank YoU!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Foreign Exchange Developments:  Drivers, Challenges, &amp; Interventions</dc:title>
  <dc:creator>Gweh Gaye Tarwo</dc:creator>
  <cp:lastModifiedBy>Gweh Gaye Tarwo</cp:lastModifiedBy>
  <cp:revision>151</cp:revision>
  <cp:lastPrinted>2018-03-27T14:26:17Z</cp:lastPrinted>
  <dcterms:created xsi:type="dcterms:W3CDTF">2017-06-13T11:37:36Z</dcterms:created>
  <dcterms:modified xsi:type="dcterms:W3CDTF">2019-05-06T08:38:58Z</dcterms:modified>
</cp:coreProperties>
</file>