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98" r:id="rId2"/>
    <p:sldId id="716" r:id="rId3"/>
    <p:sldId id="717" r:id="rId4"/>
    <p:sldId id="718" r:id="rId5"/>
    <p:sldId id="719" r:id="rId6"/>
    <p:sldId id="720" r:id="rId7"/>
    <p:sldId id="721" r:id="rId8"/>
    <p:sldId id="722" r:id="rId9"/>
    <p:sldId id="723" r:id="rId10"/>
    <p:sldId id="724" r:id="rId11"/>
    <p:sldId id="725" r:id="rId12"/>
    <p:sldId id="726" r:id="rId13"/>
    <p:sldId id="727" r:id="rId14"/>
    <p:sldId id="729" r:id="rId15"/>
    <p:sldId id="741" r:id="rId16"/>
    <p:sldId id="737" r:id="rId17"/>
    <p:sldId id="738" r:id="rId18"/>
    <p:sldId id="739" r:id="rId19"/>
    <p:sldId id="742" r:id="rId20"/>
    <p:sldId id="740" r:id="rId21"/>
    <p:sldId id="736" r:id="rId2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raj" initials="s" lastIdx="7" clrIdx="0">
    <p:extLst>
      <p:ext uri="{19B8F6BF-5375-455C-9EA6-DF929625EA0E}">
        <p15:presenceInfo xmlns:p15="http://schemas.microsoft.com/office/powerpoint/2012/main" userId="sura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00"/>
    <a:srgbClr val="FFF8E5"/>
    <a:srgbClr val="C6D7E6"/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ACA49-B363-4E55-84EC-F427C923FC1B}" type="datetimeFigureOut">
              <a:rPr lang="en-US" smtClean="0"/>
              <a:t>03-May-19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11F6C-04FE-4F86-81B8-FA931255D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91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3EAEB-BFBD-4333-913A-5E6E7D47E2A4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0139C-81E8-4E9D-A132-3BA8E4D322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5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70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965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1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61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75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29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05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46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49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23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39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75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31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2BFB1D-5B3C-44F7-897D-201C7E93EC3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809625"/>
            <a:ext cx="5386388" cy="4040188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4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73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4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60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7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83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8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05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1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42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08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69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C085-3CAB-4911-B74F-34657CDC7D42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59A5F-76E4-4677-9F69-6B1AE3713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56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17" y="567678"/>
            <a:ext cx="1837646" cy="183764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867761"/>
            <a:ext cx="9144000" cy="219084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R="36195">
              <a:spcBef>
                <a:spcPts val="595"/>
              </a:spcBef>
              <a:spcAft>
                <a:spcPts val="1800"/>
              </a:spcAft>
              <a:tabLst>
                <a:tab pos="900430" algn="l"/>
              </a:tabLst>
            </a:pPr>
            <a: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‘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Trade </a:t>
            </a:r>
            <a:r>
              <a:rPr lang="fr-FR" sz="3100" b="1" dirty="0" err="1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War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and </a:t>
            </a:r>
            <a:r>
              <a:rPr lang="fr-FR" sz="3100" b="1" dirty="0" err="1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Protectionist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fr-FR" sz="3100" b="1" dirty="0" err="1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Tendencies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: </a:t>
            </a:r>
            <a: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/>
            </a:r>
            <a:b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</a:br>
            <a: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Implications 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on </a:t>
            </a:r>
            <a:r>
              <a:rPr lang="fr-FR" sz="3100" b="1" dirty="0" err="1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External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fr-FR" sz="3100" b="1" dirty="0" err="1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Sector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/>
            </a:r>
            <a:b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</a:br>
            <a:r>
              <a:rPr lang="fr-FR" sz="3100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Performance in </a:t>
            </a:r>
            <a:r>
              <a:rPr lang="fr-FR" sz="3100" b="1" dirty="0" err="1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Africa</a:t>
            </a:r>
            <a:r>
              <a:rPr lang="fr-FR" sz="3100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’</a:t>
            </a:r>
            <a: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ZA" sz="31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43" y="5582986"/>
            <a:ext cx="6648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May 2019</a:t>
            </a:r>
          </a:p>
        </p:txBody>
      </p:sp>
    </p:spTree>
    <p:extLst>
      <p:ext uri="{BB962C8B-B14F-4D97-AF65-F5344CB8AC3E}">
        <p14:creationId xmlns:p14="http://schemas.microsoft.com/office/powerpoint/2010/main" val="31107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Conclusions/1</a:t>
            </a:r>
            <a:endParaRPr lang="en-US" sz="30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9865" y="1022870"/>
            <a:ext cx="7886700" cy="493599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Structural reforms to successfully diversify African </a:t>
            </a:r>
            <a:r>
              <a:rPr lang="en-US" sz="2400" dirty="0" smtClean="0"/>
              <a:t>economies.</a:t>
            </a:r>
            <a:endParaRPr lang="en-US" sz="2400" dirty="0"/>
          </a:p>
          <a:p>
            <a:r>
              <a:rPr lang="en-US" sz="2400" dirty="0"/>
              <a:t>Building fiscal buffers and capacity: </a:t>
            </a:r>
          </a:p>
          <a:p>
            <a:pPr lvl="1"/>
            <a:r>
              <a:rPr lang="en-US" sz="2200" dirty="0" smtClean="0"/>
              <a:t>Efficient </a:t>
            </a:r>
            <a:r>
              <a:rPr lang="en-US" sz="2200" dirty="0"/>
              <a:t>use of existing resources, revamp tax collection and administration </a:t>
            </a:r>
            <a:r>
              <a:rPr lang="en-US" sz="2200" dirty="0" smtClean="0"/>
              <a:t>systems;</a:t>
            </a:r>
            <a:endParaRPr lang="en-US" sz="2200" dirty="0"/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trengthen </a:t>
            </a:r>
            <a:r>
              <a:rPr lang="en-US" sz="2200" dirty="0"/>
              <a:t>countries’ capability to manage their public </a:t>
            </a:r>
            <a:r>
              <a:rPr lang="en-US" sz="2200" dirty="0" smtClean="0"/>
              <a:t>debt.</a:t>
            </a:r>
            <a:endParaRPr lang="en-US" sz="2200" dirty="0"/>
          </a:p>
          <a:p>
            <a:pPr lvl="1"/>
            <a:endParaRPr lang="en-US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Enabling environment to attract foreign investors to the region </a:t>
            </a:r>
            <a:r>
              <a:rPr lang="en-US" sz="2400" dirty="0" smtClean="0"/>
              <a:t>through:</a:t>
            </a:r>
            <a:endParaRPr lang="en-US" sz="2400" dirty="0"/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200" dirty="0"/>
              <a:t>Political stability and security of lives and </a:t>
            </a:r>
            <a:r>
              <a:rPr lang="en-US" sz="2200" dirty="0" smtClean="0"/>
              <a:t>property;</a:t>
            </a:r>
            <a:endParaRPr lang="en-US" sz="2200" dirty="0"/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200" dirty="0"/>
              <a:t>Strong performance in macroeconomic fundamentals - such as high GDP growth, stable and low </a:t>
            </a:r>
            <a:r>
              <a:rPr lang="en-US" sz="2200" dirty="0" smtClean="0"/>
              <a:t>inflation;</a:t>
            </a:r>
            <a:endParaRPr lang="en-US" sz="2200" dirty="0"/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200" dirty="0"/>
              <a:t>Basic infrastructure in </a:t>
            </a:r>
            <a:r>
              <a:rPr lang="en-US" sz="2200" dirty="0" smtClean="0"/>
              <a:t>place; and</a:t>
            </a:r>
            <a:endParaRPr lang="en-US" sz="2200" dirty="0"/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200" dirty="0"/>
              <a:t>Good governance, ease of doing </a:t>
            </a:r>
            <a:r>
              <a:rPr lang="en-US" sz="2200" dirty="0" smtClean="0"/>
              <a:t>business.</a:t>
            </a:r>
            <a:endParaRPr lang="en-US" sz="2200" dirty="0"/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 smtClean="0">
              <a:latin typeface="HelveticaNeueLTStd-Lt"/>
              <a:ea typeface="Calibri" panose="020F0502020204030204" pitchFamily="34" charset="0"/>
              <a:cs typeface="HelveticaNeueLTStd-Lt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endParaRPr lang="en-US" dirty="0">
              <a:latin typeface="HelveticaNeueLTStd-Lt"/>
              <a:ea typeface="Calibri" panose="020F0502020204030204" pitchFamily="34" charset="0"/>
              <a:cs typeface="HelveticaNeueLTStd-Lt"/>
            </a:endParaRPr>
          </a:p>
          <a:p>
            <a:endParaRPr lang="en-US" dirty="0" smtClean="0">
              <a:latin typeface="HelveticaNeueLTStd-Lt"/>
              <a:ea typeface="Calibri" panose="020F0502020204030204" pitchFamily="34" charset="0"/>
              <a:cs typeface="HelveticaNeueLTStd-Lt"/>
            </a:endParaRPr>
          </a:p>
          <a:p>
            <a:endParaRPr lang="en-US" dirty="0" smtClean="0">
              <a:latin typeface="HelveticaNeueLTStd-Lt"/>
              <a:ea typeface="Calibri" panose="020F0502020204030204" pitchFamily="34" charset="0"/>
              <a:cs typeface="HelveticaNeueLTStd-Lt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624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Conclusions/2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036017"/>
            <a:ext cx="8174156" cy="514094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African Central Banks have a key role to play:</a:t>
            </a:r>
          </a:p>
          <a:p>
            <a:pPr lvl="1"/>
            <a:r>
              <a:rPr lang="en-US" dirty="0" smtClean="0"/>
              <a:t>Price and financial stability;</a:t>
            </a:r>
          </a:p>
          <a:p>
            <a:pPr lvl="1"/>
            <a:r>
              <a:rPr lang="en-US" dirty="0" smtClean="0"/>
              <a:t>Development of financial markets;</a:t>
            </a:r>
          </a:p>
          <a:p>
            <a:pPr lvl="1"/>
            <a:r>
              <a:rPr lang="en-US" dirty="0" smtClean="0"/>
              <a:t>CABS; and</a:t>
            </a:r>
          </a:p>
          <a:p>
            <a:pPr lvl="1"/>
            <a:r>
              <a:rPr lang="en-US" dirty="0" smtClean="0"/>
              <a:t>Integration of regional payment systems.</a:t>
            </a:r>
          </a:p>
          <a:p>
            <a:r>
              <a:rPr lang="en-US" dirty="0" smtClean="0"/>
              <a:t>African Continental Free Trade Area (</a:t>
            </a:r>
            <a:r>
              <a:rPr lang="en-US" dirty="0" err="1" smtClean="0"/>
              <a:t>AfCTA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market of 1.2 billion people with a combined GDP of </a:t>
            </a:r>
            <a:r>
              <a:rPr lang="en-US" dirty="0" smtClean="0"/>
              <a:t>$2.5 trillion.</a:t>
            </a:r>
          </a:p>
          <a:p>
            <a:pPr lvl="1"/>
            <a:r>
              <a:rPr lang="en-US" dirty="0" smtClean="0"/>
              <a:t>FDI and technology transfers to raise competitiveness and integration into global economy.</a:t>
            </a:r>
            <a:endParaRPr lang="en-US" dirty="0"/>
          </a:p>
          <a:p>
            <a:r>
              <a:rPr lang="en-US" dirty="0" smtClean="0"/>
              <a:t>Growing </a:t>
            </a:r>
            <a:r>
              <a:rPr lang="en-US" dirty="0"/>
              <a:t>interest </a:t>
            </a:r>
            <a:r>
              <a:rPr lang="en-US" dirty="0" smtClean="0"/>
              <a:t>to expand trade and investment links in </a:t>
            </a:r>
            <a:r>
              <a:rPr lang="en-US" dirty="0"/>
              <a:t>Africa from major </a:t>
            </a:r>
            <a:r>
              <a:rPr lang="en-US" dirty="0" smtClean="0"/>
              <a:t>countries - Belt </a:t>
            </a:r>
            <a:r>
              <a:rPr lang="en-US" dirty="0"/>
              <a:t>and Road </a:t>
            </a:r>
            <a:r>
              <a:rPr lang="en-US" dirty="0" smtClean="0"/>
              <a:t>Initiative.</a:t>
            </a:r>
          </a:p>
          <a:p>
            <a:pPr lvl="1"/>
            <a:r>
              <a:rPr lang="en-US" dirty="0" smtClean="0"/>
              <a:t>Building key infrastructure - special economic zones, airport terminals, railways, ports etc.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ccelerate </a:t>
            </a:r>
            <a:r>
              <a:rPr lang="en-US" dirty="0"/>
              <a:t>structural </a:t>
            </a:r>
            <a:r>
              <a:rPr lang="en-US" dirty="0" smtClean="0"/>
              <a:t>transformation in Africa.</a:t>
            </a:r>
            <a:endParaRPr lang="en-US" dirty="0"/>
          </a:p>
          <a:p>
            <a:r>
              <a:rPr lang="en-US" dirty="0" smtClean="0"/>
              <a:t>Integration </a:t>
            </a:r>
            <a:r>
              <a:rPr lang="en-US" dirty="0"/>
              <a:t>into global value chains is a key factor for development and structural change in developing </a:t>
            </a:r>
            <a:r>
              <a:rPr lang="en-US" dirty="0" smtClean="0"/>
              <a:t>countries.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55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18259" y="1077902"/>
            <a:ext cx="7886700" cy="476179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66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</a:t>
            </a:r>
          </a:p>
          <a:p>
            <a:pPr marL="0" indent="0" algn="ctr">
              <a:buNone/>
            </a:pPr>
            <a:r>
              <a:rPr lang="en-US" sz="66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Merci</a:t>
            </a:r>
          </a:p>
          <a:p>
            <a:pPr marL="0" indent="0" algn="ctr">
              <a:buNone/>
            </a:pPr>
            <a:r>
              <a:rPr lang="en-US" sz="66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42200893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9865" y="120993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6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Appendices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24747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Impact on </a:t>
            </a:r>
            <a:r>
              <a:rPr lang="en-US" sz="30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Mauritian </a:t>
            </a: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Economy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9865" y="1078169"/>
            <a:ext cx="7886700" cy="472698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Mauritius is an upper middle-income, services-driven country.</a:t>
            </a:r>
          </a:p>
          <a:p>
            <a:r>
              <a:rPr lang="en-US" sz="2600" dirty="0" smtClean="0"/>
              <a:t>It has a fairly diversified economic structure. Key sectors are Manufacturing  (12%),  Wholesale and retail trade (12%), Financial and insurance activities (11%), Accommodation and food service activities (7%), Public administration, Real estate activities, Transportation and storage(6% each). </a:t>
            </a:r>
          </a:p>
          <a:p>
            <a:r>
              <a:rPr lang="en-US" sz="2600" dirty="0" smtClean="0"/>
              <a:t>Mauritius is a highly open economy - imports and export of goods and services account for 95% of GDP.</a:t>
            </a:r>
          </a:p>
          <a:p>
            <a:r>
              <a:rPr lang="en-US" sz="2600" dirty="0" smtClean="0"/>
              <a:t>It is a reputed global financial </a:t>
            </a:r>
            <a:r>
              <a:rPr lang="en-US" sz="2600" dirty="0" err="1" smtClean="0"/>
              <a:t>centre</a:t>
            </a:r>
            <a:r>
              <a:rPr lang="en-US" sz="26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108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GDP Growth Rate, Per cent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536" y="1690689"/>
            <a:ext cx="7666927" cy="44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068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to GDP Growth (Percentage point)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07" y="1690689"/>
            <a:ext cx="7767648" cy="439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63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Inflation Rate and Core inflation, Per cent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1" y="1690690"/>
            <a:ext cx="7615646" cy="45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14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of Trade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23" y="1690690"/>
            <a:ext cx="7550331" cy="459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963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Account Balance, </a:t>
            </a:r>
            <a:r>
              <a:rPr lang="en-US" dirty="0" err="1" smtClean="0"/>
              <a:t>Rs</a:t>
            </a:r>
            <a:r>
              <a:rPr lang="en-US" dirty="0" smtClean="0"/>
              <a:t> Billion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90689"/>
            <a:ext cx="7886700" cy="442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6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Outline of Presentation </a:t>
            </a:r>
            <a:endParaRPr lang="en-US" sz="30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9865" y="1101679"/>
            <a:ext cx="7886700" cy="4687797"/>
          </a:xfrm>
        </p:spPr>
        <p:txBody>
          <a:bodyPr>
            <a:normAutofit/>
          </a:bodyPr>
          <a:lstStyle/>
          <a:p>
            <a:r>
              <a:rPr lang="en-US" dirty="0" smtClean="0"/>
              <a:t>Latest IMF WEO </a:t>
            </a:r>
            <a:r>
              <a:rPr lang="en-US" dirty="0"/>
              <a:t>P</a:t>
            </a:r>
            <a:r>
              <a:rPr lang="en-US" dirty="0" smtClean="0"/>
              <a:t>rojections </a:t>
            </a:r>
            <a:r>
              <a:rPr lang="en-US" dirty="0"/>
              <a:t>for </a:t>
            </a:r>
            <a:r>
              <a:rPr lang="en-US" dirty="0" smtClean="0"/>
              <a:t>Sub-Saharan Africa (SSA) </a:t>
            </a:r>
            <a:endParaRPr lang="en-US" dirty="0"/>
          </a:p>
          <a:p>
            <a:r>
              <a:rPr lang="en-US" dirty="0" smtClean="0"/>
              <a:t>External </a:t>
            </a:r>
            <a:r>
              <a:rPr lang="en-US" dirty="0"/>
              <a:t>s</a:t>
            </a:r>
            <a:r>
              <a:rPr lang="en-US" dirty="0" smtClean="0"/>
              <a:t>ector </a:t>
            </a:r>
            <a:r>
              <a:rPr lang="en-US" dirty="0"/>
              <a:t>d</a:t>
            </a:r>
            <a:r>
              <a:rPr lang="en-US" dirty="0" smtClean="0"/>
              <a:t>evelopments </a:t>
            </a:r>
            <a:r>
              <a:rPr lang="en-US" dirty="0"/>
              <a:t>in </a:t>
            </a:r>
            <a:r>
              <a:rPr lang="en-US" dirty="0" smtClean="0"/>
              <a:t>Africa (</a:t>
            </a:r>
            <a:r>
              <a:rPr lang="en-US" dirty="0" err="1" smtClean="0">
                <a:solidFill>
                  <a:schemeClr val="tx2"/>
                </a:solidFill>
              </a:rPr>
              <a:t>AfDB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African Economic Outlook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r>
              <a:rPr lang="en-US" dirty="0"/>
              <a:t>)</a:t>
            </a:r>
          </a:p>
          <a:p>
            <a:r>
              <a:rPr lang="en-US" dirty="0" smtClean="0"/>
              <a:t>Implications of </a:t>
            </a:r>
            <a:r>
              <a:rPr lang="en-US" dirty="0"/>
              <a:t>r</a:t>
            </a:r>
            <a:r>
              <a:rPr lang="en-US" dirty="0" smtClean="0"/>
              <a:t>ising </a:t>
            </a:r>
            <a:r>
              <a:rPr lang="en-US" dirty="0"/>
              <a:t>p</a:t>
            </a:r>
            <a:r>
              <a:rPr lang="en-US" dirty="0" smtClean="0"/>
              <a:t>rotectionism </a:t>
            </a:r>
            <a:r>
              <a:rPr lang="en-US" dirty="0"/>
              <a:t>on external sector </a:t>
            </a:r>
            <a:r>
              <a:rPr lang="en-US" dirty="0" smtClean="0"/>
              <a:t>performance in Africa</a:t>
            </a:r>
            <a:endParaRPr lang="en-US" dirty="0"/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Q&amp;A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4348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777" y="1175657"/>
            <a:ext cx="7367452" cy="462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97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Challenges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9865" y="1238911"/>
            <a:ext cx="7886700" cy="4713923"/>
          </a:xfrm>
        </p:spPr>
        <p:txBody>
          <a:bodyPr/>
          <a:lstStyle/>
          <a:p>
            <a:r>
              <a:rPr lang="en-US" dirty="0" smtClean="0"/>
              <a:t>Uncertain and weakening global economic and financial environment;</a:t>
            </a:r>
          </a:p>
          <a:p>
            <a:r>
              <a:rPr lang="en-US" dirty="0" smtClean="0"/>
              <a:t>Ageing population;</a:t>
            </a:r>
          </a:p>
          <a:p>
            <a:r>
              <a:rPr lang="en-US" dirty="0" smtClean="0"/>
              <a:t>Declining competitiveness and low innovation;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shortages and skills-mismatch; and</a:t>
            </a:r>
          </a:p>
          <a:p>
            <a:r>
              <a:rPr lang="en-US" dirty="0" smtClean="0"/>
              <a:t>Public debt currently sustainable, but vigilance warranted.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913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Background/1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31939" y="989281"/>
            <a:ext cx="7886700" cy="481587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Growth in SSA </a:t>
            </a:r>
            <a:r>
              <a:rPr lang="en-US" dirty="0"/>
              <a:t>projected to pick up </a:t>
            </a:r>
            <a:r>
              <a:rPr lang="en-US" dirty="0" smtClean="0"/>
              <a:t>from 3% </a:t>
            </a:r>
            <a:r>
              <a:rPr lang="en-US" dirty="0"/>
              <a:t>in 2018 to </a:t>
            </a:r>
            <a:r>
              <a:rPr lang="en-US" dirty="0" smtClean="0"/>
              <a:t>3.5% </a:t>
            </a:r>
            <a:r>
              <a:rPr lang="en-US" dirty="0"/>
              <a:t>in </a:t>
            </a:r>
            <a:r>
              <a:rPr lang="en-US" dirty="0" smtClean="0"/>
              <a:t>2019 and 3.7% in 2020.</a:t>
            </a:r>
          </a:p>
          <a:p>
            <a:pPr lvl="1"/>
            <a:r>
              <a:rPr lang="en-US" dirty="0" smtClean="0"/>
              <a:t>Anaemic growth in resource-dependent economies</a:t>
            </a:r>
            <a:r>
              <a:rPr lang="en-US" dirty="0"/>
              <a:t>, including the </a:t>
            </a:r>
            <a:r>
              <a:rPr lang="en-US" dirty="0" smtClean="0"/>
              <a:t>largest, Nigeria, and </a:t>
            </a:r>
            <a:r>
              <a:rPr lang="en-US" dirty="0"/>
              <a:t>South </a:t>
            </a:r>
            <a:r>
              <a:rPr lang="en-US" dirty="0" smtClean="0"/>
              <a:t>Africa.  </a:t>
            </a:r>
            <a:endParaRPr lang="en-US" dirty="0"/>
          </a:p>
          <a:p>
            <a:pPr lvl="1"/>
            <a:r>
              <a:rPr lang="en-US" dirty="0" smtClean="0"/>
              <a:t>Variations among countries and regions.</a:t>
            </a:r>
            <a:endParaRPr lang="en-US" dirty="0"/>
          </a:p>
          <a:p>
            <a:r>
              <a:rPr lang="en-US" dirty="0"/>
              <a:t>Inflation is projected to decline to </a:t>
            </a:r>
            <a:r>
              <a:rPr lang="en-US" dirty="0" smtClean="0"/>
              <a:t>8.1% </a:t>
            </a:r>
            <a:r>
              <a:rPr lang="en-US" dirty="0"/>
              <a:t>in </a:t>
            </a:r>
            <a:r>
              <a:rPr lang="en-US" dirty="0" smtClean="0"/>
              <a:t>2019, </a:t>
            </a:r>
            <a:r>
              <a:rPr lang="en-US" dirty="0"/>
              <a:t>from </a:t>
            </a:r>
            <a:r>
              <a:rPr lang="en-US" dirty="0" smtClean="0"/>
              <a:t>8.5% </a:t>
            </a:r>
            <a:r>
              <a:rPr lang="en-US" dirty="0"/>
              <a:t>in 2018, reflecting the large decline in global energy </a:t>
            </a:r>
            <a:r>
              <a:rPr lang="en-US" dirty="0" smtClean="0"/>
              <a:t>prices.</a:t>
            </a:r>
            <a:endParaRPr lang="en-US" dirty="0"/>
          </a:p>
          <a:p>
            <a:r>
              <a:rPr lang="en-US" dirty="0"/>
              <a:t>Current account deficit is projected to widen to 7.3% of GDP in </a:t>
            </a:r>
            <a:r>
              <a:rPr lang="en-US" dirty="0" smtClean="0"/>
              <a:t>2019, </a:t>
            </a:r>
            <a:r>
              <a:rPr lang="en-US" dirty="0"/>
              <a:t>from 6.6% of GDP in </a:t>
            </a:r>
            <a:r>
              <a:rPr lang="en-US" dirty="0" smtClean="0"/>
              <a:t>2018.</a:t>
            </a:r>
            <a:endParaRPr lang="en-US" dirty="0"/>
          </a:p>
          <a:p>
            <a:pPr lvl="1"/>
            <a:r>
              <a:rPr lang="en-US" dirty="0" smtClean="0"/>
              <a:t>High vulnerability to terms of trade shocks: a 1% change </a:t>
            </a:r>
            <a:r>
              <a:rPr lang="en-US" dirty="0"/>
              <a:t>in the commodity terms of trade </a:t>
            </a:r>
            <a:r>
              <a:rPr lang="en-US" dirty="0" smtClean="0"/>
              <a:t>translates into </a:t>
            </a:r>
            <a:r>
              <a:rPr lang="en-US" dirty="0"/>
              <a:t>a </a:t>
            </a:r>
            <a:r>
              <a:rPr lang="en-US" dirty="0" smtClean="0"/>
              <a:t>0.3-0.6% </a:t>
            </a:r>
            <a:r>
              <a:rPr lang="en-US" dirty="0"/>
              <a:t>of GDP change in the </a:t>
            </a:r>
            <a:r>
              <a:rPr lang="en-US" dirty="0" smtClean="0"/>
              <a:t>trade balance.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502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Background/2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241946"/>
            <a:ext cx="7886700" cy="4935017"/>
          </a:xfrm>
        </p:spPr>
        <p:txBody>
          <a:bodyPr>
            <a:normAutofit/>
          </a:bodyPr>
          <a:lstStyle/>
          <a:p>
            <a:r>
              <a:rPr lang="en-US" sz="2600" dirty="0"/>
              <a:t>Fiscal consolidation under way, with fiscal deficit  expected to narrow to </a:t>
            </a:r>
            <a:r>
              <a:rPr lang="en-US" sz="2600" dirty="0" smtClean="0"/>
              <a:t>3.2% </a:t>
            </a:r>
            <a:r>
              <a:rPr lang="en-US" sz="2600" dirty="0"/>
              <a:t>in </a:t>
            </a:r>
            <a:r>
              <a:rPr lang="en-US" sz="2600" dirty="0" smtClean="0"/>
              <a:t>2019-20.</a:t>
            </a:r>
            <a:endParaRPr lang="en-US" sz="2600" dirty="0"/>
          </a:p>
          <a:p>
            <a:pPr lvl="1"/>
            <a:r>
              <a:rPr lang="en-US" sz="2200" dirty="0"/>
              <a:t>O</a:t>
            </a:r>
            <a:r>
              <a:rPr lang="en-US" sz="2200" dirty="0" smtClean="0"/>
              <a:t>il-exporting </a:t>
            </a:r>
            <a:r>
              <a:rPr lang="en-US" sz="2200" dirty="0"/>
              <a:t>countries, adjustments are on revenue and capital expenditure following adverse </a:t>
            </a:r>
            <a:r>
              <a:rPr lang="en-US" sz="2200" dirty="0" smtClean="0"/>
              <a:t>terms of trade.</a:t>
            </a:r>
            <a:endParaRPr lang="en-US" sz="2200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600" dirty="0"/>
              <a:t>Public debt vulnerabilities remain high. </a:t>
            </a:r>
            <a:r>
              <a:rPr lang="en-US" sz="2600" dirty="0" smtClean="0"/>
              <a:t>Average </a:t>
            </a:r>
            <a:r>
              <a:rPr lang="en-US" sz="2600" dirty="0"/>
              <a:t>public debt was estimated at 56% of GDP at the end of </a:t>
            </a:r>
            <a:r>
              <a:rPr lang="en-US" sz="2600" dirty="0" smtClean="0"/>
              <a:t>2018. 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018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External Sector Developments in </a:t>
            </a:r>
            <a:r>
              <a:rPr lang="en-US" sz="30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Africa/1 </a:t>
            </a:r>
            <a:endParaRPr lang="en-US" sz="30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136469"/>
            <a:ext cx="7886700" cy="5040494"/>
          </a:xfrm>
        </p:spPr>
        <p:txBody>
          <a:bodyPr>
            <a:normAutofit/>
          </a:bodyPr>
          <a:lstStyle/>
          <a:p>
            <a:r>
              <a:rPr lang="en-US" sz="2600" dirty="0"/>
              <a:t>Trade and current account deficits have worsened </a:t>
            </a:r>
            <a:r>
              <a:rPr lang="en-US" sz="2600" dirty="0" smtClean="0"/>
              <a:t>over </a:t>
            </a:r>
            <a:r>
              <a:rPr lang="en-US" sz="2600" dirty="0"/>
              <a:t>the past years. This could threaten external sustainability and require sharp adjustments in the </a:t>
            </a:r>
            <a:r>
              <a:rPr lang="en-US" sz="2600" dirty="0" smtClean="0"/>
              <a:t>future.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600" dirty="0"/>
              <a:t>Sharp deterioration of the net exports balance and net income payments to foreign investors are main </a:t>
            </a:r>
            <a:r>
              <a:rPr lang="en-US" sz="2600" dirty="0" smtClean="0"/>
              <a:t>drivers.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600" dirty="0"/>
              <a:t>Rapid accumulation of foreign liabilities that are likely to weigh on the current account for several years.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433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External Sector Developments in </a:t>
            </a:r>
            <a:r>
              <a:rPr lang="en-US" sz="30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Africa/2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884035"/>
            <a:ext cx="7886700" cy="529292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Low </a:t>
            </a:r>
            <a:r>
              <a:rPr lang="en-US" sz="2600" dirty="0"/>
              <a:t>domestic savings in Africa since 2000, driven in particular by rising public </a:t>
            </a:r>
            <a:r>
              <a:rPr lang="en-US" sz="2600" dirty="0" smtClean="0"/>
              <a:t>deficits. 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tagnating tax revenue</a:t>
            </a:r>
            <a:r>
              <a:rPr lang="en-US" sz="2200" dirty="0"/>
              <a:t>, volatile </a:t>
            </a:r>
            <a:r>
              <a:rPr lang="en-US" sz="2200" dirty="0" smtClean="0"/>
              <a:t>non-tax </a:t>
            </a:r>
            <a:r>
              <a:rPr lang="en-US" sz="2200" dirty="0"/>
              <a:t>receipts, </a:t>
            </a:r>
            <a:r>
              <a:rPr lang="en-US" sz="2200" dirty="0" smtClean="0"/>
              <a:t>increased </a:t>
            </a:r>
            <a:r>
              <a:rPr lang="en-US" sz="2200" dirty="0"/>
              <a:t>spending on basic infrastructure and </a:t>
            </a:r>
            <a:r>
              <a:rPr lang="en-US" sz="2200" dirty="0" smtClean="0"/>
              <a:t>social needs. </a:t>
            </a:r>
          </a:p>
          <a:p>
            <a:r>
              <a:rPr lang="en-US" sz="2600" dirty="0" smtClean="0"/>
              <a:t>Industrialisation and competitiveness are also key drivers of current account balances. </a:t>
            </a:r>
          </a:p>
          <a:p>
            <a:r>
              <a:rPr lang="en-US" sz="2600" dirty="0" smtClean="0"/>
              <a:t>Around 40% of exports are </a:t>
            </a:r>
            <a:r>
              <a:rPr lang="en-US" sz="2600" dirty="0"/>
              <a:t>raw material </a:t>
            </a:r>
            <a:r>
              <a:rPr lang="en-US" sz="2600" dirty="0" smtClean="0"/>
              <a:t>exports, </a:t>
            </a:r>
            <a:r>
              <a:rPr lang="en-US" sz="2600" dirty="0"/>
              <a:t>with low jobs content and low </a:t>
            </a:r>
            <a:r>
              <a:rPr lang="en-US" sz="2600" dirty="0" smtClean="0"/>
              <a:t>complexity.</a:t>
            </a:r>
          </a:p>
          <a:p>
            <a:pPr lvl="1"/>
            <a:r>
              <a:rPr lang="en-US" dirty="0" smtClean="0"/>
              <a:t>Subject to volatile terms of trade and external demand conditions. </a:t>
            </a:r>
          </a:p>
          <a:p>
            <a:r>
              <a:rPr lang="en-US" sz="2600" dirty="0" smtClean="0"/>
              <a:t>The share of </a:t>
            </a:r>
            <a:r>
              <a:rPr lang="en-US" sz="2600" dirty="0"/>
              <a:t>capital goods in imports has declined in Africa, stagnating at about </a:t>
            </a:r>
            <a:r>
              <a:rPr lang="en-US" sz="2600" dirty="0" smtClean="0"/>
              <a:t>25%, </a:t>
            </a:r>
            <a:r>
              <a:rPr lang="en-US" sz="2600" dirty="0"/>
              <a:t>compared with </a:t>
            </a:r>
            <a:r>
              <a:rPr lang="en-US" sz="2600" dirty="0" smtClean="0"/>
              <a:t>nearly 40% </a:t>
            </a:r>
            <a:r>
              <a:rPr lang="en-US" sz="2600" dirty="0"/>
              <a:t>in Latin America and East </a:t>
            </a:r>
            <a:r>
              <a:rPr lang="en-US" sz="2600" dirty="0" smtClean="0"/>
              <a:t>Asia.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02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269587"/>
            <a:ext cx="8393711" cy="4831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Financial </a:t>
            </a:r>
            <a:r>
              <a:rPr lang="en-US" sz="26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Account of the Balance of Payments in </a:t>
            </a:r>
            <a:r>
              <a:rPr lang="en-US" sz="2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SSA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8183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3540" y="884035"/>
            <a:ext cx="8664185" cy="50031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200" dirty="0" smtClean="0"/>
              <a:t>A significant </a:t>
            </a:r>
            <a:r>
              <a:rPr lang="en-US" sz="2200" dirty="0"/>
              <a:t>increase in </a:t>
            </a:r>
            <a:r>
              <a:rPr lang="en-US" sz="2200" dirty="0" smtClean="0"/>
              <a:t>non-official cross-border </a:t>
            </a:r>
            <a:r>
              <a:rPr lang="en-US" sz="2200" dirty="0"/>
              <a:t>capital </a:t>
            </a:r>
            <a:r>
              <a:rPr lang="en-US" sz="2200" dirty="0" smtClean="0"/>
              <a:t>flows, from $</a:t>
            </a:r>
            <a:r>
              <a:rPr lang="en-US" sz="2200" dirty="0"/>
              <a:t>25 billion in </a:t>
            </a:r>
            <a:r>
              <a:rPr lang="en-US" sz="2200" dirty="0" smtClean="0"/>
              <a:t>2007 to about </a:t>
            </a:r>
            <a:r>
              <a:rPr lang="en-US" sz="2200" dirty="0"/>
              <a:t>$60 billion in </a:t>
            </a:r>
            <a:r>
              <a:rPr lang="en-US" sz="2200" dirty="0" smtClean="0"/>
              <a:t>2017 (3% of </a:t>
            </a:r>
            <a:r>
              <a:rPr lang="en-US" sz="2200" dirty="0"/>
              <a:t>GDP</a:t>
            </a:r>
            <a:r>
              <a:rPr lang="en-US" sz="2200" dirty="0" smtClean="0"/>
              <a:t>).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200" dirty="0" smtClean="0"/>
              <a:t>Declining </a:t>
            </a:r>
            <a:r>
              <a:rPr lang="en-US" sz="2200" dirty="0"/>
              <a:t>trend in official </a:t>
            </a:r>
            <a:r>
              <a:rPr lang="en-US" sz="2200" dirty="0" smtClean="0"/>
              <a:t>development assistance </a:t>
            </a:r>
            <a:r>
              <a:rPr lang="en-US" sz="2200" dirty="0"/>
              <a:t>to the </a:t>
            </a:r>
            <a:r>
              <a:rPr lang="en-US" sz="2200" dirty="0" smtClean="0"/>
              <a:t>region.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Sovereign bond </a:t>
            </a:r>
            <a:r>
              <a:rPr lang="en-US" sz="2200" dirty="0"/>
              <a:t>issuances have increased </a:t>
            </a:r>
            <a:r>
              <a:rPr lang="en-US" sz="2200" dirty="0" smtClean="0"/>
              <a:t>notably.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Portfolio flows have </a:t>
            </a:r>
            <a:r>
              <a:rPr lang="en-US" sz="2200" dirty="0"/>
              <a:t>increased </a:t>
            </a:r>
            <a:r>
              <a:rPr lang="en-US" sz="2200" dirty="0" smtClean="0"/>
              <a:t>significantly, </a:t>
            </a:r>
            <a:r>
              <a:rPr lang="en-US" sz="2200" dirty="0"/>
              <a:t>though FDI remains </a:t>
            </a:r>
            <a:r>
              <a:rPr lang="en-US" sz="2200" dirty="0" smtClean="0"/>
              <a:t>the most </a:t>
            </a:r>
            <a:r>
              <a:rPr lang="en-US" sz="2200" dirty="0"/>
              <a:t>dominant type of </a:t>
            </a:r>
            <a:r>
              <a:rPr lang="en-US" sz="2200" dirty="0" smtClean="0"/>
              <a:t>non-resident flow.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Global factors: US </a:t>
            </a:r>
            <a:r>
              <a:rPr lang="en-US" sz="2200" dirty="0"/>
              <a:t>interest rates </a:t>
            </a:r>
            <a:r>
              <a:rPr lang="en-US" sz="2200" dirty="0" smtClean="0"/>
              <a:t>and commodity prices.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Domestic </a:t>
            </a:r>
            <a:r>
              <a:rPr lang="en-US" sz="2200" dirty="0" smtClean="0"/>
              <a:t>factors: countries </a:t>
            </a:r>
            <a:r>
              <a:rPr lang="en-US" sz="2200" dirty="0"/>
              <a:t>with strong economic growth</a:t>
            </a:r>
            <a:r>
              <a:rPr lang="en-US" sz="2200" dirty="0" smtClean="0"/>
              <a:t>, greater </a:t>
            </a:r>
            <a:r>
              <a:rPr lang="en-US" sz="2200" dirty="0"/>
              <a:t>trade openness, and better </a:t>
            </a:r>
            <a:r>
              <a:rPr lang="en-US" sz="2200" dirty="0" smtClean="0"/>
              <a:t>institutional quality </a:t>
            </a:r>
            <a:r>
              <a:rPr lang="en-US" sz="2200" dirty="0"/>
              <a:t>tend to receive more </a:t>
            </a:r>
            <a:r>
              <a:rPr lang="en-US" sz="2200" dirty="0" smtClean="0"/>
              <a:t>inflows. </a:t>
            </a:r>
          </a:p>
          <a:p>
            <a:pPr marL="573088" lvl="1" indent="-115888">
              <a:lnSpc>
                <a:spcPct val="80000"/>
              </a:lnSpc>
            </a:pPr>
            <a:r>
              <a:rPr lang="en-US" sz="2000" dirty="0" smtClean="0"/>
              <a:t>Non-resource </a:t>
            </a:r>
            <a:r>
              <a:rPr lang="en-US" sz="2000" dirty="0"/>
              <a:t>intensive </a:t>
            </a:r>
            <a:r>
              <a:rPr lang="en-US" sz="2000" dirty="0" smtClean="0"/>
              <a:t>countries - </a:t>
            </a:r>
            <a:r>
              <a:rPr lang="en-US" sz="2000" dirty="0"/>
              <a:t>Côte d’Ivoire, Ethiopia, Kenya and Mauritius, have together received more than </a:t>
            </a:r>
            <a:r>
              <a:rPr lang="en-US" sz="2000" dirty="0" smtClean="0"/>
              <a:t>40% </a:t>
            </a:r>
            <a:r>
              <a:rPr lang="en-US" sz="2000" dirty="0"/>
              <a:t>of </a:t>
            </a:r>
            <a:r>
              <a:rPr lang="en-US" sz="2000" dirty="0" smtClean="0"/>
              <a:t>inflows </a:t>
            </a:r>
            <a:r>
              <a:rPr lang="en-US" sz="2000" dirty="0"/>
              <a:t>during </a:t>
            </a:r>
            <a:r>
              <a:rPr lang="en-US" sz="2000" dirty="0" smtClean="0"/>
              <a:t>2015-17.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200" dirty="0" smtClean="0"/>
              <a:t>Sub-Saharan </a:t>
            </a:r>
            <a:r>
              <a:rPr lang="en-US" sz="2200" dirty="0"/>
              <a:t>Africa has become increasingly connected </a:t>
            </a:r>
            <a:r>
              <a:rPr lang="en-US" sz="2200" dirty="0" smtClean="0"/>
              <a:t>with the </a:t>
            </a:r>
            <a:r>
              <a:rPr lang="en-US" sz="2200" dirty="0"/>
              <a:t>global financial </a:t>
            </a:r>
            <a:r>
              <a:rPr lang="en-US" sz="2200" dirty="0" smtClean="0"/>
              <a:t>cycle. 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Careful macroeconomic management of capital </a:t>
            </a:r>
            <a:r>
              <a:rPr lang="en-US" sz="2200" dirty="0" smtClean="0"/>
              <a:t>flows.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935383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193815"/>
            <a:ext cx="8393711" cy="6571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Impact of </a:t>
            </a:r>
            <a:r>
              <a:rPr lang="en-US" sz="26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Rising Protectionism on External Sector Performance in Africa/1</a:t>
            </a:r>
            <a:endParaRPr lang="en-US" sz="26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4014" y="968499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13899" y="1031860"/>
            <a:ext cx="8434315" cy="485761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200" dirty="0"/>
              <a:t>Recent tariff increases are unprecedented in the post-World War II era in </a:t>
            </a:r>
            <a:r>
              <a:rPr lang="en-US" sz="2200" dirty="0" smtClean="0"/>
              <a:t>terms of </a:t>
            </a:r>
            <a:r>
              <a:rPr lang="en-US" sz="2200" dirty="0"/>
              <a:t>breadth, magnitude, and </a:t>
            </a:r>
            <a:r>
              <a:rPr lang="en-US" sz="2200" dirty="0" smtClean="0"/>
              <a:t>sizes </a:t>
            </a:r>
            <a:r>
              <a:rPr lang="en-US" sz="2200" dirty="0"/>
              <a:t>of the countries involved.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Trade </a:t>
            </a:r>
            <a:r>
              <a:rPr lang="en-US" sz="2200" dirty="0"/>
              <a:t>tensions between the </a:t>
            </a:r>
            <a:r>
              <a:rPr lang="en-US" sz="2200" dirty="0" smtClean="0"/>
              <a:t>US and China and </a:t>
            </a:r>
            <a:r>
              <a:rPr lang="en-US" sz="2200" dirty="0"/>
              <a:t>several advanced economies have contributed </a:t>
            </a:r>
            <a:r>
              <a:rPr lang="en-US" sz="2200" dirty="0" smtClean="0"/>
              <a:t>to slowing </a:t>
            </a:r>
            <a:r>
              <a:rPr lang="en-US" sz="2200" dirty="0"/>
              <a:t>global demand, especially in </a:t>
            </a:r>
            <a:r>
              <a:rPr lang="en-US" sz="2200" dirty="0" smtClean="0"/>
              <a:t>China. This led </a:t>
            </a:r>
            <a:r>
              <a:rPr lang="en-US" sz="2200" dirty="0"/>
              <a:t>to lower commodity prices and weaker demand for </a:t>
            </a:r>
            <a:r>
              <a:rPr lang="en-US" sz="2200" dirty="0" smtClean="0"/>
              <a:t>Sub-Saharan </a:t>
            </a:r>
            <a:r>
              <a:rPr lang="en-US" sz="2200" dirty="0"/>
              <a:t>Africa’s </a:t>
            </a:r>
            <a:r>
              <a:rPr lang="en-US" sz="2200" dirty="0" smtClean="0"/>
              <a:t>commodity exports</a:t>
            </a:r>
            <a:r>
              <a:rPr lang="en-US" sz="2200" dirty="0"/>
              <a:t>. </a:t>
            </a:r>
            <a:endParaRPr lang="en-US" sz="2200" dirty="0" smtClean="0"/>
          </a:p>
          <a:p>
            <a:pPr lvl="1">
              <a:lnSpc>
                <a:spcPct val="8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than </a:t>
            </a:r>
            <a:r>
              <a:rPr lang="en-US" sz="2000" dirty="0" smtClean="0"/>
              <a:t>60% </a:t>
            </a:r>
            <a:r>
              <a:rPr lang="en-US" sz="2000" dirty="0"/>
              <a:t>of Africa’s exports go to the </a:t>
            </a:r>
            <a:r>
              <a:rPr lang="en-US" sz="2000" dirty="0" smtClean="0"/>
              <a:t>US, </a:t>
            </a:r>
            <a:r>
              <a:rPr lang="en-US" sz="2000" dirty="0"/>
              <a:t>China, and Europe, and more than </a:t>
            </a:r>
            <a:r>
              <a:rPr lang="en-US" sz="2000" dirty="0" smtClean="0"/>
              <a:t>70% </a:t>
            </a:r>
            <a:r>
              <a:rPr lang="en-US" sz="2000" dirty="0"/>
              <a:t>of Africa’s imports originate from these </a:t>
            </a:r>
            <a:r>
              <a:rPr lang="en-US" sz="2000" dirty="0" smtClean="0"/>
              <a:t>countries.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Financial conditions could worsen due to </a:t>
            </a:r>
            <a:r>
              <a:rPr lang="en-US" sz="2200" dirty="0" smtClean="0"/>
              <a:t>escalating </a:t>
            </a:r>
            <a:r>
              <a:rPr lang="en-US" sz="2200" dirty="0"/>
              <a:t>trade tensions, higher-than-expected inflation in the </a:t>
            </a:r>
            <a:r>
              <a:rPr lang="en-US" sz="2200" dirty="0" smtClean="0"/>
              <a:t>US, </a:t>
            </a:r>
            <a:r>
              <a:rPr lang="en-US" sz="2200" dirty="0"/>
              <a:t>a “no-deal </a:t>
            </a:r>
            <a:r>
              <a:rPr lang="en-US" sz="2200" dirty="0" err="1"/>
              <a:t>Brexit</a:t>
            </a:r>
            <a:r>
              <a:rPr lang="en-US" sz="2200" dirty="0" smtClean="0"/>
              <a:t>”, </a:t>
            </a:r>
            <a:r>
              <a:rPr lang="en-US" sz="2200" dirty="0"/>
              <a:t>a deeper-than-envisaged slowdown in China.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Higher </a:t>
            </a:r>
            <a:r>
              <a:rPr lang="en-US" sz="2200" dirty="0"/>
              <a:t>US interest rates, a stronger US dollar, and lower commodity </a:t>
            </a:r>
            <a:r>
              <a:rPr lang="en-US" sz="2200" dirty="0" smtClean="0"/>
              <a:t>prices</a:t>
            </a:r>
            <a:r>
              <a:rPr lang="en-US" sz="2200" dirty="0"/>
              <a:t> </a:t>
            </a:r>
            <a:r>
              <a:rPr lang="en-US" sz="2200" dirty="0" smtClean="0"/>
              <a:t>could increase capital </a:t>
            </a:r>
            <a:r>
              <a:rPr lang="en-US" sz="2200" dirty="0"/>
              <a:t>outflows and refinancing risks</a:t>
            </a:r>
            <a:r>
              <a:rPr lang="en-US" sz="22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Negative impact on financing </a:t>
            </a:r>
            <a:r>
              <a:rPr lang="en-US" sz="2000" dirty="0"/>
              <a:t>and growth for many </a:t>
            </a:r>
            <a:r>
              <a:rPr lang="en-US" sz="2000" dirty="0" smtClean="0"/>
              <a:t>countries, </a:t>
            </a:r>
            <a:r>
              <a:rPr lang="en-US" sz="2000" dirty="0"/>
              <a:t>especially </a:t>
            </a:r>
            <a:r>
              <a:rPr lang="en-US" sz="2000" dirty="0" smtClean="0"/>
              <a:t> </a:t>
            </a:r>
            <a:r>
              <a:rPr lang="en-US" sz="2000" dirty="0"/>
              <a:t>frontier </a:t>
            </a:r>
            <a:r>
              <a:rPr lang="en-US" sz="2000" dirty="0" smtClean="0"/>
              <a:t>economies.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03768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014" y="151998"/>
            <a:ext cx="8393711" cy="6893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Impact of Rising Protectionism on External Sector Performance in </a:t>
            </a:r>
            <a:r>
              <a:rPr lang="en-US" sz="26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Africa/2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7549" y="595283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07696" y="6236139"/>
            <a:ext cx="18373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stellar" panose="020A0402060406010301" pitchFamily="18" charset="0"/>
                <a:ea typeface="+mn-ea"/>
                <a:cs typeface="+mn-cs"/>
              </a:rPr>
              <a:t>Bank of Mauritius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stellar" panose="020A0402060406010301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4014" y="6100514"/>
            <a:ext cx="522543" cy="52254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77549" y="995074"/>
            <a:ext cx="800255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3081" y="1143946"/>
            <a:ext cx="8099093" cy="51636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NBER Study: …  ‘</a:t>
            </a:r>
            <a:r>
              <a:rPr lang="en-US" sz="2400" i="1" dirty="0" smtClean="0"/>
              <a:t>Continuation of </a:t>
            </a:r>
            <a:r>
              <a:rPr lang="en-US" sz="2400" i="1" dirty="0"/>
              <a:t>the tariff policy could be especially </a:t>
            </a:r>
            <a:r>
              <a:rPr lang="en-US" sz="2400" i="1" dirty="0" smtClean="0"/>
              <a:t>costly for </a:t>
            </a:r>
            <a:r>
              <a:rPr lang="en-US" sz="2400" i="1" dirty="0"/>
              <a:t>multinational companies that have </a:t>
            </a:r>
            <a:r>
              <a:rPr lang="en-US" sz="2400" i="1" dirty="0" smtClean="0"/>
              <a:t>made substantial </a:t>
            </a:r>
            <a:r>
              <a:rPr lang="en-US" sz="2400" i="1" dirty="0"/>
              <a:t>sunk-cost investments in </a:t>
            </a:r>
            <a:r>
              <a:rPr lang="en-US" sz="2400" i="1" dirty="0" smtClean="0"/>
              <a:t>supply chains </a:t>
            </a:r>
            <a:r>
              <a:rPr lang="en-US" sz="2400" i="1" dirty="0"/>
              <a:t>in other </a:t>
            </a:r>
            <a:r>
              <a:rPr lang="en-US" sz="2400" i="1" dirty="0" smtClean="0"/>
              <a:t>countries</a:t>
            </a:r>
            <a:r>
              <a:rPr lang="en-US" sz="2400" dirty="0" smtClean="0"/>
              <a:t>.’</a:t>
            </a:r>
          </a:p>
          <a:p>
            <a:pPr lvl="1"/>
            <a:r>
              <a:rPr lang="en-US" sz="2000" dirty="0" smtClean="0"/>
              <a:t>Around </a:t>
            </a:r>
            <a:r>
              <a:rPr lang="en-US" sz="2000" dirty="0"/>
              <a:t>$165 billion worth of trade has </a:t>
            </a:r>
            <a:r>
              <a:rPr lang="en-US" sz="2000" dirty="0" smtClean="0"/>
              <a:t>been re-routed </a:t>
            </a:r>
            <a:r>
              <a:rPr lang="en-US" sz="2000" dirty="0"/>
              <a:t>to avoid them.</a:t>
            </a:r>
          </a:p>
          <a:p>
            <a:r>
              <a:rPr lang="en-US" sz="2400" dirty="0" smtClean="0"/>
              <a:t>Heightened </a:t>
            </a:r>
            <a:r>
              <a:rPr lang="en-US" sz="2400" dirty="0"/>
              <a:t>trade tensions along with increased trade policy uncertainty in the </a:t>
            </a:r>
            <a:r>
              <a:rPr lang="en-US" sz="2400" dirty="0" smtClean="0"/>
              <a:t>US, </a:t>
            </a:r>
            <a:r>
              <a:rPr lang="en-US" sz="2400" dirty="0"/>
              <a:t>slower growth in China, lower commodity prices, and tighter global financial conditions could lower growth in </a:t>
            </a:r>
            <a:r>
              <a:rPr lang="en-US" sz="2400" dirty="0" smtClean="0"/>
              <a:t>Sub-Saharan </a:t>
            </a:r>
            <a:r>
              <a:rPr lang="en-US" sz="2400" dirty="0"/>
              <a:t>Africa by 2 percentage points in 2019 and 1½ percentage points in </a:t>
            </a:r>
            <a:r>
              <a:rPr lang="en-US" sz="2400" dirty="0" smtClean="0"/>
              <a:t>2020 (IMF).</a:t>
            </a:r>
          </a:p>
          <a:p>
            <a:pPr lvl="1"/>
            <a:r>
              <a:rPr lang="en-US" sz="2000" dirty="0" smtClean="0"/>
              <a:t>Impact </a:t>
            </a:r>
            <a:r>
              <a:rPr lang="en-US" sz="2000" dirty="0"/>
              <a:t>more pronounced in commodity exporters and </a:t>
            </a:r>
            <a:r>
              <a:rPr lang="en-US" sz="2000" dirty="0" smtClean="0"/>
              <a:t>importers </a:t>
            </a:r>
            <a:r>
              <a:rPr lang="en-US" sz="2000" dirty="0"/>
              <a:t>and countries with stronger linkages with China and global markets, and those with large refinancing needs.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610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7404</TotalTime>
  <Words>1281</Words>
  <Application>Microsoft Office PowerPoint</Application>
  <PresentationFormat>On-screen Show (4:3)</PresentationFormat>
  <Paragraphs>146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Castellar</vt:lpstr>
      <vt:lpstr>HelveticaNeueLTStd-Lt</vt:lpstr>
      <vt:lpstr>Segoe UI</vt:lpstr>
      <vt:lpstr>Segoe UI Semibold</vt:lpstr>
      <vt:lpstr>Times New Roman</vt:lpstr>
      <vt:lpstr>Office Theme</vt:lpstr>
      <vt:lpstr>‘Trade War and Protectionist Tendencies:  Implications on External Sector  Performance in Africa’ </vt:lpstr>
      <vt:lpstr>Outline of Presentation </vt:lpstr>
      <vt:lpstr>Background/1</vt:lpstr>
      <vt:lpstr>Background/2</vt:lpstr>
      <vt:lpstr>External Sector Developments in Africa/1 </vt:lpstr>
      <vt:lpstr>External Sector Developments in Africa/2</vt:lpstr>
      <vt:lpstr>Financial Account of the Balance of Payments in SSA</vt:lpstr>
      <vt:lpstr>Impact of Rising Protectionism on External Sector Performance in Africa/1</vt:lpstr>
      <vt:lpstr>Impact of Rising Protectionism on External Sector Performance in Africa/2</vt:lpstr>
      <vt:lpstr>Conclusions/1</vt:lpstr>
      <vt:lpstr>Conclusions/2</vt:lpstr>
      <vt:lpstr>PowerPoint Presentation</vt:lpstr>
      <vt:lpstr>PowerPoint Presentation</vt:lpstr>
      <vt:lpstr>Impact on the Mauritian Economy </vt:lpstr>
      <vt:lpstr>Annual GDP Growth Rate, Per cent</vt:lpstr>
      <vt:lpstr>Contribution to GDP Growth (Percentage point)</vt:lpstr>
      <vt:lpstr>Inflation Rate and Core inflation, Per cent</vt:lpstr>
      <vt:lpstr>Terms of Trade</vt:lpstr>
      <vt:lpstr>Current Account Balance, Rs Billion</vt:lpstr>
      <vt:lpstr>PowerPoint Presentation</vt:lpstr>
      <vt:lpstr>Challenges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JnB</dc:creator>
  <cp:lastModifiedBy>Neetyanand Kowlessur</cp:lastModifiedBy>
  <cp:revision>1407</cp:revision>
  <cp:lastPrinted>2018-11-09T04:48:20Z</cp:lastPrinted>
  <dcterms:created xsi:type="dcterms:W3CDTF">2016-07-19T06:12:24Z</dcterms:created>
  <dcterms:modified xsi:type="dcterms:W3CDTF">2019-05-03T13:00:34Z</dcterms:modified>
</cp:coreProperties>
</file>