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0"/>
  </p:notesMasterIdLst>
  <p:handoutMasterIdLst>
    <p:handoutMasterId r:id="rId11"/>
  </p:handoutMasterIdLst>
  <p:sldIdLst>
    <p:sldId id="324" r:id="rId2"/>
    <p:sldId id="331" r:id="rId3"/>
    <p:sldId id="333" r:id="rId4"/>
    <p:sldId id="332" r:id="rId5"/>
    <p:sldId id="334" r:id="rId6"/>
    <p:sldId id="335" r:id="rId7"/>
    <p:sldId id="329" r:id="rId8"/>
    <p:sldId id="330" r:id="rId9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533"/>
    <a:srgbClr val="FDFDFD"/>
    <a:srgbClr val="AAB8AA"/>
    <a:srgbClr val="FFCC00"/>
    <a:srgbClr val="FFE98F"/>
    <a:srgbClr val="9ABFDE"/>
    <a:srgbClr val="99C188"/>
    <a:srgbClr val="A3D038"/>
    <a:srgbClr val="99C67B"/>
    <a:srgbClr val="BEDD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85" autoAdjust="0"/>
    <p:restoredTop sz="90072" autoAdjust="0"/>
  </p:normalViewPr>
  <p:slideViewPr>
    <p:cSldViewPr snapToGrid="0">
      <p:cViewPr varScale="1">
        <p:scale>
          <a:sx n="74" d="100"/>
          <a:sy n="74" d="100"/>
        </p:scale>
        <p:origin x="-8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B4A838AA-BB1E-467C-9CB8-9CA61A821A0B}" type="datetimeFigureOut">
              <a:rPr lang="en-ZA" smtClean="0"/>
              <a:t>2019/04/19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AB26E75C-24EB-4B68-91D8-BD90BEBC7A73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7552155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/>
          <a:lstStyle>
            <a:lvl1pPr algn="r">
              <a:defRPr sz="1200"/>
            </a:lvl1pPr>
          </a:lstStyle>
          <a:p>
            <a:fld id="{B585C12F-3892-4B6C-B13D-1D0E44DE2838}" type="datetimeFigureOut">
              <a:rPr lang="en-ZA" smtClean="0"/>
              <a:t>2019/04/19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9" tIns="45710" rIns="91419" bIns="45710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6"/>
            <a:ext cx="5438140" cy="4466987"/>
          </a:xfrm>
          <a:prstGeom prst="rect">
            <a:avLst/>
          </a:prstGeom>
        </p:spPr>
        <p:txBody>
          <a:bodyPr vert="horz" lIns="91419" tIns="45710" rIns="91419" bIns="457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" y="9428583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6" y="9428583"/>
            <a:ext cx="2945659" cy="496332"/>
          </a:xfrm>
          <a:prstGeom prst="rect">
            <a:avLst/>
          </a:prstGeom>
        </p:spPr>
        <p:txBody>
          <a:bodyPr vert="horz" lIns="91419" tIns="45710" rIns="91419" bIns="45710" rtlCol="0" anchor="b"/>
          <a:lstStyle>
            <a:lvl1pPr algn="r">
              <a:defRPr sz="1200"/>
            </a:lvl1pPr>
          </a:lstStyle>
          <a:p>
            <a:fld id="{80A76897-7EE7-4F8E-8ADE-BE9577E263F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654360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1A221A-83C9-441B-8DC4-3E2954F3055A}" type="slidenum">
              <a:rPr lang="en-US" smtClean="0">
                <a:solidFill>
                  <a:srgbClr val="000000"/>
                </a:solidFill>
              </a:rPr>
              <a:pPr>
                <a:defRPr/>
              </a:pPr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409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2643718" y="2346326"/>
            <a:ext cx="5744633" cy="1839913"/>
          </a:xfrm>
          <a:custGeom>
            <a:avLst/>
            <a:gdLst>
              <a:gd name="T0" fmla="*/ 2147483647 w 2714"/>
              <a:gd name="T1" fmla="*/ 0 h 1159"/>
              <a:gd name="T2" fmla="*/ 0 w 2714"/>
              <a:gd name="T3" fmla="*/ 0 h 1159"/>
              <a:gd name="T4" fmla="*/ 0 w 2714"/>
              <a:gd name="T5" fmla="*/ 2147483647 h 1159"/>
              <a:gd name="T6" fmla="*/ 2147483647 w 2714"/>
              <a:gd name="T7" fmla="*/ 2147483647 h 1159"/>
              <a:gd name="T8" fmla="*/ 2147483647 w 2714"/>
              <a:gd name="T9" fmla="*/ 2147483647 h 115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0" t="0" r="r" b="b"/>
            <a:pathLst>
              <a:path w="2714" h="1159">
                <a:moveTo>
                  <a:pt x="194" y="0"/>
                </a:moveTo>
                <a:lnTo>
                  <a:pt x="0" y="0"/>
                </a:lnTo>
                <a:lnTo>
                  <a:pt x="0" y="999"/>
                </a:lnTo>
                <a:lnTo>
                  <a:pt x="2714" y="999"/>
                </a:lnTo>
                <a:lnTo>
                  <a:pt x="2714" y="1159"/>
                </a:lnTo>
              </a:path>
            </a:pathLst>
          </a:custGeom>
          <a:noFill/>
          <a:ln w="19050" cmpd="sng">
            <a:solidFill>
              <a:srgbClr val="00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ZA" sz="2400" dirty="0">
              <a:solidFill>
                <a:prstClr val="white"/>
              </a:solidFill>
            </a:endParaRP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2016126"/>
            <a:ext cx="6242051" cy="588963"/>
          </a:xfrm>
          <a:solidFill>
            <a:srgbClr val="00B0F0"/>
          </a:solidFill>
          <a:ln w="19050">
            <a:solidFill>
              <a:srgbClr val="00B0F0"/>
            </a:solidFill>
          </a:ln>
          <a:effectLst/>
        </p:spPr>
        <p:txBody>
          <a:bodyPr anchor="ctr"/>
          <a:lstStyle>
            <a:lvl1pPr algn="ctr">
              <a:lnSpc>
                <a:spcPct val="95000"/>
              </a:lnSpc>
              <a:defRPr sz="3300" b="1">
                <a:latin typeface="Segoe UI Light" panose="020B0502040204020203" pitchFamily="34" charset="0"/>
              </a:defRPr>
            </a:lvl1pPr>
          </a:lstStyle>
          <a:p>
            <a:r>
              <a:rPr lang="en-US" dirty="0"/>
              <a:t>Master</a:t>
            </a:r>
            <a:r>
              <a:rPr lang="en-ZA" dirty="0"/>
              <a:t> </a:t>
            </a:r>
            <a:r>
              <a:rPr lang="en-US" dirty="0"/>
              <a:t>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67100" y="4179889"/>
            <a:ext cx="5689600" cy="492125"/>
          </a:xfrm>
          <a:solidFill>
            <a:srgbClr val="00B0F0">
              <a:alpha val="50000"/>
            </a:srgbClr>
          </a:solidFill>
          <a:ln w="19050">
            <a:solidFill>
              <a:srgbClr val="0099FF"/>
            </a:solidFill>
          </a:ln>
        </p:spPr>
        <p:txBody>
          <a:bodyPr>
            <a:spAutoFit/>
          </a:bodyPr>
          <a:lstStyle>
            <a:lvl1pPr marL="0" indent="0" algn="ctr">
              <a:buFont typeface="Monotype Sorts" pitchFamily="2" charset="2"/>
              <a:buNone/>
              <a:defRPr>
                <a:latin typeface="Segoe UI Light" panose="020B0502040204020203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705600"/>
            <a:ext cx="2540000" cy="152400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540500"/>
            <a:ext cx="3860800" cy="317500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0151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CFABCF-163E-4690-9327-66DCB655E9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450247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42100" y="474664"/>
            <a:ext cx="564001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18167" y="474664"/>
            <a:ext cx="6762751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FB36AC-F98F-41DB-A535-7273D4C2E2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67184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167" y="474663"/>
            <a:ext cx="9287933" cy="471668"/>
          </a:xfrm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fld id="{1AC71BA4-513C-4059-A6B4-C52F517D7D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69634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615553"/>
          </a:xfrm>
        </p:spPr>
        <p:txBody>
          <a:bodyPr/>
          <a:lstStyle>
            <a:lvl1pPr algn="l">
              <a:defRPr sz="4000" b="1" cap="all">
                <a:latin typeface="Segoe UI Light" panose="020B0502040204020203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latin typeface="Segoe UI Light" panose="020B0502040204020203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latin typeface="Segoe UI Light" panose="020B0502040204020203" pitchFamily="34" charset="0"/>
              </a:defRPr>
            </a:lvl1pPr>
          </a:lstStyle>
          <a:p>
            <a:pPr>
              <a:defRPr/>
            </a:pPr>
            <a:fld id="{771D6D7F-CD51-48AD-AA51-30A31FF08B4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913003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9984" y="1590676"/>
            <a:ext cx="4434416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590676"/>
            <a:ext cx="4434417" cy="4429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6781D1-9F64-4550-B57F-B5B3880010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34126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47166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783EFF-E46E-43A5-82BE-CD6E2FA39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11629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85FC5-7E0A-424D-ABAA-54D5ADDA1E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6063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FFEC10-86E6-427A-BBFB-C9C09B990C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97220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1081157"/>
            <a:ext cx="4011084" cy="3539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8B4BDB-D493-4DB6-B463-0E044E39EA8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2296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5013395"/>
            <a:ext cx="7315200" cy="35394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94C06-9EEA-4A5E-A41C-890D317AC6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06181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18167" y="474664"/>
            <a:ext cx="9287933" cy="471668"/>
          </a:xfrm>
          <a:prstGeom prst="rect">
            <a:avLst/>
          </a:prstGeom>
          <a:solidFill>
            <a:srgbClr val="00B0F0"/>
          </a:solidFill>
          <a:ln w="9525">
            <a:solidFill>
              <a:srgbClr val="00B0F0"/>
            </a:solidFill>
            <a:miter lim="800000"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en-GB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59985" y="1590676"/>
            <a:ext cx="9072033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	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40514"/>
            <a:ext cx="2540000" cy="217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629400"/>
            <a:ext cx="3860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261600" y="6629400"/>
            <a:ext cx="1930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35B3DCA-4E11-42E1-AECD-F96BD312B75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5749" y="5909467"/>
            <a:ext cx="1041575" cy="73982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94627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185738" indent="-185738"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marL="185738" indent="-185738"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marL="185738" indent="-185738"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marL="185738" indent="-185738"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marL="185738" indent="-185738" algn="l" defTabSz="995363" rtl="0" eaLnBrk="0" fontAlgn="base" hangingPunct="0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642938" algn="l" defTabSz="995363" rtl="0" fontAlgn="base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1100138" algn="l" defTabSz="995363" rtl="0" fontAlgn="base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557338" algn="l" defTabSz="995363" rtl="0" fontAlgn="base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2014538" algn="l" defTabSz="995363" rtl="0" fontAlgn="base">
        <a:lnSpc>
          <a:spcPct val="85000"/>
        </a:lnSpc>
        <a:spcBef>
          <a:spcPct val="0"/>
        </a:spcBef>
        <a:spcAft>
          <a:spcPct val="0"/>
        </a:spcAft>
        <a:tabLst>
          <a:tab pos="952500" algn="l"/>
          <a:tab pos="2003425" algn="l"/>
        </a:tabLst>
        <a:defRPr sz="29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CCFF"/>
        </a:buClr>
        <a:buSzPct val="55000"/>
        <a:buFont typeface="Monotype Sorts" pitchFamily="2" charset="2"/>
        <a:buChar char="n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5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065092" y="1494640"/>
            <a:ext cx="6917108" cy="1641988"/>
          </a:xfrm>
          <a:solidFill>
            <a:srgbClr val="05FFFF">
              <a:alpha val="49804"/>
            </a:srgbClr>
          </a:solidFill>
          <a:ln w="1905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lvl="0" indent="0" eaLnBrk="1" hangingPunct="1">
              <a:spcBef>
                <a:spcPct val="20000"/>
              </a:spcBef>
              <a:buClr>
                <a:srgbClr val="00CCFF"/>
              </a:buClr>
              <a:buSzPct val="55000"/>
            </a:pPr>
            <a: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  <a:t>AACB Work session  2: </a:t>
            </a:r>
            <a:br>
              <a:rPr lang="en-US" sz="2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Segoe UI" panose="020B0502040204020203" pitchFamily="34" charset="0"/>
                <a:cs typeface="Segoe UI" panose="020B0502040204020203" pitchFamily="34" charset="0"/>
              </a:rPr>
            </a:br>
            <a:r>
              <a:rPr lang="en-GB" sz="2800" dirty="0">
                <a:effectLst/>
              </a:rPr>
              <a:t>Development of an integrated inter-regional mobile payment strategy</a:t>
            </a:r>
            <a:r>
              <a:rPr lang="en-ZA" sz="2800" dirty="0">
                <a:effectLst/>
              </a:rPr>
              <a:t/>
            </a:r>
            <a:br>
              <a:rPr lang="en-ZA" sz="2800" dirty="0">
                <a:effectLst/>
              </a:rPr>
            </a:br>
            <a:endParaRPr lang="en-US" sz="25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958233" y="4187023"/>
            <a:ext cx="7260551" cy="904863"/>
          </a:xfrm>
          <a:solidFill>
            <a:srgbClr val="05FFFF">
              <a:alpha val="49804"/>
            </a:srgbClr>
          </a:solidFill>
          <a:ln>
            <a:noFill/>
          </a:ln>
        </p:spPr>
        <p:txBody>
          <a:bodyPr/>
          <a:lstStyle/>
          <a:p>
            <a:pPr eaLnBrk="1" hangingPunct="1">
              <a:defRPr/>
            </a:pPr>
            <a:r>
              <a:rPr lang="en-US" sz="2400" dirty="0" smtClean="0">
                <a:effectLst/>
              </a:rPr>
              <a:t>Tim Masela</a:t>
            </a:r>
            <a:endParaRPr lang="en-ZA" sz="2400" dirty="0" smtClean="0">
              <a:effectLst/>
            </a:endParaRPr>
          </a:p>
          <a:p>
            <a:pPr eaLnBrk="1" hangingPunct="1">
              <a:defRPr/>
            </a:pPr>
            <a:r>
              <a:rPr lang="en-ZA" sz="2400" dirty="0" smtClean="0">
                <a:effectLst/>
              </a:rPr>
              <a:t>Cairo </a:t>
            </a:r>
            <a:r>
              <a:rPr lang="en-ZA" sz="2400" dirty="0">
                <a:effectLst/>
              </a:rPr>
              <a:t>– April 2019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68234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Current landscape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 drivers for low value payments/transfers</a:t>
            </a:r>
          </a:p>
          <a:p>
            <a:endParaRPr lang="en-US" dirty="0" smtClean="0"/>
          </a:p>
          <a:p>
            <a:r>
              <a:rPr lang="en-US" dirty="0" smtClean="0"/>
              <a:t>How expensive are corridors on the African continent?</a:t>
            </a:r>
          </a:p>
          <a:p>
            <a:endParaRPr lang="en-US" dirty="0" smtClean="0"/>
          </a:p>
          <a:p>
            <a:r>
              <a:rPr lang="en-US" dirty="0" smtClean="0"/>
              <a:t>Causes of inefficiency</a:t>
            </a:r>
          </a:p>
          <a:p>
            <a:endParaRPr lang="en-US" dirty="0" smtClean="0"/>
          </a:p>
          <a:p>
            <a:r>
              <a:rPr lang="en-US" dirty="0" smtClean="0"/>
              <a:t>Conclusions based on current landscape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8035566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1857" y="195943"/>
            <a:ext cx="9710058" cy="64769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21800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5944"/>
            <a:ext cx="9808029" cy="64661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963859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971" y="130629"/>
            <a:ext cx="9535886" cy="65423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0787334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230086" y="163286"/>
            <a:ext cx="9546771" cy="6498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2410875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167" y="474663"/>
            <a:ext cx="9287933" cy="929485"/>
          </a:xfrm>
        </p:spPr>
        <p:txBody>
          <a:bodyPr/>
          <a:lstStyle/>
          <a:p>
            <a:pPr algn="ctr"/>
            <a:r>
              <a:rPr lang="en-GB" sz="3200" dirty="0">
                <a:effectLst/>
              </a:rPr>
              <a:t>Development of an integrated inter-regional mobile payment strategy </a:t>
            </a:r>
            <a:r>
              <a:rPr lang="en-ZA" dirty="0" smtClean="0">
                <a:effectLst/>
              </a:rPr>
              <a:t>should lead to;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ZA" dirty="0">
                <a:effectLst/>
              </a:rPr>
              <a:t>A harmonized regulatory framework supporting intra-regional remittance type payments</a:t>
            </a:r>
            <a:r>
              <a:rPr lang="en-ZA" dirty="0" smtClean="0">
                <a:effectLst/>
              </a:rPr>
              <a:t>;</a:t>
            </a:r>
          </a:p>
          <a:p>
            <a:pPr lvl="0"/>
            <a:endParaRPr lang="en-ZA" dirty="0">
              <a:effectLst/>
            </a:endParaRPr>
          </a:p>
          <a:p>
            <a:pPr lvl="0"/>
            <a:r>
              <a:rPr lang="en-ZA" dirty="0">
                <a:effectLst/>
              </a:rPr>
              <a:t>Standardized and harmonized operating components enabling seamless integration</a:t>
            </a:r>
            <a:r>
              <a:rPr lang="en-ZA" dirty="0" smtClean="0">
                <a:effectLst/>
              </a:rPr>
              <a:t>;</a:t>
            </a:r>
          </a:p>
          <a:p>
            <a:pPr lvl="0"/>
            <a:endParaRPr lang="en-ZA" dirty="0">
              <a:effectLst/>
            </a:endParaRPr>
          </a:p>
          <a:p>
            <a:pPr lvl="0"/>
            <a:r>
              <a:rPr lang="en-ZA" dirty="0">
                <a:effectLst/>
              </a:rPr>
              <a:t>Safe and streamlined same day inter-bank settlement of intra-regional obligations arising from these payments/transfers via public sector settlement infrastructures; </a:t>
            </a:r>
            <a:r>
              <a:rPr lang="en-ZA" dirty="0" smtClean="0">
                <a:effectLst/>
              </a:rPr>
              <a:t>and</a:t>
            </a:r>
          </a:p>
          <a:p>
            <a:pPr lvl="0"/>
            <a:endParaRPr lang="en-ZA" dirty="0">
              <a:effectLst/>
            </a:endParaRPr>
          </a:p>
          <a:p>
            <a:pPr lvl="0"/>
            <a:r>
              <a:rPr lang="en-ZA" dirty="0">
                <a:effectLst/>
              </a:rPr>
              <a:t>Use of best practices in aspects such as security and consumer protection etc. </a:t>
            </a:r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241005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18167" y="474663"/>
            <a:ext cx="9287933" cy="471668"/>
          </a:xfrm>
        </p:spPr>
        <p:txBody>
          <a:bodyPr/>
          <a:lstStyle/>
          <a:p>
            <a:r>
              <a:rPr lang="en-ZA" dirty="0" smtClean="0">
                <a:effectLst/>
              </a:rPr>
              <a:t>This </a:t>
            </a:r>
            <a:r>
              <a:rPr lang="en-ZA" dirty="0">
                <a:effectLst/>
              </a:rPr>
              <a:t>initiative </a:t>
            </a:r>
            <a:r>
              <a:rPr lang="en-ZA" dirty="0" smtClean="0">
                <a:effectLst/>
              </a:rPr>
              <a:t>could be actioned as follows;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>
                <a:effectLst/>
              </a:rPr>
              <a:t>Establish a public private partnership to execute the initiative;</a:t>
            </a:r>
          </a:p>
          <a:p>
            <a:pPr lvl="0"/>
            <a:endParaRPr lang="en-ZA" dirty="0" smtClean="0">
              <a:effectLst/>
            </a:endParaRPr>
          </a:p>
          <a:p>
            <a:pPr lvl="0"/>
            <a:r>
              <a:rPr lang="en-ZA" dirty="0" smtClean="0">
                <a:effectLst/>
              </a:rPr>
              <a:t>Sensitise stakeholders </a:t>
            </a:r>
            <a:r>
              <a:rPr lang="en-ZA" dirty="0">
                <a:effectLst/>
              </a:rPr>
              <a:t>on the rationale for this </a:t>
            </a:r>
            <a:r>
              <a:rPr lang="en-US" dirty="0">
                <a:effectLst/>
              </a:rPr>
              <a:t>initiative</a:t>
            </a:r>
            <a:r>
              <a:rPr lang="en-ZA" dirty="0">
                <a:effectLst/>
              </a:rPr>
              <a:t>; </a:t>
            </a:r>
            <a:endParaRPr lang="en-ZA" dirty="0" smtClean="0">
              <a:effectLst/>
            </a:endParaRPr>
          </a:p>
          <a:p>
            <a:pPr lvl="0"/>
            <a:endParaRPr lang="en-ZA" dirty="0">
              <a:effectLst/>
            </a:endParaRPr>
          </a:p>
          <a:p>
            <a:pPr lvl="0"/>
            <a:r>
              <a:rPr lang="en-US" dirty="0">
                <a:effectLst/>
              </a:rPr>
              <a:t>Seek </a:t>
            </a:r>
            <a:r>
              <a:rPr lang="en-US" dirty="0" smtClean="0">
                <a:effectLst/>
              </a:rPr>
              <a:t>stakeholder </a:t>
            </a:r>
            <a:r>
              <a:rPr lang="en-US" dirty="0">
                <a:effectLst/>
              </a:rPr>
              <a:t>commitment and assurances </a:t>
            </a:r>
            <a:r>
              <a:rPr lang="en-US" dirty="0" smtClean="0">
                <a:effectLst/>
              </a:rPr>
              <a:t>for </a:t>
            </a:r>
            <a:r>
              <a:rPr lang="en-US" dirty="0">
                <a:effectLst/>
              </a:rPr>
              <a:t>alignment of </a:t>
            </a:r>
            <a:r>
              <a:rPr lang="en-US" dirty="0" smtClean="0">
                <a:effectLst/>
              </a:rPr>
              <a:t>efforts </a:t>
            </a:r>
            <a:r>
              <a:rPr lang="en-US" dirty="0">
                <a:effectLst/>
              </a:rPr>
              <a:t>to execute the initiative</a:t>
            </a:r>
            <a:r>
              <a:rPr lang="en-ZA" dirty="0">
                <a:effectLst/>
              </a:rPr>
              <a:t>; </a:t>
            </a:r>
            <a:r>
              <a:rPr lang="en-ZA" dirty="0" smtClean="0">
                <a:effectLst/>
              </a:rPr>
              <a:t>and</a:t>
            </a:r>
          </a:p>
          <a:p>
            <a:pPr lvl="0"/>
            <a:endParaRPr lang="en-ZA" dirty="0">
              <a:effectLst/>
            </a:endParaRPr>
          </a:p>
          <a:p>
            <a:pPr lvl="0"/>
            <a:r>
              <a:rPr lang="en-US" dirty="0">
                <a:effectLst/>
              </a:rPr>
              <a:t>Agree a planned approach, progress monitoring mechanisms and timelines</a:t>
            </a:r>
            <a:r>
              <a:rPr lang="en-ZA" dirty="0">
                <a:effectLst/>
              </a:rPr>
              <a:t>. </a:t>
            </a:r>
          </a:p>
          <a:p>
            <a:pPr marL="0" indent="0">
              <a:buNone/>
            </a:pPr>
            <a:endParaRPr lang="en-ZA" dirty="0">
              <a:effectLst/>
            </a:endParaRP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89401261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 Formal dar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 UI">
      <a:majorFont>
        <a:latin typeface="Segoe UI Light"/>
        <a:ea typeface=""/>
        <a:cs typeface=""/>
      </a:majorFont>
      <a:minorFont>
        <a:latin typeface="Segoe U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7961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PT Formal dar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T Formal dar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Formal dar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Formal dar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Formal dar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Formal dar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T Formal dar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14459</TotalTime>
  <Words>156</Words>
  <Application>Microsoft Office PowerPoint</Application>
  <PresentationFormat>Custom</PresentationFormat>
  <Paragraphs>28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PPT Formal dark</vt:lpstr>
      <vt:lpstr>AACB Work session  2:  Development of an integrated inter-regional mobile payment strategy </vt:lpstr>
      <vt:lpstr>Current landscape</vt:lpstr>
      <vt:lpstr>PowerPoint Presentation</vt:lpstr>
      <vt:lpstr>PowerPoint Presentation</vt:lpstr>
      <vt:lpstr>PowerPoint Presentation</vt:lpstr>
      <vt:lpstr>PowerPoint Presentation</vt:lpstr>
      <vt:lpstr>Development of an integrated inter-regional mobile payment strategy should lead to;</vt:lpstr>
      <vt:lpstr>This initiative could be actioned as follows;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Sharlene</dc:creator>
  <cp:lastModifiedBy>Windows User</cp:lastModifiedBy>
  <cp:revision>515</cp:revision>
  <cp:lastPrinted>2016-03-30T09:59:58Z</cp:lastPrinted>
  <dcterms:created xsi:type="dcterms:W3CDTF">2015-10-27T08:04:28Z</dcterms:created>
  <dcterms:modified xsi:type="dcterms:W3CDTF">2019-04-19T13:34:06Z</dcterms:modified>
</cp:coreProperties>
</file>