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14"/>
  </p:notesMasterIdLst>
  <p:sldIdLst>
    <p:sldId id="305" r:id="rId2"/>
    <p:sldId id="312" r:id="rId3"/>
    <p:sldId id="325" r:id="rId4"/>
    <p:sldId id="378" r:id="rId5"/>
    <p:sldId id="379" r:id="rId6"/>
    <p:sldId id="380" r:id="rId7"/>
    <p:sldId id="381" r:id="rId8"/>
    <p:sldId id="382" r:id="rId9"/>
    <p:sldId id="383" r:id="rId10"/>
    <p:sldId id="385" r:id="rId11"/>
    <p:sldId id="384" r:id="rId12"/>
    <p:sldId id="386" r:id="rId13"/>
  </p:sldIdLst>
  <p:sldSz cx="9144000" cy="5143500" type="screen16x9"/>
  <p:notesSz cx="6805613" cy="99441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3"/>
    <a:srgbClr val="080808"/>
    <a:srgbClr val="003300"/>
    <a:srgbClr val="FF4B00"/>
    <a:srgbClr val="003399"/>
    <a:srgbClr val="585858"/>
    <a:srgbClr val="DDDDDD"/>
    <a:srgbClr val="FF33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1686" autoAdjust="0"/>
  </p:normalViewPr>
  <p:slideViewPr>
    <p:cSldViewPr>
      <p:cViewPr varScale="1">
        <p:scale>
          <a:sx n="115" d="100"/>
          <a:sy n="115" d="100"/>
        </p:scale>
        <p:origin x="-523" y="-67"/>
      </p:cViewPr>
      <p:guideLst>
        <p:guide orient="horz" pos="624"/>
        <p:guide orient="horz" pos="327"/>
        <p:guide orient="horz" pos="2796"/>
        <p:guide orient="horz" pos="3083"/>
        <p:guide orient="horz" pos="673"/>
        <p:guide orient="horz" pos="872"/>
        <p:guide orient="horz" pos="1772"/>
        <p:guide pos="5602"/>
        <p:guide pos="176"/>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p:scale>
          <a:sx n="150" d="100"/>
          <a:sy n="150" d="100"/>
        </p:scale>
        <p:origin x="-1330" y="792"/>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B4C707F-7A47-4309-9383-287B8DAD2888}" type="datetimeFigureOut">
              <a:rPr lang="en-GB"/>
              <a:pPr>
                <a:defRPr/>
              </a:pPr>
              <a:t>02/05/2019</a:t>
            </a:fld>
            <a:endParaRPr lang="en-GB" dirty="0"/>
          </a:p>
        </p:txBody>
      </p:sp>
      <p:sp>
        <p:nvSpPr>
          <p:cNvPr id="4" name="Slide Image Placeholder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C36775D-F77B-41B3-8D67-A4A4E426D90C}" type="slidenum">
              <a:rPr lang="en-GB"/>
              <a:pPr>
                <a:defRPr/>
              </a:pPr>
              <a:t>‹#›</a:t>
            </a:fld>
            <a:endParaRPr lang="en-GB" dirty="0"/>
          </a:p>
        </p:txBody>
      </p:sp>
    </p:spTree>
    <p:extLst>
      <p:ext uri="{BB962C8B-B14F-4D97-AF65-F5344CB8AC3E}">
        <p14:creationId xmlns:p14="http://schemas.microsoft.com/office/powerpoint/2010/main" val="35456499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1</a:t>
            </a:fld>
            <a:endParaRPr lang="en-GB" dirty="0"/>
          </a:p>
        </p:txBody>
      </p:sp>
    </p:spTree>
    <p:extLst>
      <p:ext uri="{BB962C8B-B14F-4D97-AF65-F5344CB8AC3E}">
        <p14:creationId xmlns:p14="http://schemas.microsoft.com/office/powerpoint/2010/main" val="2094320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LINK:</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https://darwin.escb.eu/livelink/livelink/overview/247547914</a:t>
            </a:r>
            <a:endParaRPr lang="en-GB" dirty="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10</a:t>
            </a:fld>
            <a:endParaRPr lang="en-GB" dirty="0"/>
          </a:p>
        </p:txBody>
      </p:sp>
    </p:spTree>
    <p:extLst>
      <p:ext uri="{BB962C8B-B14F-4D97-AF65-F5344CB8AC3E}">
        <p14:creationId xmlns:p14="http://schemas.microsoft.com/office/powerpoint/2010/main" val="1918435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LINK:</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https://darwin.escb.eu/livelink/livelink/overview/247547914</a:t>
            </a:r>
            <a:endParaRPr lang="en-GB" dirty="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11</a:t>
            </a:fld>
            <a:endParaRPr lang="en-GB" dirty="0"/>
          </a:p>
        </p:txBody>
      </p:sp>
    </p:spTree>
    <p:extLst>
      <p:ext uri="{BB962C8B-B14F-4D97-AF65-F5344CB8AC3E}">
        <p14:creationId xmlns:p14="http://schemas.microsoft.com/office/powerpoint/2010/main" val="1918435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12</a:t>
            </a:fld>
            <a:endParaRPr lang="en-GB" dirty="0"/>
          </a:p>
        </p:txBody>
      </p:sp>
    </p:spTree>
    <p:extLst>
      <p:ext uri="{BB962C8B-B14F-4D97-AF65-F5344CB8AC3E}">
        <p14:creationId xmlns:p14="http://schemas.microsoft.com/office/powerpoint/2010/main" val="1967736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2</a:t>
            </a:fld>
            <a:endParaRPr lang="en-GB" dirty="0"/>
          </a:p>
        </p:txBody>
      </p:sp>
    </p:spTree>
    <p:extLst>
      <p:ext uri="{BB962C8B-B14F-4D97-AF65-F5344CB8AC3E}">
        <p14:creationId xmlns:p14="http://schemas.microsoft.com/office/powerpoint/2010/main" val="1967736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LINK:</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https://darwin.escb.eu/livelink/livelink/overview/247547914</a:t>
            </a:r>
            <a:endParaRPr lang="en-GB" dirty="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3</a:t>
            </a:fld>
            <a:endParaRPr lang="en-GB" dirty="0"/>
          </a:p>
        </p:txBody>
      </p:sp>
    </p:spTree>
    <p:extLst>
      <p:ext uri="{BB962C8B-B14F-4D97-AF65-F5344CB8AC3E}">
        <p14:creationId xmlns:p14="http://schemas.microsoft.com/office/powerpoint/2010/main" val="1918435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LINK:</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https://darwin.escb.eu/livelink/livelink/overview/247547914</a:t>
            </a:r>
            <a:endParaRPr lang="en-GB" dirty="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4</a:t>
            </a:fld>
            <a:endParaRPr lang="en-GB" dirty="0"/>
          </a:p>
        </p:txBody>
      </p:sp>
    </p:spTree>
    <p:extLst>
      <p:ext uri="{BB962C8B-B14F-4D97-AF65-F5344CB8AC3E}">
        <p14:creationId xmlns:p14="http://schemas.microsoft.com/office/powerpoint/2010/main" val="1918435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LINK:</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https://darwin.escb.eu/livelink/livelink/overview/247547914</a:t>
            </a:r>
            <a:endParaRPr lang="en-GB" dirty="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5</a:t>
            </a:fld>
            <a:endParaRPr lang="en-GB" dirty="0"/>
          </a:p>
        </p:txBody>
      </p:sp>
    </p:spTree>
    <p:extLst>
      <p:ext uri="{BB962C8B-B14F-4D97-AF65-F5344CB8AC3E}">
        <p14:creationId xmlns:p14="http://schemas.microsoft.com/office/powerpoint/2010/main" val="1918435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LINK:</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https://darwin.escb.eu/livelink/livelink/overview/247547914</a:t>
            </a:r>
            <a:endParaRPr lang="en-GB" dirty="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6</a:t>
            </a:fld>
            <a:endParaRPr lang="en-GB" dirty="0"/>
          </a:p>
        </p:txBody>
      </p:sp>
    </p:spTree>
    <p:extLst>
      <p:ext uri="{BB962C8B-B14F-4D97-AF65-F5344CB8AC3E}">
        <p14:creationId xmlns:p14="http://schemas.microsoft.com/office/powerpoint/2010/main" val="1918435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LINK:</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https://darwin.escb.eu/livelink/livelink/overview/247547914</a:t>
            </a:r>
            <a:endParaRPr lang="en-GB" dirty="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7</a:t>
            </a:fld>
            <a:endParaRPr lang="en-GB" dirty="0"/>
          </a:p>
        </p:txBody>
      </p:sp>
    </p:spTree>
    <p:extLst>
      <p:ext uri="{BB962C8B-B14F-4D97-AF65-F5344CB8AC3E}">
        <p14:creationId xmlns:p14="http://schemas.microsoft.com/office/powerpoint/2010/main" val="1918435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LINK:</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https://darwin.escb.eu/livelink/livelink/overview/247547914</a:t>
            </a:r>
            <a:endParaRPr lang="en-GB" dirty="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8</a:t>
            </a:fld>
            <a:endParaRPr lang="en-GB" dirty="0"/>
          </a:p>
        </p:txBody>
      </p:sp>
    </p:spTree>
    <p:extLst>
      <p:ext uri="{BB962C8B-B14F-4D97-AF65-F5344CB8AC3E}">
        <p14:creationId xmlns:p14="http://schemas.microsoft.com/office/powerpoint/2010/main" val="1918435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LINK:</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800" dirty="0" smtClean="0"/>
              <a:t>https://darwin.escb.eu/livelink/livelink/overview/247547914</a:t>
            </a:r>
            <a:endParaRPr lang="en-GB" dirty="0"/>
          </a:p>
        </p:txBody>
      </p:sp>
      <p:sp>
        <p:nvSpPr>
          <p:cNvPr id="4" name="Slide Number Placeholder 3"/>
          <p:cNvSpPr>
            <a:spLocks noGrp="1"/>
          </p:cNvSpPr>
          <p:nvPr>
            <p:ph type="sldNum" sz="quarter" idx="10"/>
          </p:nvPr>
        </p:nvSpPr>
        <p:spPr/>
        <p:txBody>
          <a:bodyPr/>
          <a:lstStyle/>
          <a:p>
            <a:pPr>
              <a:defRPr/>
            </a:pPr>
            <a:fld id="{8C36775D-F77B-41B3-8D67-A4A4E426D90C}" type="slidenum">
              <a:rPr lang="en-GB" smtClean="0"/>
              <a:pPr>
                <a:defRPr/>
              </a:pPr>
              <a:t>9</a:t>
            </a:fld>
            <a:endParaRPr lang="en-GB" dirty="0"/>
          </a:p>
        </p:txBody>
      </p:sp>
    </p:spTree>
    <p:extLst>
      <p:ext uri="{BB962C8B-B14F-4D97-AF65-F5344CB8AC3E}">
        <p14:creationId xmlns:p14="http://schemas.microsoft.com/office/powerpoint/2010/main" val="1918435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p:spTree>
      <p:nvGrpSpPr>
        <p:cNvPr id="1" name=""/>
        <p:cNvGrpSpPr/>
        <p:nvPr/>
      </p:nvGrpSpPr>
      <p:grpSpPr>
        <a:xfrm>
          <a:off x="0" y="0"/>
          <a:ext cx="0" cy="0"/>
          <a:chOff x="0" y="0"/>
          <a:chExt cx="0" cy="0"/>
        </a:xfrm>
      </p:grpSpPr>
      <p:pic>
        <p:nvPicPr>
          <p:cNvPr id="6" name="Picture 2" descr="bandero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2413" cy="104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155972"/>
            <a:ext cx="1993900" cy="73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bandero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9142413" cy="104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81400" y="155972"/>
            <a:ext cx="1993900" cy="73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4"/>
          <p:cNvSpPr>
            <a:spLocks noGrp="1" noChangeArrowheads="1"/>
          </p:cNvSpPr>
          <p:nvPr>
            <p:ph type="ctrTitle" hasCustomPrompt="1"/>
          </p:nvPr>
        </p:nvSpPr>
        <p:spPr>
          <a:xfrm>
            <a:off x="4536000" y="1620001"/>
            <a:ext cx="4176712" cy="1727919"/>
          </a:xfrm>
          <a:prstGeom prst="rect">
            <a:avLst/>
          </a:prstGeom>
        </p:spPr>
        <p:txBody>
          <a:bodyPr/>
          <a:lstStyle>
            <a:lvl1pPr>
              <a:lnSpc>
                <a:spcPts val="3600"/>
              </a:lnSpc>
              <a:defRPr sz="3200" b="1" baseline="0">
                <a:solidFill>
                  <a:srgbClr val="003399"/>
                </a:solidFill>
                <a:latin typeface="Arial" charset="0"/>
              </a:defRPr>
            </a:lvl1pPr>
          </a:lstStyle>
          <a:p>
            <a:pPr lvl="0"/>
            <a:r>
              <a:rPr lang="en-GB" noProof="0" dirty="0" smtClean="0"/>
              <a:t>Title</a:t>
            </a:r>
          </a:p>
        </p:txBody>
      </p:sp>
      <p:sp>
        <p:nvSpPr>
          <p:cNvPr id="13" name="Rectangle 6"/>
          <p:cNvSpPr>
            <a:spLocks noGrp="1" noChangeArrowheads="1"/>
          </p:cNvSpPr>
          <p:nvPr>
            <p:ph type="subTitle" idx="1" hasCustomPrompt="1"/>
          </p:nvPr>
        </p:nvSpPr>
        <p:spPr>
          <a:xfrm>
            <a:off x="4536000" y="3708040"/>
            <a:ext cx="4176712" cy="375878"/>
          </a:xfrm>
          <a:prstGeom prst="rect">
            <a:avLst/>
          </a:prstGeom>
        </p:spPr>
        <p:txBody>
          <a:bodyPr anchor="t" anchorCtr="0"/>
          <a:lstStyle>
            <a:lvl1pPr marL="0" indent="0">
              <a:lnSpc>
                <a:spcPts val="2400"/>
              </a:lnSpc>
              <a:buFontTx/>
              <a:buNone/>
              <a:defRPr sz="1600" baseline="0">
                <a:solidFill>
                  <a:schemeClr val="tx2"/>
                </a:solidFill>
              </a:defRPr>
            </a:lvl1pPr>
          </a:lstStyle>
          <a:p>
            <a:pPr lvl="0"/>
            <a:r>
              <a:rPr lang="en-GB" noProof="0" dirty="0" smtClean="0"/>
              <a:t>Subtitle</a:t>
            </a:r>
          </a:p>
        </p:txBody>
      </p:sp>
      <p:sp>
        <p:nvSpPr>
          <p:cNvPr id="14" name="Text Placeholder 15"/>
          <p:cNvSpPr>
            <a:spLocks noGrp="1"/>
          </p:cNvSpPr>
          <p:nvPr>
            <p:ph type="body" sz="quarter" idx="11" hasCustomPrompt="1"/>
          </p:nvPr>
        </p:nvSpPr>
        <p:spPr>
          <a:xfrm>
            <a:off x="4536000" y="4068000"/>
            <a:ext cx="4176000" cy="375958"/>
          </a:xfrm>
          <a:prstGeom prst="rect">
            <a:avLst/>
          </a:prstGeom>
        </p:spPr>
        <p:txBody>
          <a:bodyPr/>
          <a:lstStyle>
            <a:lvl1pPr marL="298450" indent="-298450">
              <a:buNone/>
              <a:defRPr lang="en-GB" sz="1600" baseline="0" dirty="0">
                <a:solidFill>
                  <a:schemeClr val="tx2"/>
                </a:solidFill>
                <a:latin typeface="+mn-lt"/>
                <a:ea typeface="+mn-ea"/>
                <a:cs typeface="+mn-cs"/>
              </a:defRPr>
            </a:lvl1pPr>
          </a:lstStyle>
          <a:p>
            <a:pPr marL="0" lvl="0" indent="0" algn="l" rtl="0" eaLnBrk="0" fontAlgn="base" hangingPunct="0">
              <a:lnSpc>
                <a:spcPts val="2400"/>
              </a:lnSpc>
              <a:spcBef>
                <a:spcPct val="30000"/>
              </a:spcBef>
              <a:spcAft>
                <a:spcPct val="0"/>
              </a:spcAft>
              <a:buClr>
                <a:schemeClr val="tx2"/>
              </a:buClr>
            </a:pPr>
            <a:r>
              <a:rPr lang="en-GB" noProof="0" dirty="0" smtClean="0"/>
              <a:t>Date</a:t>
            </a:r>
            <a:endParaRPr lang="en-GB" noProof="0" dirty="0"/>
          </a:p>
        </p:txBody>
      </p:sp>
      <p:sp>
        <p:nvSpPr>
          <p:cNvPr id="15" name="Text Placeholder 18"/>
          <p:cNvSpPr>
            <a:spLocks noGrp="1"/>
          </p:cNvSpPr>
          <p:nvPr>
            <p:ph type="body" sz="quarter" idx="12" hasCustomPrompt="1"/>
          </p:nvPr>
        </p:nvSpPr>
        <p:spPr>
          <a:xfrm>
            <a:off x="250824" y="1620000"/>
            <a:ext cx="3816000" cy="2448000"/>
          </a:xfrm>
          <a:prstGeom prst="rect">
            <a:avLst/>
          </a:prstGeom>
        </p:spPr>
        <p:txBody>
          <a:bodyPr/>
          <a:lstStyle>
            <a:lvl1pPr marL="0" indent="0">
              <a:buNone/>
              <a:defRPr sz="1600" b="1">
                <a:solidFill>
                  <a:schemeClr val="tx2"/>
                </a:solidFill>
              </a:defRPr>
            </a:lvl1pPr>
            <a:lvl2pPr marL="0" indent="0">
              <a:buNone/>
              <a:defRPr sz="1600">
                <a:solidFill>
                  <a:schemeClr val="tx2"/>
                </a:solidFill>
              </a:defRPr>
            </a:lvl2pPr>
            <a:lvl3pPr marL="598487" indent="0">
              <a:buNone/>
              <a:defRPr/>
            </a:lvl3pPr>
            <a:lvl4pPr marL="915987" indent="0">
              <a:buNone/>
              <a:defRPr/>
            </a:lvl4pPr>
            <a:lvl5pPr marL="1220787" indent="0">
              <a:buNone/>
              <a:defRPr/>
            </a:lvl5pPr>
          </a:lstStyle>
          <a:p>
            <a:pPr lvl="0"/>
            <a:r>
              <a:rPr lang="en-GB" noProof="0" dirty="0" smtClean="0"/>
              <a:t>Author(s)</a:t>
            </a:r>
          </a:p>
          <a:p>
            <a:pPr lvl="1"/>
            <a:r>
              <a:rPr lang="en-GB" noProof="0" dirty="0" smtClean="0"/>
              <a:t>Second level</a:t>
            </a:r>
          </a:p>
        </p:txBody>
      </p:sp>
    </p:spTree>
    <p:extLst>
      <p:ext uri="{BB962C8B-B14F-4D97-AF65-F5344CB8AC3E}">
        <p14:creationId xmlns:p14="http://schemas.microsoft.com/office/powerpoint/2010/main" val="12297689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sp>
        <p:nvSpPr>
          <p:cNvPr id="8" name="Text Placeholder 6"/>
          <p:cNvSpPr>
            <a:spLocks noGrp="1"/>
          </p:cNvSpPr>
          <p:nvPr>
            <p:ph type="body" sz="quarter" idx="12" hasCustomPrompt="1"/>
          </p:nvPr>
        </p:nvSpPr>
        <p:spPr>
          <a:xfrm>
            <a:off x="273424" y="87474"/>
            <a:ext cx="8547048" cy="270030"/>
          </a:xfrm>
        </p:spPr>
        <p:txBody>
          <a:bodyPr/>
          <a:lstStyle>
            <a:lvl1pPr marL="0" indent="0">
              <a:buFontTx/>
              <a:buNone/>
              <a:defRPr lang="en-US" sz="1800" b="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Slide title</a:t>
            </a:r>
          </a:p>
        </p:txBody>
      </p:sp>
      <p:sp>
        <p:nvSpPr>
          <p:cNvPr id="9" name="Slide Number Placeholder 4"/>
          <p:cNvSpPr>
            <a:spLocks noGrp="1"/>
          </p:cNvSpPr>
          <p:nvPr>
            <p:ph type="sldNum" sz="quarter" idx="14"/>
          </p:nvPr>
        </p:nvSpPr>
        <p:spPr/>
        <p:txBody>
          <a:bodyPr/>
          <a:lstStyle>
            <a:lvl1pPr eaLnBrk="1" fontAlgn="auto" hangingPunct="1">
              <a:spcAft>
                <a:spcPts val="0"/>
              </a:spcAft>
              <a:defRPr>
                <a:ea typeface="+mn-ea"/>
              </a:defRPr>
            </a:lvl1pPr>
          </a:lstStyle>
          <a:p>
            <a:pPr>
              <a:defRPr/>
            </a:pPr>
            <a:fld id="{95729A84-4D81-4AF9-872F-C3544C5C2D51}" type="slidenum">
              <a:rPr lang="en-GB"/>
              <a:pPr>
                <a:defRPr/>
              </a:pPr>
              <a:t>‹#›</a:t>
            </a:fld>
            <a:endParaRPr lang="en-GB"/>
          </a:p>
        </p:txBody>
      </p:sp>
      <p:sp>
        <p:nvSpPr>
          <p:cNvPr id="10" name="Slide Number Placeholder 3"/>
          <p:cNvSpPr txBox="1">
            <a:spLocks/>
          </p:cNvSpPr>
          <p:nvPr userDrawn="1"/>
        </p:nvSpPr>
        <p:spPr bwMode="auto">
          <a:xfrm>
            <a:off x="4357691" y="4857751"/>
            <a:ext cx="414337" cy="179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ctr" rtl="0" eaLnBrk="0" fontAlgn="base" hangingPunct="0">
              <a:spcBef>
                <a:spcPct val="0"/>
              </a:spcBef>
              <a:spcAft>
                <a:spcPct val="0"/>
              </a:spcAft>
              <a:defRPr sz="900" kern="1200">
                <a:solidFill>
                  <a:srgbClr val="585858"/>
                </a:solidFill>
                <a:latin typeface="+mn-lt"/>
                <a:ea typeface="ヒラギノ角ゴ Pro W3" pitchFamily="-64" charset="-128"/>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45E51D99-DDB9-461A-90AB-D0D46E707057}" type="slidenum">
              <a:rPr lang="en-GB" smtClean="0"/>
              <a:pPr>
                <a:defRPr/>
              </a:pPr>
              <a:t>‹#›</a:t>
            </a:fld>
            <a:endParaRPr lang="en-GB"/>
          </a:p>
        </p:txBody>
      </p:sp>
      <p:sp>
        <p:nvSpPr>
          <p:cNvPr id="12" name="Content Placeholder 2"/>
          <p:cNvSpPr>
            <a:spLocks noGrp="1"/>
          </p:cNvSpPr>
          <p:nvPr>
            <p:ph idx="1"/>
          </p:nvPr>
        </p:nvSpPr>
        <p:spPr>
          <a:xfrm>
            <a:off x="269876" y="573528"/>
            <a:ext cx="8594725" cy="3942438"/>
          </a:xfrm>
        </p:spPr>
        <p:txBody>
          <a:bodyPr/>
          <a:lstStyle>
            <a:lvl1pPr>
              <a:defRPr sz="1800" b="1">
                <a:solidFill>
                  <a:srgbClr val="003399"/>
                </a:solidFill>
              </a:defRPr>
            </a:lvl1pPr>
            <a:lvl2pPr marL="596900" indent="-296863">
              <a:buFont typeface="Arial" panose="020B0604020202020204" pitchFamily="34" charset="0"/>
              <a:buChar char="•"/>
              <a:defRPr sz="1600" b="1">
                <a:solidFill>
                  <a:srgbClr val="003399"/>
                </a:solidFill>
              </a:defRPr>
            </a:lvl2pPr>
            <a:lvl3pPr marL="914400" indent="-315913">
              <a:buFont typeface="Courier New" panose="02070309020205020404" pitchFamily="49" charset="0"/>
              <a:buChar char="o"/>
              <a:defRPr sz="1400">
                <a:solidFill>
                  <a:srgbClr val="003399"/>
                </a:solidFill>
              </a:defRPr>
            </a:lvl3pPr>
            <a:lvl4pPr>
              <a:defRPr>
                <a:solidFill>
                  <a:srgbClr val="003399"/>
                </a:solidFill>
              </a:defRPr>
            </a:lvl4pPr>
            <a:lvl5pPr>
              <a:defRPr>
                <a:solidFill>
                  <a:srgbClr val="003399"/>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Tree>
    <p:extLst>
      <p:ext uri="{BB962C8B-B14F-4D97-AF65-F5344CB8AC3E}">
        <p14:creationId xmlns:p14="http://schemas.microsoft.com/office/powerpoint/2010/main" val="19839572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8" name="Text Placeholder 6"/>
          <p:cNvSpPr>
            <a:spLocks noGrp="1"/>
          </p:cNvSpPr>
          <p:nvPr>
            <p:ph type="body" sz="quarter" idx="12" hasCustomPrompt="1"/>
          </p:nvPr>
        </p:nvSpPr>
        <p:spPr>
          <a:xfrm>
            <a:off x="273424" y="87474"/>
            <a:ext cx="8547048" cy="270030"/>
          </a:xfrm>
        </p:spPr>
        <p:txBody>
          <a:bodyPr/>
          <a:lstStyle>
            <a:lvl1pPr marL="0" indent="0">
              <a:buFontTx/>
              <a:buNone/>
              <a:defRPr lang="en-US" sz="1800" b="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Slide title</a:t>
            </a:r>
          </a:p>
        </p:txBody>
      </p:sp>
      <p:sp>
        <p:nvSpPr>
          <p:cNvPr id="9" name="Slide Number Placeholder 4"/>
          <p:cNvSpPr>
            <a:spLocks noGrp="1"/>
          </p:cNvSpPr>
          <p:nvPr>
            <p:ph type="sldNum" sz="quarter" idx="14"/>
          </p:nvPr>
        </p:nvSpPr>
        <p:spPr/>
        <p:txBody>
          <a:bodyPr/>
          <a:lstStyle>
            <a:lvl1pPr eaLnBrk="1" fontAlgn="auto" hangingPunct="1">
              <a:spcAft>
                <a:spcPts val="0"/>
              </a:spcAft>
              <a:defRPr>
                <a:ea typeface="+mn-ea"/>
              </a:defRPr>
            </a:lvl1pPr>
          </a:lstStyle>
          <a:p>
            <a:pPr>
              <a:defRPr/>
            </a:pPr>
            <a:fld id="{95729A84-4D81-4AF9-872F-C3544C5C2D51}" type="slidenum">
              <a:rPr lang="en-GB"/>
              <a:pPr>
                <a:defRPr/>
              </a:pPr>
              <a:t>‹#›</a:t>
            </a:fld>
            <a:endParaRPr lang="en-GB"/>
          </a:p>
        </p:txBody>
      </p:sp>
      <p:sp>
        <p:nvSpPr>
          <p:cNvPr id="10" name="Slide Number Placeholder 3"/>
          <p:cNvSpPr txBox="1">
            <a:spLocks/>
          </p:cNvSpPr>
          <p:nvPr userDrawn="1"/>
        </p:nvSpPr>
        <p:spPr bwMode="auto">
          <a:xfrm>
            <a:off x="4357691" y="4857751"/>
            <a:ext cx="414337" cy="179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ctr" rtl="0" eaLnBrk="0" fontAlgn="base" hangingPunct="0">
              <a:spcBef>
                <a:spcPct val="0"/>
              </a:spcBef>
              <a:spcAft>
                <a:spcPct val="0"/>
              </a:spcAft>
              <a:defRPr sz="900" kern="1200">
                <a:solidFill>
                  <a:srgbClr val="585858"/>
                </a:solidFill>
                <a:latin typeface="+mn-lt"/>
                <a:ea typeface="ヒラギノ角ゴ Pro W3" pitchFamily="-64" charset="-128"/>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45E51D99-DDB9-461A-90AB-D0D46E707057}" type="slidenum">
              <a:rPr lang="en-GB" smtClean="0"/>
              <a:pPr>
                <a:defRPr/>
              </a:pPr>
              <a:t>‹#›</a:t>
            </a:fld>
            <a:endParaRPr lang="en-GB"/>
          </a:p>
        </p:txBody>
      </p:sp>
      <p:sp>
        <p:nvSpPr>
          <p:cNvPr id="11" name="Content Placeholder 8"/>
          <p:cNvSpPr>
            <a:spLocks noGrp="1"/>
          </p:cNvSpPr>
          <p:nvPr>
            <p:ph sz="quarter" idx="15" hasCustomPrompt="1"/>
          </p:nvPr>
        </p:nvSpPr>
        <p:spPr>
          <a:xfrm>
            <a:off x="539552" y="1131590"/>
            <a:ext cx="3600000" cy="3240000"/>
          </a:xfrm>
          <a:prstGeom prst="rect">
            <a:avLst/>
          </a:prstGeom>
        </p:spPr>
        <p:txBody>
          <a:bodyPr/>
          <a:lstStyle>
            <a:lvl1pPr>
              <a:defRPr sz="1400">
                <a:solidFill>
                  <a:schemeClr val="tx2"/>
                </a:solidFill>
              </a:defRPr>
            </a:lvl1pPr>
          </a:lstStyle>
          <a:p>
            <a:pPr lvl="0"/>
            <a:r>
              <a:rPr lang="de-DE" dirty="0" smtClean="0"/>
              <a:t>LHS </a:t>
            </a:r>
            <a:r>
              <a:rPr lang="de-DE" dirty="0" err="1" smtClean="0"/>
              <a:t>chart</a:t>
            </a:r>
            <a:endParaRPr lang="en-GB" dirty="0"/>
          </a:p>
        </p:txBody>
      </p:sp>
      <p:sp>
        <p:nvSpPr>
          <p:cNvPr id="12" name="Content Placeholder 8"/>
          <p:cNvSpPr>
            <a:spLocks noGrp="1"/>
          </p:cNvSpPr>
          <p:nvPr>
            <p:ph sz="quarter" idx="16" hasCustomPrompt="1"/>
          </p:nvPr>
        </p:nvSpPr>
        <p:spPr>
          <a:xfrm>
            <a:off x="5004048" y="1131590"/>
            <a:ext cx="3600000" cy="3240000"/>
          </a:xfrm>
          <a:prstGeom prst="rect">
            <a:avLst/>
          </a:prstGeom>
        </p:spPr>
        <p:txBody>
          <a:bodyPr/>
          <a:lstStyle>
            <a:lvl1pPr>
              <a:defRPr sz="1400">
                <a:solidFill>
                  <a:schemeClr val="tx2"/>
                </a:solidFill>
              </a:defRPr>
            </a:lvl1pPr>
          </a:lstStyle>
          <a:p>
            <a:pPr lvl="0"/>
            <a:r>
              <a:rPr lang="de-DE" dirty="0" smtClean="0"/>
              <a:t>RHS </a:t>
            </a:r>
            <a:r>
              <a:rPr lang="de-DE" dirty="0" err="1" smtClean="0"/>
              <a:t>chart</a:t>
            </a:r>
            <a:endParaRPr lang="en-GB" dirty="0"/>
          </a:p>
        </p:txBody>
      </p:sp>
      <p:sp>
        <p:nvSpPr>
          <p:cNvPr id="13" name="Text Placeholder 11"/>
          <p:cNvSpPr>
            <a:spLocks noGrp="1"/>
          </p:cNvSpPr>
          <p:nvPr>
            <p:ph type="body" sz="quarter" idx="17" hasCustomPrompt="1"/>
          </p:nvPr>
        </p:nvSpPr>
        <p:spPr>
          <a:xfrm>
            <a:off x="539552" y="396009"/>
            <a:ext cx="3600000" cy="467992"/>
          </a:xfrm>
          <a:prstGeom prst="rect">
            <a:avLst/>
          </a:prstGeom>
        </p:spPr>
        <p:txBody>
          <a:bodyPr/>
          <a:lstStyle>
            <a:lvl1pPr marL="0" indent="0" algn="ctr">
              <a:buNone/>
              <a:defRPr sz="1400" b="1">
                <a:solidFill>
                  <a:srgbClr val="003399"/>
                </a:solidFill>
                <a:latin typeface="+mn-lt"/>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Title</a:t>
            </a:r>
            <a:endParaRPr lang="en-GB" dirty="0"/>
          </a:p>
        </p:txBody>
      </p:sp>
      <p:sp>
        <p:nvSpPr>
          <p:cNvPr id="14" name="Text Placeholder 11"/>
          <p:cNvSpPr>
            <a:spLocks noGrp="1"/>
          </p:cNvSpPr>
          <p:nvPr>
            <p:ph type="body" sz="quarter" idx="18" hasCustomPrompt="1"/>
          </p:nvPr>
        </p:nvSpPr>
        <p:spPr>
          <a:xfrm>
            <a:off x="5004048" y="396000"/>
            <a:ext cx="3600000" cy="468000"/>
          </a:xfrm>
          <a:prstGeom prst="rect">
            <a:avLst/>
          </a:prstGeom>
        </p:spPr>
        <p:txBody>
          <a:bodyPr/>
          <a:lstStyle>
            <a:lvl1pPr marL="0" indent="0" algn="ctr">
              <a:buNone/>
              <a:defRPr sz="1400" b="1">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Title</a:t>
            </a:r>
            <a:endParaRPr lang="en-GB" dirty="0"/>
          </a:p>
        </p:txBody>
      </p:sp>
      <p:sp>
        <p:nvSpPr>
          <p:cNvPr id="15" name="Text Placeholder 11"/>
          <p:cNvSpPr>
            <a:spLocks noGrp="1"/>
          </p:cNvSpPr>
          <p:nvPr>
            <p:ph type="body" sz="quarter" idx="19" hasCustomPrompt="1"/>
          </p:nvPr>
        </p:nvSpPr>
        <p:spPr>
          <a:xfrm>
            <a:off x="539552" y="864008"/>
            <a:ext cx="3600000" cy="252000"/>
          </a:xfrm>
          <a:prstGeom prst="rect">
            <a:avLst/>
          </a:prstGeom>
        </p:spPr>
        <p:txBody>
          <a:bodyPr/>
          <a:lstStyle>
            <a:lvl1pPr marL="0" indent="0" algn="ctr">
              <a:buNone/>
              <a:defRPr sz="10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(subtitle)</a:t>
            </a:r>
            <a:endParaRPr lang="en-GB" dirty="0"/>
          </a:p>
        </p:txBody>
      </p:sp>
      <p:sp>
        <p:nvSpPr>
          <p:cNvPr id="16" name="Text Placeholder 11"/>
          <p:cNvSpPr>
            <a:spLocks noGrp="1"/>
          </p:cNvSpPr>
          <p:nvPr>
            <p:ph type="body" sz="quarter" idx="20" hasCustomPrompt="1"/>
          </p:nvPr>
        </p:nvSpPr>
        <p:spPr>
          <a:xfrm>
            <a:off x="5004048" y="864008"/>
            <a:ext cx="3600000" cy="252000"/>
          </a:xfrm>
          <a:prstGeom prst="rect">
            <a:avLst/>
          </a:prstGeom>
        </p:spPr>
        <p:txBody>
          <a:bodyPr/>
          <a:lstStyle>
            <a:lvl1pPr marL="0" indent="0" algn="ctr">
              <a:buNone/>
              <a:defRPr sz="10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(subtitle)</a:t>
            </a:r>
            <a:endParaRPr lang="en-GB" dirty="0"/>
          </a:p>
        </p:txBody>
      </p:sp>
      <p:sp>
        <p:nvSpPr>
          <p:cNvPr id="17" name="Text Placeholder 11"/>
          <p:cNvSpPr>
            <a:spLocks noGrp="1"/>
          </p:cNvSpPr>
          <p:nvPr>
            <p:ph type="body" sz="quarter" idx="21" hasCustomPrompt="1"/>
          </p:nvPr>
        </p:nvSpPr>
        <p:spPr>
          <a:xfrm>
            <a:off x="539552" y="4371950"/>
            <a:ext cx="3600000" cy="432048"/>
          </a:xfrm>
          <a:prstGeom prst="rect">
            <a:avLst/>
          </a:prstGeom>
        </p:spPr>
        <p:txBody>
          <a:bodyPr lIns="18000" rIns="18000"/>
          <a:lstStyle>
            <a:lvl1pPr marL="0" indent="0" algn="l">
              <a:spcBef>
                <a:spcPts val="0"/>
              </a:spcBef>
              <a:buNone/>
              <a:defRPr sz="700" b="0">
                <a:solidFill>
                  <a:srgbClr val="003399"/>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Footer</a:t>
            </a:r>
            <a:endParaRPr lang="en-GB" dirty="0"/>
          </a:p>
        </p:txBody>
      </p:sp>
      <p:sp>
        <p:nvSpPr>
          <p:cNvPr id="18" name="Text Placeholder 11"/>
          <p:cNvSpPr>
            <a:spLocks noGrp="1"/>
          </p:cNvSpPr>
          <p:nvPr>
            <p:ph type="body" sz="quarter" idx="22" hasCustomPrompt="1"/>
          </p:nvPr>
        </p:nvSpPr>
        <p:spPr>
          <a:xfrm>
            <a:off x="5004048" y="4371950"/>
            <a:ext cx="3600000" cy="432048"/>
          </a:xfrm>
          <a:prstGeom prst="rect">
            <a:avLst/>
          </a:prstGeom>
        </p:spPr>
        <p:txBody>
          <a:bodyPr lIns="18000" rIns="18000"/>
          <a:lstStyle>
            <a:lvl1pPr marL="0" indent="0" algn="l">
              <a:spcBef>
                <a:spcPts val="0"/>
              </a:spcBef>
              <a:buNone/>
              <a:defRPr sz="700" b="0">
                <a:solidFill>
                  <a:srgbClr val="003399"/>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Footer</a:t>
            </a:r>
            <a:endParaRPr lang="en-GB" dirty="0"/>
          </a:p>
        </p:txBody>
      </p:sp>
    </p:spTree>
    <p:extLst>
      <p:ext uri="{BB962C8B-B14F-4D97-AF65-F5344CB8AC3E}">
        <p14:creationId xmlns:p14="http://schemas.microsoft.com/office/powerpoint/2010/main" val="40895109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harts - with text">
    <p:spTree>
      <p:nvGrpSpPr>
        <p:cNvPr id="1" name=""/>
        <p:cNvGrpSpPr/>
        <p:nvPr/>
      </p:nvGrpSpPr>
      <p:grpSpPr>
        <a:xfrm>
          <a:off x="0" y="0"/>
          <a:ext cx="0" cy="0"/>
          <a:chOff x="0" y="0"/>
          <a:chExt cx="0" cy="0"/>
        </a:xfrm>
      </p:grpSpPr>
      <p:sp>
        <p:nvSpPr>
          <p:cNvPr id="6" name="Rectangle 9"/>
          <p:cNvSpPr>
            <a:spLocks noChangeArrowheads="1"/>
          </p:cNvSpPr>
          <p:nvPr userDrawn="1"/>
        </p:nvSpPr>
        <p:spPr bwMode="auto">
          <a:xfrm>
            <a:off x="6534151" y="4857750"/>
            <a:ext cx="2290763" cy="141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pPr>
            <a:r>
              <a:rPr lang="en-GB" altLang="en-US" sz="900">
                <a:solidFill>
                  <a:srgbClr val="004B95"/>
                </a:solidFill>
              </a:rPr>
              <a:t>www.ecb.europa.eu</a:t>
            </a:r>
          </a:p>
        </p:txBody>
      </p:sp>
      <p:sp>
        <p:nvSpPr>
          <p:cNvPr id="8" name="Text Placeholder 6"/>
          <p:cNvSpPr>
            <a:spLocks noGrp="1"/>
          </p:cNvSpPr>
          <p:nvPr>
            <p:ph type="body" sz="quarter" idx="12" hasCustomPrompt="1"/>
          </p:nvPr>
        </p:nvSpPr>
        <p:spPr>
          <a:xfrm>
            <a:off x="273424" y="87474"/>
            <a:ext cx="8547048" cy="270030"/>
          </a:xfrm>
        </p:spPr>
        <p:txBody>
          <a:bodyPr/>
          <a:lstStyle>
            <a:lvl1pPr marL="0" indent="0">
              <a:buFontTx/>
              <a:buNone/>
              <a:defRPr lang="en-US" sz="1800" b="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Slide title</a:t>
            </a:r>
          </a:p>
        </p:txBody>
      </p:sp>
      <p:sp>
        <p:nvSpPr>
          <p:cNvPr id="9" name="Slide Number Placeholder 4"/>
          <p:cNvSpPr>
            <a:spLocks noGrp="1"/>
          </p:cNvSpPr>
          <p:nvPr>
            <p:ph type="sldNum" sz="quarter" idx="14"/>
          </p:nvPr>
        </p:nvSpPr>
        <p:spPr/>
        <p:txBody>
          <a:bodyPr/>
          <a:lstStyle>
            <a:lvl1pPr eaLnBrk="1" fontAlgn="auto" hangingPunct="1">
              <a:spcAft>
                <a:spcPts val="0"/>
              </a:spcAft>
              <a:defRPr>
                <a:ea typeface="+mn-ea"/>
              </a:defRPr>
            </a:lvl1pPr>
          </a:lstStyle>
          <a:p>
            <a:pPr>
              <a:defRPr/>
            </a:pPr>
            <a:fld id="{95729A84-4D81-4AF9-872F-C3544C5C2D51}" type="slidenum">
              <a:rPr lang="en-GB"/>
              <a:pPr>
                <a:defRPr/>
              </a:pPr>
              <a:t>‹#›</a:t>
            </a:fld>
            <a:endParaRPr lang="en-GB"/>
          </a:p>
        </p:txBody>
      </p:sp>
      <p:sp>
        <p:nvSpPr>
          <p:cNvPr id="10" name="Slide Number Placeholder 3"/>
          <p:cNvSpPr txBox="1">
            <a:spLocks/>
          </p:cNvSpPr>
          <p:nvPr userDrawn="1"/>
        </p:nvSpPr>
        <p:spPr bwMode="auto">
          <a:xfrm>
            <a:off x="4357691" y="4857751"/>
            <a:ext cx="414337" cy="179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ctr" rtl="0" eaLnBrk="0" fontAlgn="base" hangingPunct="0">
              <a:spcBef>
                <a:spcPct val="0"/>
              </a:spcBef>
              <a:spcAft>
                <a:spcPct val="0"/>
              </a:spcAft>
              <a:defRPr sz="900" kern="1200">
                <a:solidFill>
                  <a:srgbClr val="585858"/>
                </a:solidFill>
                <a:latin typeface="+mn-lt"/>
                <a:ea typeface="ヒラギノ角ゴ Pro W3" pitchFamily="-64" charset="-128"/>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45E51D99-DDB9-461A-90AB-D0D46E707057}" type="slidenum">
              <a:rPr lang="en-GB" smtClean="0"/>
              <a:pPr>
                <a:defRPr/>
              </a:pPr>
              <a:t>‹#›</a:t>
            </a:fld>
            <a:endParaRPr lang="en-GB"/>
          </a:p>
        </p:txBody>
      </p:sp>
      <p:sp>
        <p:nvSpPr>
          <p:cNvPr id="11" name="Content Placeholder 8"/>
          <p:cNvSpPr>
            <a:spLocks noGrp="1"/>
          </p:cNvSpPr>
          <p:nvPr>
            <p:ph sz="quarter" idx="15" hasCustomPrompt="1"/>
          </p:nvPr>
        </p:nvSpPr>
        <p:spPr>
          <a:xfrm>
            <a:off x="539952" y="1039132"/>
            <a:ext cx="3600000" cy="2430000"/>
          </a:xfrm>
          <a:prstGeom prst="rect">
            <a:avLst/>
          </a:prstGeom>
        </p:spPr>
        <p:txBody>
          <a:bodyPr/>
          <a:lstStyle>
            <a:lvl1pPr>
              <a:defRPr sz="1400">
                <a:solidFill>
                  <a:schemeClr val="tx2"/>
                </a:solidFill>
              </a:defRPr>
            </a:lvl1pPr>
          </a:lstStyle>
          <a:p>
            <a:pPr lvl="0"/>
            <a:r>
              <a:rPr lang="de-DE" dirty="0" smtClean="0"/>
              <a:t>LHS </a:t>
            </a:r>
            <a:r>
              <a:rPr lang="de-DE" dirty="0" err="1" smtClean="0"/>
              <a:t>chart</a:t>
            </a:r>
            <a:endParaRPr lang="en-GB" dirty="0"/>
          </a:p>
        </p:txBody>
      </p:sp>
      <p:sp>
        <p:nvSpPr>
          <p:cNvPr id="12" name="Content Placeholder 8"/>
          <p:cNvSpPr>
            <a:spLocks noGrp="1"/>
          </p:cNvSpPr>
          <p:nvPr>
            <p:ph sz="quarter" idx="16" hasCustomPrompt="1"/>
          </p:nvPr>
        </p:nvSpPr>
        <p:spPr>
          <a:xfrm>
            <a:off x="5004448" y="1039132"/>
            <a:ext cx="3600000" cy="2430000"/>
          </a:xfrm>
          <a:prstGeom prst="rect">
            <a:avLst/>
          </a:prstGeom>
        </p:spPr>
        <p:txBody>
          <a:bodyPr/>
          <a:lstStyle>
            <a:lvl1pPr>
              <a:defRPr sz="1400">
                <a:solidFill>
                  <a:schemeClr val="tx2"/>
                </a:solidFill>
              </a:defRPr>
            </a:lvl1pPr>
          </a:lstStyle>
          <a:p>
            <a:pPr lvl="0"/>
            <a:r>
              <a:rPr lang="de-DE" dirty="0" smtClean="0"/>
              <a:t>RHS </a:t>
            </a:r>
            <a:r>
              <a:rPr lang="de-DE" dirty="0" err="1" smtClean="0"/>
              <a:t>chart</a:t>
            </a:r>
            <a:endParaRPr lang="en-GB" dirty="0"/>
          </a:p>
        </p:txBody>
      </p:sp>
      <p:sp>
        <p:nvSpPr>
          <p:cNvPr id="13" name="Text Placeholder 11"/>
          <p:cNvSpPr>
            <a:spLocks noGrp="1"/>
          </p:cNvSpPr>
          <p:nvPr>
            <p:ph type="body" sz="quarter" idx="17" hasCustomPrompt="1"/>
          </p:nvPr>
        </p:nvSpPr>
        <p:spPr>
          <a:xfrm>
            <a:off x="539952" y="396008"/>
            <a:ext cx="3600000" cy="324000"/>
          </a:xfrm>
          <a:prstGeom prst="rect">
            <a:avLst/>
          </a:prstGeom>
        </p:spPr>
        <p:txBody>
          <a:bodyPr/>
          <a:lstStyle>
            <a:lvl1pPr marL="0" indent="0" algn="ctr">
              <a:buNone/>
              <a:defRPr sz="1400" b="1">
                <a:solidFill>
                  <a:srgbClr val="003399"/>
                </a:solidFill>
                <a:latin typeface="+mn-lt"/>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Title</a:t>
            </a:r>
            <a:endParaRPr lang="en-GB" dirty="0"/>
          </a:p>
        </p:txBody>
      </p:sp>
      <p:sp>
        <p:nvSpPr>
          <p:cNvPr id="14" name="Text Placeholder 11"/>
          <p:cNvSpPr>
            <a:spLocks noGrp="1"/>
          </p:cNvSpPr>
          <p:nvPr>
            <p:ph type="body" sz="quarter" idx="18" hasCustomPrompt="1"/>
          </p:nvPr>
        </p:nvSpPr>
        <p:spPr>
          <a:xfrm>
            <a:off x="5004448" y="396000"/>
            <a:ext cx="3600000" cy="324000"/>
          </a:xfrm>
          <a:prstGeom prst="rect">
            <a:avLst/>
          </a:prstGeom>
        </p:spPr>
        <p:txBody>
          <a:bodyPr/>
          <a:lstStyle>
            <a:lvl1pPr marL="0" indent="0" algn="ctr">
              <a:buNone/>
              <a:defRPr sz="1400" b="1">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Title</a:t>
            </a:r>
            <a:endParaRPr lang="en-GB" dirty="0"/>
          </a:p>
        </p:txBody>
      </p:sp>
      <p:sp>
        <p:nvSpPr>
          <p:cNvPr id="15" name="Text Placeholder 11"/>
          <p:cNvSpPr>
            <a:spLocks noGrp="1"/>
          </p:cNvSpPr>
          <p:nvPr>
            <p:ph type="body" sz="quarter" idx="19" hasCustomPrompt="1"/>
          </p:nvPr>
        </p:nvSpPr>
        <p:spPr>
          <a:xfrm>
            <a:off x="539952" y="735546"/>
            <a:ext cx="3600000" cy="252000"/>
          </a:xfrm>
          <a:prstGeom prst="rect">
            <a:avLst/>
          </a:prstGeom>
        </p:spPr>
        <p:txBody>
          <a:bodyPr/>
          <a:lstStyle>
            <a:lvl1pPr marL="0" indent="0" algn="ctr">
              <a:buNone/>
              <a:defRPr sz="10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(subtitle)</a:t>
            </a:r>
            <a:endParaRPr lang="en-GB" dirty="0"/>
          </a:p>
        </p:txBody>
      </p:sp>
      <p:sp>
        <p:nvSpPr>
          <p:cNvPr id="16" name="Text Placeholder 11"/>
          <p:cNvSpPr>
            <a:spLocks noGrp="1"/>
          </p:cNvSpPr>
          <p:nvPr>
            <p:ph type="body" sz="quarter" idx="20" hasCustomPrompt="1"/>
          </p:nvPr>
        </p:nvSpPr>
        <p:spPr>
          <a:xfrm>
            <a:off x="5004448" y="735546"/>
            <a:ext cx="3600000" cy="252000"/>
          </a:xfrm>
          <a:prstGeom prst="rect">
            <a:avLst/>
          </a:prstGeom>
        </p:spPr>
        <p:txBody>
          <a:bodyPr/>
          <a:lstStyle>
            <a:lvl1pPr marL="0" indent="0" algn="ctr">
              <a:buNone/>
              <a:defRPr sz="10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(subtitle)</a:t>
            </a:r>
            <a:endParaRPr lang="en-GB" dirty="0"/>
          </a:p>
        </p:txBody>
      </p:sp>
      <p:sp>
        <p:nvSpPr>
          <p:cNvPr id="17" name="Text Placeholder 11"/>
          <p:cNvSpPr>
            <a:spLocks noGrp="1"/>
          </p:cNvSpPr>
          <p:nvPr>
            <p:ph type="body" sz="quarter" idx="21" hasCustomPrompt="1"/>
          </p:nvPr>
        </p:nvSpPr>
        <p:spPr>
          <a:xfrm>
            <a:off x="539952" y="3523408"/>
            <a:ext cx="3600000" cy="270030"/>
          </a:xfrm>
          <a:prstGeom prst="rect">
            <a:avLst/>
          </a:prstGeom>
        </p:spPr>
        <p:txBody>
          <a:bodyPr lIns="18000" rIns="18000"/>
          <a:lstStyle>
            <a:lvl1pPr marL="0" indent="0" algn="l">
              <a:spcBef>
                <a:spcPts val="0"/>
              </a:spcBef>
              <a:buNone/>
              <a:defRPr sz="700" b="0">
                <a:solidFill>
                  <a:srgbClr val="003399"/>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Footer</a:t>
            </a:r>
            <a:endParaRPr lang="en-GB" dirty="0"/>
          </a:p>
        </p:txBody>
      </p:sp>
      <p:sp>
        <p:nvSpPr>
          <p:cNvPr id="18" name="Text Placeholder 11"/>
          <p:cNvSpPr>
            <a:spLocks noGrp="1"/>
          </p:cNvSpPr>
          <p:nvPr>
            <p:ph type="body" sz="quarter" idx="22" hasCustomPrompt="1"/>
          </p:nvPr>
        </p:nvSpPr>
        <p:spPr>
          <a:xfrm>
            <a:off x="5004448" y="3523408"/>
            <a:ext cx="3600000" cy="270000"/>
          </a:xfrm>
          <a:prstGeom prst="rect">
            <a:avLst/>
          </a:prstGeom>
        </p:spPr>
        <p:txBody>
          <a:bodyPr lIns="18000" rIns="18000"/>
          <a:lstStyle>
            <a:lvl1pPr marL="0" indent="0" algn="l">
              <a:spcBef>
                <a:spcPts val="0"/>
              </a:spcBef>
              <a:buNone/>
              <a:defRPr sz="700" b="0">
                <a:solidFill>
                  <a:srgbClr val="003399"/>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Footer</a:t>
            </a:r>
            <a:endParaRPr lang="en-GB" dirty="0"/>
          </a:p>
        </p:txBody>
      </p:sp>
      <p:sp>
        <p:nvSpPr>
          <p:cNvPr id="19" name="Content Placeholder 4"/>
          <p:cNvSpPr>
            <a:spLocks noGrp="1"/>
          </p:cNvSpPr>
          <p:nvPr>
            <p:ph idx="1" hasCustomPrompt="1"/>
          </p:nvPr>
        </p:nvSpPr>
        <p:spPr>
          <a:xfrm>
            <a:off x="539552" y="3916603"/>
            <a:ext cx="8064896" cy="1031411"/>
          </a:xfrm>
        </p:spPr>
        <p:txBody>
          <a:bodyPr/>
          <a:lstStyle>
            <a:lvl1pPr>
              <a:defRPr sz="1600"/>
            </a:lvl1pPr>
          </a:lstStyle>
          <a:p>
            <a:pPr eaLnBrk="1" hangingPunct="1">
              <a:defRPr/>
            </a:pPr>
            <a:r>
              <a:rPr lang="en-GB" dirty="0" smtClean="0"/>
              <a:t>Point one</a:t>
            </a:r>
          </a:p>
          <a:p>
            <a:pPr eaLnBrk="1" hangingPunct="1">
              <a:defRPr/>
            </a:pPr>
            <a:r>
              <a:rPr lang="en-GB" dirty="0" smtClean="0"/>
              <a:t>Point two</a:t>
            </a:r>
          </a:p>
          <a:p>
            <a:pPr eaLnBrk="1" hangingPunct="1">
              <a:defRPr/>
            </a:pPr>
            <a:r>
              <a:rPr lang="en-GB" dirty="0" smtClean="0"/>
              <a:t>Conclusion</a:t>
            </a:r>
            <a:endParaRPr lang="en-GB" dirty="0"/>
          </a:p>
        </p:txBody>
      </p:sp>
    </p:spTree>
    <p:extLst>
      <p:ext uri="{BB962C8B-B14F-4D97-AF65-F5344CB8AC3E}">
        <p14:creationId xmlns:p14="http://schemas.microsoft.com/office/powerpoint/2010/main" val="17977122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7" name="Text Placeholder 6"/>
          <p:cNvSpPr>
            <a:spLocks noGrp="1"/>
          </p:cNvSpPr>
          <p:nvPr>
            <p:ph type="body" sz="quarter" idx="12" hasCustomPrompt="1"/>
          </p:nvPr>
        </p:nvSpPr>
        <p:spPr>
          <a:xfrm>
            <a:off x="273424" y="87474"/>
            <a:ext cx="8547048" cy="270030"/>
          </a:xfrm>
        </p:spPr>
        <p:txBody>
          <a:bodyPr/>
          <a:lstStyle>
            <a:lvl1pPr marL="0" indent="0">
              <a:buFontTx/>
              <a:buNone/>
              <a:defRPr lang="en-US" sz="1800" b="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Slide title</a:t>
            </a:r>
          </a:p>
        </p:txBody>
      </p:sp>
      <p:sp>
        <p:nvSpPr>
          <p:cNvPr id="6" name="Slide Number Placeholder 4"/>
          <p:cNvSpPr>
            <a:spLocks noGrp="1"/>
          </p:cNvSpPr>
          <p:nvPr>
            <p:ph type="sldNum" sz="quarter" idx="14"/>
          </p:nvPr>
        </p:nvSpPr>
        <p:spPr>
          <a:xfrm>
            <a:off x="4357689" y="4866085"/>
            <a:ext cx="414337" cy="179784"/>
          </a:xfrm>
        </p:spPr>
        <p:txBody>
          <a:bodyPr/>
          <a:lstStyle>
            <a:lvl1pPr eaLnBrk="1" fontAlgn="auto" hangingPunct="1">
              <a:spcAft>
                <a:spcPts val="0"/>
              </a:spcAft>
              <a:defRPr>
                <a:ea typeface="+mn-ea"/>
              </a:defRPr>
            </a:lvl1pPr>
          </a:lstStyle>
          <a:p>
            <a:pPr>
              <a:defRPr/>
            </a:pPr>
            <a:fld id="{84472301-8829-4FFF-BFE3-9A1A54EB5FD1}" type="slidenum">
              <a:rPr lang="en-GB"/>
              <a:pPr>
                <a:defRPr/>
              </a:pPr>
              <a:t>‹#›</a:t>
            </a:fld>
            <a:endParaRPr lang="en-GB"/>
          </a:p>
        </p:txBody>
      </p:sp>
      <p:sp>
        <p:nvSpPr>
          <p:cNvPr id="9" name="Content Placeholder 8"/>
          <p:cNvSpPr>
            <a:spLocks noGrp="1"/>
          </p:cNvSpPr>
          <p:nvPr>
            <p:ph sz="quarter" idx="15" hasCustomPrompt="1"/>
          </p:nvPr>
        </p:nvSpPr>
        <p:spPr>
          <a:xfrm>
            <a:off x="2988224" y="1131590"/>
            <a:ext cx="3600000" cy="3240000"/>
          </a:xfrm>
          <a:prstGeom prst="rect">
            <a:avLst/>
          </a:prstGeom>
        </p:spPr>
        <p:txBody>
          <a:bodyPr/>
          <a:lstStyle>
            <a:lvl1pPr>
              <a:defRPr sz="1400">
                <a:solidFill>
                  <a:schemeClr val="tx2"/>
                </a:solidFill>
              </a:defRPr>
            </a:lvl1pPr>
          </a:lstStyle>
          <a:p>
            <a:pPr lvl="0"/>
            <a:r>
              <a:rPr lang="de-DE" dirty="0" smtClean="0"/>
              <a:t>Chart</a:t>
            </a:r>
            <a:endParaRPr lang="en-GB" dirty="0"/>
          </a:p>
        </p:txBody>
      </p:sp>
      <p:sp>
        <p:nvSpPr>
          <p:cNvPr id="10" name="Text Placeholder 11"/>
          <p:cNvSpPr>
            <a:spLocks noGrp="1"/>
          </p:cNvSpPr>
          <p:nvPr>
            <p:ph type="body" sz="quarter" idx="16" hasCustomPrompt="1"/>
          </p:nvPr>
        </p:nvSpPr>
        <p:spPr>
          <a:xfrm>
            <a:off x="2988224" y="396000"/>
            <a:ext cx="3600000" cy="468000"/>
          </a:xfrm>
          <a:prstGeom prst="rect">
            <a:avLst/>
          </a:prstGeom>
        </p:spPr>
        <p:txBody>
          <a:bodyPr/>
          <a:lstStyle>
            <a:lvl1pPr marL="0" indent="0" algn="ctr">
              <a:buNone/>
              <a:defRPr sz="1400" b="1">
                <a:solidFill>
                  <a:srgbClr val="003399"/>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Title</a:t>
            </a:r>
            <a:endParaRPr lang="en-GB" dirty="0"/>
          </a:p>
        </p:txBody>
      </p:sp>
      <p:sp>
        <p:nvSpPr>
          <p:cNvPr id="11" name="Text Placeholder 11"/>
          <p:cNvSpPr>
            <a:spLocks noGrp="1"/>
          </p:cNvSpPr>
          <p:nvPr>
            <p:ph type="body" sz="quarter" idx="18" hasCustomPrompt="1"/>
          </p:nvPr>
        </p:nvSpPr>
        <p:spPr>
          <a:xfrm>
            <a:off x="2988224" y="864000"/>
            <a:ext cx="3600000" cy="252000"/>
          </a:xfrm>
          <a:prstGeom prst="rect">
            <a:avLst/>
          </a:prstGeom>
        </p:spPr>
        <p:txBody>
          <a:bodyPr/>
          <a:lstStyle>
            <a:lvl1pPr marL="0" indent="0" algn="ctr">
              <a:buNone/>
              <a:defRPr sz="10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(subtitle)</a:t>
            </a:r>
            <a:endParaRPr lang="en-GB" dirty="0"/>
          </a:p>
        </p:txBody>
      </p:sp>
      <p:sp>
        <p:nvSpPr>
          <p:cNvPr id="12" name="Text Placeholder 11"/>
          <p:cNvSpPr>
            <a:spLocks noGrp="1"/>
          </p:cNvSpPr>
          <p:nvPr>
            <p:ph type="body" sz="quarter" idx="20" hasCustomPrompt="1"/>
          </p:nvPr>
        </p:nvSpPr>
        <p:spPr>
          <a:xfrm>
            <a:off x="2988224" y="4371950"/>
            <a:ext cx="3600000" cy="449736"/>
          </a:xfrm>
          <a:prstGeom prst="rect">
            <a:avLst/>
          </a:prstGeom>
        </p:spPr>
        <p:txBody>
          <a:bodyPr lIns="18000" rIns="18000"/>
          <a:lstStyle>
            <a:lvl1pPr marL="0" indent="0" algn="l">
              <a:spcBef>
                <a:spcPts val="0"/>
              </a:spcBef>
              <a:buNone/>
              <a:defRPr sz="7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Footer</a:t>
            </a:r>
            <a:endParaRPr lang="en-GB" dirty="0"/>
          </a:p>
        </p:txBody>
      </p:sp>
    </p:spTree>
    <p:extLst>
      <p:ext uri="{BB962C8B-B14F-4D97-AF65-F5344CB8AC3E}">
        <p14:creationId xmlns:p14="http://schemas.microsoft.com/office/powerpoint/2010/main" val="38304662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chart with bullets">
    <p:spTree>
      <p:nvGrpSpPr>
        <p:cNvPr id="1" name=""/>
        <p:cNvGrpSpPr/>
        <p:nvPr/>
      </p:nvGrpSpPr>
      <p:grpSpPr>
        <a:xfrm>
          <a:off x="0" y="0"/>
          <a:ext cx="0" cy="0"/>
          <a:chOff x="0" y="0"/>
          <a:chExt cx="0" cy="0"/>
        </a:xfrm>
      </p:grpSpPr>
      <p:sp>
        <p:nvSpPr>
          <p:cNvPr id="7" name="Text Placeholder 6"/>
          <p:cNvSpPr>
            <a:spLocks noGrp="1"/>
          </p:cNvSpPr>
          <p:nvPr>
            <p:ph type="body" sz="quarter" idx="12" hasCustomPrompt="1"/>
          </p:nvPr>
        </p:nvSpPr>
        <p:spPr>
          <a:xfrm>
            <a:off x="273424" y="87474"/>
            <a:ext cx="8547048" cy="270030"/>
          </a:xfrm>
        </p:spPr>
        <p:txBody>
          <a:bodyPr/>
          <a:lstStyle>
            <a:lvl1pPr marL="0" indent="0">
              <a:buFontTx/>
              <a:buNone/>
              <a:defRPr lang="en-US" sz="1800" b="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Slide title</a:t>
            </a:r>
          </a:p>
        </p:txBody>
      </p:sp>
      <p:sp>
        <p:nvSpPr>
          <p:cNvPr id="6" name="Slide Number Placeholder 4"/>
          <p:cNvSpPr>
            <a:spLocks noGrp="1"/>
          </p:cNvSpPr>
          <p:nvPr>
            <p:ph type="sldNum" sz="quarter" idx="14"/>
          </p:nvPr>
        </p:nvSpPr>
        <p:spPr>
          <a:xfrm>
            <a:off x="4357689" y="4866085"/>
            <a:ext cx="414337" cy="179784"/>
          </a:xfrm>
        </p:spPr>
        <p:txBody>
          <a:bodyPr/>
          <a:lstStyle>
            <a:lvl1pPr eaLnBrk="1" fontAlgn="auto" hangingPunct="1">
              <a:spcAft>
                <a:spcPts val="0"/>
              </a:spcAft>
              <a:defRPr>
                <a:ea typeface="+mn-ea"/>
              </a:defRPr>
            </a:lvl1pPr>
          </a:lstStyle>
          <a:p>
            <a:pPr>
              <a:defRPr/>
            </a:pPr>
            <a:fld id="{84472301-8829-4FFF-BFE3-9A1A54EB5FD1}" type="slidenum">
              <a:rPr lang="en-GB"/>
              <a:pPr>
                <a:defRPr/>
              </a:pPr>
              <a:t>‹#›</a:t>
            </a:fld>
            <a:endParaRPr lang="en-GB"/>
          </a:p>
        </p:txBody>
      </p:sp>
      <p:sp>
        <p:nvSpPr>
          <p:cNvPr id="9" name="Content Placeholder 8"/>
          <p:cNvSpPr>
            <a:spLocks noGrp="1"/>
          </p:cNvSpPr>
          <p:nvPr>
            <p:ph sz="quarter" idx="15" hasCustomPrompt="1"/>
          </p:nvPr>
        </p:nvSpPr>
        <p:spPr>
          <a:xfrm>
            <a:off x="683568" y="1131590"/>
            <a:ext cx="3600000" cy="3240000"/>
          </a:xfrm>
          <a:prstGeom prst="rect">
            <a:avLst/>
          </a:prstGeom>
        </p:spPr>
        <p:txBody>
          <a:bodyPr/>
          <a:lstStyle>
            <a:lvl1pPr>
              <a:defRPr sz="1400">
                <a:solidFill>
                  <a:schemeClr val="tx2"/>
                </a:solidFill>
              </a:defRPr>
            </a:lvl1pPr>
          </a:lstStyle>
          <a:p>
            <a:pPr lvl="0"/>
            <a:r>
              <a:rPr lang="de-DE" dirty="0" smtClean="0"/>
              <a:t>Chart</a:t>
            </a:r>
            <a:endParaRPr lang="en-GB" dirty="0"/>
          </a:p>
        </p:txBody>
      </p:sp>
      <p:sp>
        <p:nvSpPr>
          <p:cNvPr id="10" name="Text Placeholder 11"/>
          <p:cNvSpPr>
            <a:spLocks noGrp="1"/>
          </p:cNvSpPr>
          <p:nvPr>
            <p:ph type="body" sz="quarter" idx="16" hasCustomPrompt="1"/>
          </p:nvPr>
        </p:nvSpPr>
        <p:spPr>
          <a:xfrm>
            <a:off x="683568" y="396000"/>
            <a:ext cx="3600000" cy="468000"/>
          </a:xfrm>
          <a:prstGeom prst="rect">
            <a:avLst/>
          </a:prstGeom>
        </p:spPr>
        <p:txBody>
          <a:bodyPr/>
          <a:lstStyle>
            <a:lvl1pPr marL="0" indent="0" algn="ctr">
              <a:buNone/>
              <a:defRPr sz="1400" b="1">
                <a:solidFill>
                  <a:srgbClr val="003399"/>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Title</a:t>
            </a:r>
            <a:endParaRPr lang="en-GB" dirty="0"/>
          </a:p>
        </p:txBody>
      </p:sp>
      <p:sp>
        <p:nvSpPr>
          <p:cNvPr id="11" name="Text Placeholder 11"/>
          <p:cNvSpPr>
            <a:spLocks noGrp="1"/>
          </p:cNvSpPr>
          <p:nvPr>
            <p:ph type="body" sz="quarter" idx="18" hasCustomPrompt="1"/>
          </p:nvPr>
        </p:nvSpPr>
        <p:spPr>
          <a:xfrm>
            <a:off x="683568" y="864000"/>
            <a:ext cx="3600000" cy="252000"/>
          </a:xfrm>
          <a:prstGeom prst="rect">
            <a:avLst/>
          </a:prstGeom>
        </p:spPr>
        <p:txBody>
          <a:bodyPr/>
          <a:lstStyle>
            <a:lvl1pPr marL="0" indent="0" algn="ctr">
              <a:buNone/>
              <a:defRPr sz="10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(subtitle)</a:t>
            </a:r>
            <a:endParaRPr lang="en-GB" dirty="0"/>
          </a:p>
        </p:txBody>
      </p:sp>
      <p:sp>
        <p:nvSpPr>
          <p:cNvPr id="12" name="Text Placeholder 11"/>
          <p:cNvSpPr>
            <a:spLocks noGrp="1"/>
          </p:cNvSpPr>
          <p:nvPr>
            <p:ph type="body" sz="quarter" idx="20" hasCustomPrompt="1"/>
          </p:nvPr>
        </p:nvSpPr>
        <p:spPr>
          <a:xfrm>
            <a:off x="683568" y="4371950"/>
            <a:ext cx="3600000" cy="449736"/>
          </a:xfrm>
          <a:prstGeom prst="rect">
            <a:avLst/>
          </a:prstGeom>
        </p:spPr>
        <p:txBody>
          <a:bodyPr lIns="18000" rIns="18000"/>
          <a:lstStyle>
            <a:lvl1pPr marL="0" indent="0" algn="l">
              <a:spcBef>
                <a:spcPts val="0"/>
              </a:spcBef>
              <a:buNone/>
              <a:defRPr sz="7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Footer</a:t>
            </a:r>
            <a:endParaRPr lang="en-GB" dirty="0"/>
          </a:p>
        </p:txBody>
      </p:sp>
      <p:sp>
        <p:nvSpPr>
          <p:cNvPr id="8" name="Content Placeholder 2"/>
          <p:cNvSpPr>
            <a:spLocks noGrp="1"/>
          </p:cNvSpPr>
          <p:nvPr>
            <p:ph idx="1"/>
          </p:nvPr>
        </p:nvSpPr>
        <p:spPr>
          <a:xfrm>
            <a:off x="4590356" y="411510"/>
            <a:ext cx="4230116" cy="4392488"/>
          </a:xfrm>
        </p:spPr>
        <p:txBody>
          <a:bodyPr/>
          <a:lstStyle>
            <a:lvl1pPr>
              <a:defRPr sz="2000" b="1">
                <a:solidFill>
                  <a:srgbClr val="003399"/>
                </a:solidFill>
              </a:defRPr>
            </a:lvl1pPr>
            <a:lvl2pPr marL="596900" indent="-296863">
              <a:buFont typeface="Arial" panose="020B0604020202020204" pitchFamily="34" charset="0"/>
              <a:buChar char="•"/>
              <a:defRPr sz="1600" b="1">
                <a:solidFill>
                  <a:srgbClr val="003399"/>
                </a:solidFill>
              </a:defRPr>
            </a:lvl2pPr>
            <a:lvl3pPr>
              <a:defRPr sz="1400">
                <a:solidFill>
                  <a:srgbClr val="003399"/>
                </a:solidFill>
              </a:defRPr>
            </a:lvl3pPr>
            <a:lvl4pPr>
              <a:defRPr>
                <a:solidFill>
                  <a:srgbClr val="003399"/>
                </a:solidFill>
              </a:defRPr>
            </a:lvl4pPr>
            <a:lvl5pPr>
              <a:defRPr>
                <a:solidFill>
                  <a:srgbClr val="003399"/>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Tree>
    <p:extLst>
      <p:ext uri="{BB962C8B-B14F-4D97-AF65-F5344CB8AC3E}">
        <p14:creationId xmlns:p14="http://schemas.microsoft.com/office/powerpoint/2010/main" val="33330303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hart, large">
    <p:spTree>
      <p:nvGrpSpPr>
        <p:cNvPr id="1" name=""/>
        <p:cNvGrpSpPr/>
        <p:nvPr/>
      </p:nvGrpSpPr>
      <p:grpSpPr>
        <a:xfrm>
          <a:off x="0" y="0"/>
          <a:ext cx="0" cy="0"/>
          <a:chOff x="0" y="0"/>
          <a:chExt cx="0" cy="0"/>
        </a:xfrm>
      </p:grpSpPr>
      <p:sp>
        <p:nvSpPr>
          <p:cNvPr id="7" name="Text Placeholder 6"/>
          <p:cNvSpPr>
            <a:spLocks noGrp="1"/>
          </p:cNvSpPr>
          <p:nvPr>
            <p:ph type="body" sz="quarter" idx="12" hasCustomPrompt="1"/>
          </p:nvPr>
        </p:nvSpPr>
        <p:spPr>
          <a:xfrm>
            <a:off x="273424" y="87474"/>
            <a:ext cx="8547048" cy="270030"/>
          </a:xfrm>
        </p:spPr>
        <p:txBody>
          <a:bodyPr/>
          <a:lstStyle>
            <a:lvl1pPr marL="0" indent="0">
              <a:buFontTx/>
              <a:buNone/>
              <a:defRPr lang="en-US" sz="1800" b="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Slide title</a:t>
            </a:r>
          </a:p>
        </p:txBody>
      </p:sp>
      <p:sp>
        <p:nvSpPr>
          <p:cNvPr id="6" name="Slide Number Placeholder 4"/>
          <p:cNvSpPr>
            <a:spLocks noGrp="1"/>
          </p:cNvSpPr>
          <p:nvPr>
            <p:ph type="sldNum" sz="quarter" idx="14"/>
          </p:nvPr>
        </p:nvSpPr>
        <p:spPr>
          <a:xfrm>
            <a:off x="4357689" y="4866085"/>
            <a:ext cx="414337" cy="179784"/>
          </a:xfrm>
        </p:spPr>
        <p:txBody>
          <a:bodyPr/>
          <a:lstStyle>
            <a:lvl1pPr eaLnBrk="1" fontAlgn="auto" hangingPunct="1">
              <a:spcAft>
                <a:spcPts val="0"/>
              </a:spcAft>
              <a:defRPr>
                <a:ea typeface="+mn-ea"/>
              </a:defRPr>
            </a:lvl1pPr>
          </a:lstStyle>
          <a:p>
            <a:pPr>
              <a:defRPr/>
            </a:pPr>
            <a:fld id="{84472301-8829-4FFF-BFE3-9A1A54EB5FD1}" type="slidenum">
              <a:rPr lang="en-GB"/>
              <a:pPr>
                <a:defRPr/>
              </a:pPr>
              <a:t>‹#›</a:t>
            </a:fld>
            <a:endParaRPr lang="en-GB"/>
          </a:p>
        </p:txBody>
      </p:sp>
      <p:sp>
        <p:nvSpPr>
          <p:cNvPr id="9" name="Content Placeholder 8"/>
          <p:cNvSpPr>
            <a:spLocks noGrp="1"/>
          </p:cNvSpPr>
          <p:nvPr>
            <p:ph sz="quarter" idx="15" hasCustomPrompt="1"/>
          </p:nvPr>
        </p:nvSpPr>
        <p:spPr>
          <a:xfrm>
            <a:off x="2484248" y="1131590"/>
            <a:ext cx="4320000" cy="3240000"/>
          </a:xfrm>
          <a:prstGeom prst="rect">
            <a:avLst/>
          </a:prstGeom>
        </p:spPr>
        <p:txBody>
          <a:bodyPr/>
          <a:lstStyle>
            <a:lvl1pPr>
              <a:defRPr sz="1400">
                <a:solidFill>
                  <a:schemeClr val="tx2"/>
                </a:solidFill>
              </a:defRPr>
            </a:lvl1pPr>
          </a:lstStyle>
          <a:p>
            <a:pPr lvl="0"/>
            <a:r>
              <a:rPr lang="de-DE" dirty="0" smtClean="0"/>
              <a:t>Chart</a:t>
            </a:r>
            <a:endParaRPr lang="en-GB" dirty="0"/>
          </a:p>
        </p:txBody>
      </p:sp>
      <p:sp>
        <p:nvSpPr>
          <p:cNvPr id="10" name="Text Placeholder 11"/>
          <p:cNvSpPr>
            <a:spLocks noGrp="1"/>
          </p:cNvSpPr>
          <p:nvPr>
            <p:ph type="body" sz="quarter" idx="16" hasCustomPrompt="1"/>
          </p:nvPr>
        </p:nvSpPr>
        <p:spPr>
          <a:xfrm>
            <a:off x="2484248" y="396000"/>
            <a:ext cx="4320000" cy="468000"/>
          </a:xfrm>
          <a:prstGeom prst="rect">
            <a:avLst/>
          </a:prstGeom>
        </p:spPr>
        <p:txBody>
          <a:bodyPr/>
          <a:lstStyle>
            <a:lvl1pPr marL="0" indent="0" algn="ctr">
              <a:buNone/>
              <a:defRPr sz="1400" b="1">
                <a:solidFill>
                  <a:srgbClr val="003399"/>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Title</a:t>
            </a:r>
            <a:endParaRPr lang="en-GB" dirty="0"/>
          </a:p>
        </p:txBody>
      </p:sp>
      <p:sp>
        <p:nvSpPr>
          <p:cNvPr id="11" name="Text Placeholder 11"/>
          <p:cNvSpPr>
            <a:spLocks noGrp="1"/>
          </p:cNvSpPr>
          <p:nvPr>
            <p:ph type="body" sz="quarter" idx="18" hasCustomPrompt="1"/>
          </p:nvPr>
        </p:nvSpPr>
        <p:spPr>
          <a:xfrm>
            <a:off x="2484248" y="864000"/>
            <a:ext cx="4320000" cy="252000"/>
          </a:xfrm>
          <a:prstGeom prst="rect">
            <a:avLst/>
          </a:prstGeom>
        </p:spPr>
        <p:txBody>
          <a:bodyPr/>
          <a:lstStyle>
            <a:lvl1pPr marL="0" indent="0" algn="ctr">
              <a:buNone/>
              <a:defRPr sz="10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(subtitle)</a:t>
            </a:r>
            <a:endParaRPr lang="en-GB" dirty="0"/>
          </a:p>
        </p:txBody>
      </p:sp>
      <p:sp>
        <p:nvSpPr>
          <p:cNvPr id="12" name="Text Placeholder 11"/>
          <p:cNvSpPr>
            <a:spLocks noGrp="1"/>
          </p:cNvSpPr>
          <p:nvPr>
            <p:ph type="body" sz="quarter" idx="20" hasCustomPrompt="1"/>
          </p:nvPr>
        </p:nvSpPr>
        <p:spPr>
          <a:xfrm>
            <a:off x="2484248" y="4371950"/>
            <a:ext cx="4320000" cy="449736"/>
          </a:xfrm>
          <a:prstGeom prst="rect">
            <a:avLst/>
          </a:prstGeom>
        </p:spPr>
        <p:txBody>
          <a:bodyPr lIns="18000" rIns="18000"/>
          <a:lstStyle>
            <a:lvl1pPr marL="0" indent="0" algn="l">
              <a:spcBef>
                <a:spcPts val="0"/>
              </a:spcBef>
              <a:buNone/>
              <a:defRPr sz="700" b="0">
                <a:solidFill>
                  <a:schemeClr val="tx2"/>
                </a:solidFill>
              </a:defRPr>
            </a:lvl1pPr>
            <a:lvl2pPr marL="300037" indent="0">
              <a:buNone/>
              <a:defRPr/>
            </a:lvl2pPr>
            <a:lvl3pPr marL="598487" indent="0">
              <a:buNone/>
              <a:defRPr/>
            </a:lvl3pPr>
            <a:lvl4pPr marL="915987" indent="0">
              <a:buNone/>
              <a:defRPr/>
            </a:lvl4pPr>
            <a:lvl5pPr marL="1220787" indent="0">
              <a:buNone/>
              <a:defRPr/>
            </a:lvl5pPr>
          </a:lstStyle>
          <a:p>
            <a:pPr lvl="0"/>
            <a:r>
              <a:rPr lang="en-US" dirty="0" smtClean="0"/>
              <a:t>Footer</a:t>
            </a:r>
            <a:endParaRPr lang="en-GB" dirty="0"/>
          </a:p>
        </p:txBody>
      </p:sp>
    </p:spTree>
    <p:extLst>
      <p:ext uri="{BB962C8B-B14F-4D97-AF65-F5344CB8AC3E}">
        <p14:creationId xmlns:p14="http://schemas.microsoft.com/office/powerpoint/2010/main" val="13236469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0" name="Rectangle 4"/>
          <p:cNvSpPr>
            <a:spLocks noGrp="1" noChangeArrowheads="1"/>
          </p:cNvSpPr>
          <p:nvPr>
            <p:ph type="ctrTitle" hasCustomPrompt="1"/>
          </p:nvPr>
        </p:nvSpPr>
        <p:spPr>
          <a:xfrm>
            <a:off x="216000" y="1782019"/>
            <a:ext cx="8748000" cy="1113767"/>
          </a:xfrm>
          <a:prstGeom prst="rect">
            <a:avLst/>
          </a:prstGeom>
        </p:spPr>
        <p:txBody>
          <a:bodyPr/>
          <a:lstStyle>
            <a:lvl1pPr algn="ctr">
              <a:lnSpc>
                <a:spcPts val="3600"/>
              </a:lnSpc>
              <a:defRPr sz="3200" b="1" baseline="0">
                <a:solidFill>
                  <a:srgbClr val="003399"/>
                </a:solidFill>
                <a:latin typeface="Arial" charset="0"/>
              </a:defRPr>
            </a:lvl1pPr>
          </a:lstStyle>
          <a:p>
            <a:pPr lvl="0"/>
            <a:r>
              <a:rPr lang="en-GB" noProof="0" dirty="0" smtClean="0"/>
              <a:t>Thank you</a:t>
            </a:r>
          </a:p>
        </p:txBody>
      </p:sp>
    </p:spTree>
    <p:extLst>
      <p:ext uri="{BB962C8B-B14F-4D97-AF65-F5344CB8AC3E}">
        <p14:creationId xmlns:p14="http://schemas.microsoft.com/office/powerpoint/2010/main" val="32961619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ground slides">
    <p:spTree>
      <p:nvGrpSpPr>
        <p:cNvPr id="1" name=""/>
        <p:cNvGrpSpPr/>
        <p:nvPr/>
      </p:nvGrpSpPr>
      <p:grpSpPr>
        <a:xfrm>
          <a:off x="0" y="0"/>
          <a:ext cx="0" cy="0"/>
          <a:chOff x="0" y="0"/>
          <a:chExt cx="0" cy="0"/>
        </a:xfrm>
      </p:grpSpPr>
      <p:sp>
        <p:nvSpPr>
          <p:cNvPr id="11" name="Rectangle 4"/>
          <p:cNvSpPr>
            <a:spLocks noGrp="1" noChangeArrowheads="1"/>
          </p:cNvSpPr>
          <p:nvPr>
            <p:ph type="ctrTitle" hasCustomPrompt="1"/>
          </p:nvPr>
        </p:nvSpPr>
        <p:spPr>
          <a:xfrm>
            <a:off x="216000" y="1782019"/>
            <a:ext cx="8748000" cy="1113767"/>
          </a:xfrm>
          <a:prstGeom prst="rect">
            <a:avLst/>
          </a:prstGeom>
        </p:spPr>
        <p:txBody>
          <a:bodyPr/>
          <a:lstStyle>
            <a:lvl1pPr algn="ctr">
              <a:lnSpc>
                <a:spcPts val="3600"/>
              </a:lnSpc>
              <a:defRPr sz="3200" b="1" baseline="0">
                <a:solidFill>
                  <a:srgbClr val="003399"/>
                </a:solidFill>
                <a:latin typeface="Arial" charset="0"/>
              </a:defRPr>
            </a:lvl1pPr>
          </a:lstStyle>
          <a:p>
            <a:pPr lvl="0"/>
            <a:r>
              <a:rPr lang="en-GB" noProof="0" dirty="0" smtClean="0"/>
              <a:t>Background slides</a:t>
            </a:r>
          </a:p>
        </p:txBody>
      </p:sp>
    </p:spTree>
    <p:extLst>
      <p:ext uri="{BB962C8B-B14F-4D97-AF65-F5344CB8AC3E}">
        <p14:creationId xmlns:p14="http://schemas.microsoft.com/office/powerpoint/2010/main" val="7811139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271463" y="78581"/>
            <a:ext cx="6502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GB" altLang="en-US">
                <a:solidFill>
                  <a:srgbClr val="FFFFFF"/>
                </a:solidFill>
                <a:ea typeface="ヒラギノ角ゴ Pro W3"/>
                <a:cs typeface="ヒラギノ角ゴ Pro W3"/>
              </a:rPr>
              <a:t>Rubric</a:t>
            </a:r>
          </a:p>
        </p:txBody>
      </p:sp>
      <p:sp>
        <p:nvSpPr>
          <p:cNvPr id="1027" name="Rectangle 4"/>
          <p:cNvSpPr>
            <a:spLocks noGrp="1" noChangeArrowheads="1"/>
          </p:cNvSpPr>
          <p:nvPr>
            <p:ph type="body" idx="1"/>
          </p:nvPr>
        </p:nvSpPr>
        <p:spPr bwMode="auto">
          <a:xfrm>
            <a:off x="269876" y="1071563"/>
            <a:ext cx="8594725" cy="3351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Mastertextformat bearbeiten</a:t>
            </a:r>
          </a:p>
          <a:p>
            <a:pPr lvl="1"/>
            <a:r>
              <a:rPr lang="en-GB" altLang="en-US" smtClean="0"/>
              <a:t>Zweite Ebene</a:t>
            </a:r>
          </a:p>
          <a:p>
            <a:pPr lvl="2"/>
            <a:r>
              <a:rPr lang="en-GB" altLang="en-US" smtClean="0"/>
              <a:t>Dritte Ebene</a:t>
            </a:r>
          </a:p>
          <a:p>
            <a:pPr lvl="3"/>
            <a:r>
              <a:rPr lang="en-GB" altLang="en-US" smtClean="0"/>
              <a:t>Vierte Ebene</a:t>
            </a:r>
          </a:p>
          <a:p>
            <a:pPr lvl="4"/>
            <a:r>
              <a:rPr lang="en-GB" altLang="en-US" smtClean="0"/>
              <a:t>Fünfte Ebene</a:t>
            </a:r>
          </a:p>
        </p:txBody>
      </p:sp>
      <p:sp>
        <p:nvSpPr>
          <p:cNvPr id="1028" name="Rectangle 5"/>
          <p:cNvSpPr>
            <a:spLocks noGrp="1" noChangeArrowheads="1"/>
          </p:cNvSpPr>
          <p:nvPr>
            <p:ph type="title"/>
          </p:nvPr>
        </p:nvSpPr>
        <p:spPr bwMode="auto">
          <a:xfrm>
            <a:off x="269876" y="495300"/>
            <a:ext cx="8594725" cy="471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dirty="0" err="1" smtClean="0"/>
              <a:t>Mastertitelformat</a:t>
            </a:r>
            <a:r>
              <a:rPr lang="en-GB" altLang="en-US" dirty="0" smtClean="0"/>
              <a:t> </a:t>
            </a:r>
            <a:r>
              <a:rPr lang="en-GB" altLang="en-US" dirty="0" err="1" smtClean="0"/>
              <a:t>bearbeiten</a:t>
            </a:r>
            <a:endParaRPr lang="en-GB" altLang="en-US" dirty="0" smtClean="0"/>
          </a:p>
        </p:txBody>
      </p:sp>
      <p:sp>
        <p:nvSpPr>
          <p:cNvPr id="1225734" name="Rectangle 6"/>
          <p:cNvSpPr>
            <a:spLocks noGrp="1" noChangeArrowheads="1"/>
          </p:cNvSpPr>
          <p:nvPr>
            <p:ph type="ftr" sz="quarter" idx="3"/>
          </p:nvPr>
        </p:nvSpPr>
        <p:spPr bwMode="auto">
          <a:xfrm>
            <a:off x="269875" y="4857750"/>
            <a:ext cx="3213100" cy="141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eaLnBrk="0" hangingPunct="0">
              <a:lnSpc>
                <a:spcPts val="1200"/>
              </a:lnSpc>
              <a:spcBef>
                <a:spcPct val="0"/>
              </a:spcBef>
              <a:defRPr sz="900">
                <a:solidFill>
                  <a:srgbClr val="004B95"/>
                </a:solidFill>
                <a:latin typeface="+mn-lt"/>
                <a:ea typeface="ヒラギノ角ゴ Pro W3" pitchFamily="-64" charset="-128"/>
                <a:cs typeface="+mn-cs"/>
              </a:defRPr>
            </a:lvl1pPr>
          </a:lstStyle>
          <a:p>
            <a:pPr>
              <a:defRPr/>
            </a:pPr>
            <a:r>
              <a:rPr lang="en-GB"/>
              <a:t>Enter presentation title by changing the footer.</a:t>
            </a:r>
          </a:p>
        </p:txBody>
      </p:sp>
      <p:sp>
        <p:nvSpPr>
          <p:cNvPr id="1225735" name="Rectangle 7"/>
          <p:cNvSpPr>
            <a:spLocks noGrp="1" noChangeArrowheads="1"/>
          </p:cNvSpPr>
          <p:nvPr>
            <p:ph type="sldNum" sz="quarter" idx="4"/>
          </p:nvPr>
        </p:nvSpPr>
        <p:spPr bwMode="auto">
          <a:xfrm>
            <a:off x="4357689" y="4857750"/>
            <a:ext cx="414337" cy="179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ctr" eaLnBrk="0" hangingPunct="0">
              <a:spcBef>
                <a:spcPct val="0"/>
              </a:spcBef>
              <a:defRPr sz="900">
                <a:solidFill>
                  <a:srgbClr val="585858"/>
                </a:solidFill>
                <a:latin typeface="+mn-lt"/>
                <a:ea typeface="ヒラギノ角ゴ Pro W3" pitchFamily="-64" charset="-128"/>
                <a:cs typeface="+mn-cs"/>
              </a:defRPr>
            </a:lvl1pPr>
          </a:lstStyle>
          <a:p>
            <a:pPr>
              <a:defRPr/>
            </a:pPr>
            <a:fld id="{B938AB83-E685-401C-A6EE-61B7C55DDE4C}" type="slidenum">
              <a:rPr lang="en-GB"/>
              <a:pPr>
                <a:defRPr/>
              </a:pPr>
              <a:t>‹#›</a:t>
            </a:fld>
            <a:endParaRPr lang="en-GB"/>
          </a:p>
        </p:txBody>
      </p:sp>
      <p:sp>
        <p:nvSpPr>
          <p:cNvPr id="1031" name="Rectangle 9"/>
          <p:cNvSpPr>
            <a:spLocks noChangeArrowheads="1"/>
          </p:cNvSpPr>
          <p:nvPr/>
        </p:nvSpPr>
        <p:spPr bwMode="auto">
          <a:xfrm>
            <a:off x="6534151" y="4857750"/>
            <a:ext cx="2290763" cy="141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pPr>
            <a:r>
              <a:rPr lang="en-GB" altLang="en-US" sz="900" dirty="0" smtClean="0">
                <a:solidFill>
                  <a:srgbClr val="004B95"/>
                </a:solidFill>
              </a:rPr>
              <a:t>www.ecb.europa.eu</a:t>
            </a:r>
            <a:endParaRPr lang="en-GB" altLang="en-US" sz="900" dirty="0">
              <a:solidFill>
                <a:srgbClr val="004B95"/>
              </a:solidFill>
            </a:endParaRPr>
          </a:p>
        </p:txBody>
      </p:sp>
      <p:sp>
        <p:nvSpPr>
          <p:cNvPr id="1032" name="Rectangle 2"/>
          <p:cNvSpPr>
            <a:spLocks noChangeArrowheads="1"/>
          </p:cNvSpPr>
          <p:nvPr/>
        </p:nvSpPr>
        <p:spPr bwMode="auto">
          <a:xfrm>
            <a:off x="0" y="-25717"/>
            <a:ext cx="9144000" cy="369332"/>
          </a:xfrm>
          <a:prstGeom prst="rect">
            <a:avLst/>
          </a:prstGeom>
          <a:solidFill>
            <a:schemeClr val="tx2"/>
          </a:solid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pPr>
            <a:endParaRPr lang="en-GB" altLang="en-US">
              <a:solidFill>
                <a:srgbClr val="585858"/>
              </a:solidFill>
              <a:ea typeface="ヒラギノ角ゴ Pro W3"/>
              <a:cs typeface="ヒラギノ角ゴ Pro W3"/>
            </a:endParaRPr>
          </a:p>
        </p:txBody>
      </p:sp>
    </p:spTree>
  </p:cSld>
  <p:clrMap bg1="lt1" tx1="dk1" bg2="lt2" tx2="dk2" accent1="accent1" accent2="accent2" accent3="accent3" accent4="accent4" accent5="accent5" accent6="accent6" hlink="hlink" folHlink="folHlink"/>
  <p:sldLayoutIdLst>
    <p:sldLayoutId id="2147483789" r:id="rId1"/>
    <p:sldLayoutId id="2147483800" r:id="rId2"/>
    <p:sldLayoutId id="2147483791" r:id="rId3"/>
    <p:sldLayoutId id="2147483799" r:id="rId4"/>
    <p:sldLayoutId id="2147483792" r:id="rId5"/>
    <p:sldLayoutId id="2147483803" r:id="rId6"/>
    <p:sldLayoutId id="2147483802" r:id="rId7"/>
    <p:sldLayoutId id="2147483795" r:id="rId8"/>
    <p:sldLayoutId id="2147483797" r:id="rId9"/>
  </p:sldLayoutIdLst>
  <p:timing>
    <p:tnLst>
      <p:par>
        <p:cTn id="1" dur="indefinite" restart="never" nodeType="tmRoot"/>
      </p:par>
    </p:tnLst>
  </p:timing>
  <p:hf hdr="0" dt="0"/>
  <p:txStyles>
    <p:titleStyle>
      <a:lvl1pPr algn="l" rtl="0" eaLnBrk="1" fontAlgn="base" hangingPunct="1">
        <a:lnSpc>
          <a:spcPts val="2700"/>
        </a:lnSpc>
        <a:spcBef>
          <a:spcPct val="0"/>
        </a:spcBef>
        <a:spcAft>
          <a:spcPct val="0"/>
        </a:spcAft>
        <a:defRPr sz="2400">
          <a:solidFill>
            <a:schemeClr val="tx2"/>
          </a:solidFill>
          <a:latin typeface="+mj-lt"/>
          <a:ea typeface="+mj-ea"/>
          <a:cs typeface="+mj-cs"/>
        </a:defRPr>
      </a:lvl1pPr>
      <a:lvl2pPr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2pPr>
      <a:lvl3pPr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3pPr>
      <a:lvl4pPr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4pPr>
      <a:lvl5pPr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5pPr>
      <a:lvl6pPr marL="4572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6pPr>
      <a:lvl7pPr marL="9144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7pPr>
      <a:lvl8pPr marL="13716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8pPr>
      <a:lvl9pPr marL="18288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9pPr>
    </p:titleStyle>
    <p:bodyStyle>
      <a:lvl1pPr marL="298450" indent="-298450" algn="l" rtl="0" eaLnBrk="1" fontAlgn="base" hangingPunct="1">
        <a:spcBef>
          <a:spcPct val="30000"/>
        </a:spcBef>
        <a:spcAft>
          <a:spcPct val="0"/>
        </a:spcAft>
        <a:buClr>
          <a:schemeClr val="tx2"/>
        </a:buClr>
        <a:buChar char="•"/>
        <a:defRPr sz="2200">
          <a:solidFill>
            <a:schemeClr val="tx1"/>
          </a:solidFill>
          <a:latin typeface="+mn-lt"/>
          <a:ea typeface="+mn-ea"/>
          <a:cs typeface="+mn-cs"/>
        </a:defRPr>
      </a:lvl1pPr>
      <a:lvl2pPr marL="596900" indent="-296863" algn="l" rtl="0" eaLnBrk="1" fontAlgn="base" hangingPunct="1">
        <a:spcBef>
          <a:spcPct val="0"/>
        </a:spcBef>
        <a:spcAft>
          <a:spcPct val="0"/>
        </a:spcAft>
        <a:buChar char="–"/>
        <a:defRPr>
          <a:solidFill>
            <a:schemeClr val="tx1"/>
          </a:solidFill>
          <a:latin typeface="+mn-lt"/>
          <a:cs typeface="+mn-cs"/>
        </a:defRPr>
      </a:lvl2pPr>
      <a:lvl3pPr marL="914400" indent="-315913" algn="l" rtl="0" eaLnBrk="1" fontAlgn="base" hangingPunct="1">
        <a:spcBef>
          <a:spcPct val="0"/>
        </a:spcBef>
        <a:spcAft>
          <a:spcPct val="0"/>
        </a:spcAft>
        <a:buChar char="•"/>
        <a:defRPr sz="1600">
          <a:solidFill>
            <a:schemeClr val="tx1"/>
          </a:solidFill>
          <a:latin typeface="+mn-lt"/>
          <a:cs typeface="+mn-cs"/>
        </a:defRPr>
      </a:lvl3pPr>
      <a:lvl4pPr marL="1219200" indent="-303213" algn="l" rtl="0" eaLnBrk="1" fontAlgn="base" hangingPunct="1">
        <a:spcBef>
          <a:spcPct val="0"/>
        </a:spcBef>
        <a:spcAft>
          <a:spcPct val="0"/>
        </a:spcAft>
        <a:buChar char="–"/>
        <a:defRPr sz="1600">
          <a:solidFill>
            <a:schemeClr val="tx1"/>
          </a:solidFill>
          <a:latin typeface="+mn-lt"/>
          <a:cs typeface="+mn-cs"/>
        </a:defRPr>
      </a:lvl4pPr>
      <a:lvl5pPr marL="15240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5pPr>
      <a:lvl6pPr marL="19812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6pPr>
      <a:lvl7pPr marL="24384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7pPr>
      <a:lvl8pPr marL="28956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8pPr>
      <a:lvl9pPr marL="33528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4536000" y="1563638"/>
            <a:ext cx="4176712" cy="1727919"/>
          </a:xfrm>
        </p:spPr>
        <p:txBody>
          <a:bodyPr/>
          <a:lstStyle/>
          <a:p>
            <a:r>
              <a:rPr lang="en-GB" dirty="0" smtClean="0">
                <a:solidFill>
                  <a:srgbClr val="003299"/>
                </a:solidFill>
                <a:latin typeface="Arial" pitchFamily="34" charset="0"/>
              </a:rPr>
              <a:t>The implications of rising protectionism</a:t>
            </a:r>
            <a:endParaRPr lang="en-GB" dirty="0"/>
          </a:p>
        </p:txBody>
      </p:sp>
      <p:sp>
        <p:nvSpPr>
          <p:cNvPr id="13" name="Subtitle 12"/>
          <p:cNvSpPr>
            <a:spLocks noGrp="1"/>
          </p:cNvSpPr>
          <p:nvPr>
            <p:ph type="subTitle" idx="1"/>
          </p:nvPr>
        </p:nvSpPr>
        <p:spPr>
          <a:xfrm>
            <a:off x="4572000" y="3708040"/>
            <a:ext cx="4464496" cy="375878"/>
          </a:xfrm>
        </p:spPr>
        <p:txBody>
          <a:bodyPr/>
          <a:lstStyle/>
          <a:p>
            <a:r>
              <a:rPr lang="en-US" dirty="0">
                <a:solidFill>
                  <a:srgbClr val="003299"/>
                </a:solidFill>
              </a:rPr>
              <a:t>AACB </a:t>
            </a:r>
            <a:r>
              <a:rPr lang="en-US" dirty="0" smtClean="0">
                <a:solidFill>
                  <a:srgbClr val="003299"/>
                </a:solidFill>
              </a:rPr>
              <a:t>Continental </a:t>
            </a:r>
            <a:r>
              <a:rPr lang="en-US" dirty="0">
                <a:solidFill>
                  <a:srgbClr val="003299"/>
                </a:solidFill>
              </a:rPr>
              <a:t>Seminar</a:t>
            </a:r>
          </a:p>
        </p:txBody>
      </p:sp>
      <p:sp>
        <p:nvSpPr>
          <p:cNvPr id="14" name="Text Placeholder 13"/>
          <p:cNvSpPr>
            <a:spLocks noGrp="1"/>
          </p:cNvSpPr>
          <p:nvPr>
            <p:ph type="body" sz="quarter" idx="11"/>
          </p:nvPr>
        </p:nvSpPr>
        <p:spPr/>
        <p:txBody>
          <a:bodyPr/>
          <a:lstStyle/>
          <a:p>
            <a:r>
              <a:rPr lang="en-GB" dirty="0" smtClean="0">
                <a:solidFill>
                  <a:srgbClr val="003299"/>
                </a:solidFill>
              </a:rPr>
              <a:t>6 May 2019</a:t>
            </a:r>
            <a:endParaRPr lang="en-GB" dirty="0">
              <a:solidFill>
                <a:srgbClr val="003299"/>
              </a:solidFill>
            </a:endParaRPr>
          </a:p>
          <a:p>
            <a:endParaRPr lang="en-GB" dirty="0"/>
          </a:p>
        </p:txBody>
      </p:sp>
      <p:sp>
        <p:nvSpPr>
          <p:cNvPr id="15" name="Text Placeholder 14"/>
          <p:cNvSpPr>
            <a:spLocks noGrp="1"/>
          </p:cNvSpPr>
          <p:nvPr>
            <p:ph type="body" sz="quarter" idx="12"/>
          </p:nvPr>
        </p:nvSpPr>
        <p:spPr>
          <a:xfrm>
            <a:off x="250824" y="1620000"/>
            <a:ext cx="3816000" cy="2463918"/>
          </a:xfrm>
        </p:spPr>
        <p:txBody>
          <a:bodyPr/>
          <a:lstStyle/>
          <a:p>
            <a:pPr>
              <a:spcBef>
                <a:spcPts val="0"/>
              </a:spcBef>
              <a:defRPr/>
            </a:pPr>
            <a:r>
              <a:rPr lang="en-GB" dirty="0" smtClean="0">
                <a:solidFill>
                  <a:srgbClr val="003299"/>
                </a:solidFill>
              </a:rPr>
              <a:t>Björn van Roye</a:t>
            </a:r>
          </a:p>
          <a:p>
            <a:pPr>
              <a:spcBef>
                <a:spcPts val="0"/>
              </a:spcBef>
              <a:defRPr/>
            </a:pPr>
            <a:r>
              <a:rPr lang="en-GB" b="0" dirty="0" smtClean="0">
                <a:solidFill>
                  <a:srgbClr val="003299"/>
                </a:solidFill>
              </a:rPr>
              <a:t>External Developments </a:t>
            </a:r>
            <a:r>
              <a:rPr lang="en-GB" b="0" dirty="0">
                <a:solidFill>
                  <a:srgbClr val="003299"/>
                </a:solidFill>
              </a:rPr>
              <a:t>Division</a:t>
            </a:r>
          </a:p>
          <a:p>
            <a:pPr eaLnBrk="1" hangingPunct="1">
              <a:spcBef>
                <a:spcPts val="0"/>
              </a:spcBef>
              <a:defRPr/>
            </a:pPr>
            <a:endParaRPr lang="en-GB" b="0" dirty="0">
              <a:solidFill>
                <a:srgbClr val="003299"/>
              </a:solidFill>
            </a:endParaRPr>
          </a:p>
          <a:p>
            <a:pPr eaLnBrk="1" hangingPunct="1">
              <a:spcBef>
                <a:spcPts val="0"/>
              </a:spcBef>
              <a:defRPr/>
            </a:pPr>
            <a:endParaRPr lang="en-GB" b="0" dirty="0">
              <a:solidFill>
                <a:srgbClr val="003299"/>
              </a:solidFill>
            </a:endParaRPr>
          </a:p>
          <a:p>
            <a:r>
              <a:rPr lang="en-GB" sz="1200" b="0" i="1" dirty="0" smtClean="0">
                <a:solidFill>
                  <a:srgbClr val="003299"/>
                </a:solidFill>
              </a:rPr>
              <a:t>This presentation is a summary of the Economic Bulletin Article by V. Gunnella and L. Quaglietti</a:t>
            </a:r>
            <a:endParaRPr lang="en-GB" sz="1200" b="0" i="1" dirty="0">
              <a:solidFill>
                <a:srgbClr val="003299"/>
              </a:solidFill>
            </a:endParaRPr>
          </a:p>
          <a:p>
            <a:endParaRPr lang="en-GB" dirty="0"/>
          </a:p>
        </p:txBody>
      </p:sp>
    </p:spTree>
    <p:extLst>
      <p:ext uri="{BB962C8B-B14F-4D97-AF65-F5344CB8AC3E}">
        <p14:creationId xmlns:p14="http://schemas.microsoft.com/office/powerpoint/2010/main" val="3867231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770710" y="555526"/>
            <a:ext cx="8121770" cy="231525"/>
          </a:xfrm>
        </p:spPr>
        <p:txBody>
          <a:bodyPr/>
          <a:lstStyle/>
          <a:p>
            <a:pPr algn="l"/>
            <a:r>
              <a:rPr lang="en-US" dirty="0"/>
              <a:t>Change in the investment-to-total-asset ratio of firms positively/negatively affected by tariffs</a:t>
            </a:r>
            <a:endParaRPr lang="en-GB" dirty="0"/>
          </a:p>
        </p:txBody>
      </p:sp>
      <p:sp>
        <p:nvSpPr>
          <p:cNvPr id="18" name="Text Placeholder 17"/>
          <p:cNvSpPr>
            <a:spLocks noGrp="1"/>
          </p:cNvSpPr>
          <p:nvPr>
            <p:ph type="body" sz="quarter" idx="19"/>
          </p:nvPr>
        </p:nvSpPr>
        <p:spPr>
          <a:xfrm>
            <a:off x="755576" y="799742"/>
            <a:ext cx="8280920" cy="252000"/>
          </a:xfrm>
        </p:spPr>
        <p:txBody>
          <a:bodyPr/>
          <a:lstStyle/>
          <a:p>
            <a:pPr algn="l"/>
            <a:r>
              <a:rPr lang="en-US" dirty="0"/>
              <a:t>(year-on-year percentage change in investment-to-total-asset ratio)</a:t>
            </a:r>
            <a:endParaRPr lang="en-GB" dirty="0"/>
          </a:p>
        </p:txBody>
      </p:sp>
      <p:sp>
        <p:nvSpPr>
          <p:cNvPr id="20" name="Text Placeholder 19"/>
          <p:cNvSpPr>
            <a:spLocks noGrp="1"/>
          </p:cNvSpPr>
          <p:nvPr>
            <p:ph type="body" sz="quarter" idx="21"/>
          </p:nvPr>
        </p:nvSpPr>
        <p:spPr>
          <a:xfrm>
            <a:off x="539552" y="4515966"/>
            <a:ext cx="7198259" cy="144016"/>
          </a:xfrm>
        </p:spPr>
        <p:txBody>
          <a:bodyPr/>
          <a:lstStyle/>
          <a:p>
            <a:r>
              <a:rPr lang="en-US" dirty="0"/>
              <a:t>Source: ECB calculations.</a:t>
            </a:r>
          </a:p>
          <a:p>
            <a:r>
              <a:rPr lang="en-US" dirty="0"/>
              <a:t>Notes: The results are a combination of the direct trade effects derived from the GIMF model and the confidence effects modelled using the ECB’s global model.</a:t>
            </a:r>
            <a:endParaRPr lang="en-US" dirty="0" smtClean="0"/>
          </a:p>
        </p:txBody>
      </p:sp>
      <p:sp>
        <p:nvSpPr>
          <p:cNvPr id="14" name="Text Placeholder 5"/>
          <p:cNvSpPr>
            <a:spLocks noGrp="1"/>
          </p:cNvSpPr>
          <p:nvPr>
            <p:ph type="body" sz="quarter" idx="12"/>
          </p:nvPr>
        </p:nvSpPr>
        <p:spPr>
          <a:xfrm>
            <a:off x="251520" y="51470"/>
            <a:ext cx="8547048" cy="339502"/>
          </a:xfrm>
        </p:spPr>
        <p:txBody>
          <a:bodyPr/>
          <a:lstStyle/>
          <a:p>
            <a:pPr>
              <a:spcBef>
                <a:spcPts val="0"/>
              </a:spcBef>
            </a:pPr>
            <a:r>
              <a:rPr lang="en-US" b="1" dirty="0">
                <a:solidFill>
                  <a:schemeClr val="bg1"/>
                </a:solidFill>
              </a:rPr>
              <a:t>Further escalation may derail trade further</a:t>
            </a:r>
          </a:p>
        </p:txBody>
      </p:sp>
      <p:pic>
        <p:nvPicPr>
          <p:cNvPr id="3076" name="Picture 4" descr="https://www.ecb.europa.eu/pub/economic-bulletin/articles/2019/html/ebart201903_01/ecb.ebart201903_01.en_img11.png?a8a9b245e296c7d8255f866a4bed67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987574"/>
            <a:ext cx="7344816" cy="3471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531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770710" y="555526"/>
            <a:ext cx="8410164" cy="231525"/>
          </a:xfrm>
        </p:spPr>
        <p:txBody>
          <a:bodyPr/>
          <a:lstStyle/>
          <a:p>
            <a:pPr algn="l"/>
            <a:r>
              <a:rPr lang="en-US" dirty="0"/>
              <a:t>Estimated impact of an escalation in trade tensions on trade – long-term effects</a:t>
            </a:r>
            <a:endParaRPr lang="en-GB" dirty="0"/>
          </a:p>
        </p:txBody>
      </p:sp>
      <p:sp>
        <p:nvSpPr>
          <p:cNvPr id="18" name="Text Placeholder 17"/>
          <p:cNvSpPr>
            <a:spLocks noGrp="1"/>
          </p:cNvSpPr>
          <p:nvPr>
            <p:ph type="body" sz="quarter" idx="19"/>
          </p:nvPr>
        </p:nvSpPr>
        <p:spPr>
          <a:xfrm>
            <a:off x="755576" y="799742"/>
            <a:ext cx="8280920" cy="252000"/>
          </a:xfrm>
        </p:spPr>
        <p:txBody>
          <a:bodyPr/>
          <a:lstStyle/>
          <a:p>
            <a:pPr algn="l"/>
            <a:r>
              <a:rPr lang="en-US" dirty="0"/>
              <a:t>(x-axis: sectoral trade openness as a percentage; y-axis: cumulated percentage return after six tariff announcements)</a:t>
            </a:r>
            <a:endParaRPr lang="en-GB" dirty="0"/>
          </a:p>
        </p:txBody>
      </p:sp>
      <p:sp>
        <p:nvSpPr>
          <p:cNvPr id="20" name="Text Placeholder 19"/>
          <p:cNvSpPr>
            <a:spLocks noGrp="1"/>
          </p:cNvSpPr>
          <p:nvPr>
            <p:ph type="body" sz="quarter" idx="21"/>
          </p:nvPr>
        </p:nvSpPr>
        <p:spPr>
          <a:xfrm>
            <a:off x="539552" y="4443958"/>
            <a:ext cx="7198259" cy="144016"/>
          </a:xfrm>
        </p:spPr>
        <p:txBody>
          <a:bodyPr/>
          <a:lstStyle/>
          <a:p>
            <a:r>
              <a:rPr lang="en-US" dirty="0"/>
              <a:t>Sources: World Input-Output Database (2016 release) and ECB staff calculations.</a:t>
            </a:r>
          </a:p>
          <a:p>
            <a:r>
              <a:rPr lang="en-US" dirty="0"/>
              <a:t>Notes: Changes in total real exports and imports have been aggregated from changes in sector-level real bilateral trade by using shares of corresponding nominal values. Nominal bilateral sector-level trade changes have been deflated by the respective price changes. The euro area includes both intra- and extra-euro area trade. CN is used as an abbreviation for China.</a:t>
            </a:r>
            <a:endParaRPr lang="en-US" dirty="0" smtClean="0"/>
          </a:p>
        </p:txBody>
      </p:sp>
      <p:sp>
        <p:nvSpPr>
          <p:cNvPr id="14" name="Text Placeholder 5"/>
          <p:cNvSpPr>
            <a:spLocks noGrp="1"/>
          </p:cNvSpPr>
          <p:nvPr>
            <p:ph type="body" sz="quarter" idx="12"/>
          </p:nvPr>
        </p:nvSpPr>
        <p:spPr>
          <a:xfrm>
            <a:off x="251520" y="51470"/>
            <a:ext cx="8547048" cy="339502"/>
          </a:xfrm>
        </p:spPr>
        <p:txBody>
          <a:bodyPr/>
          <a:lstStyle/>
          <a:p>
            <a:pPr>
              <a:spcBef>
                <a:spcPts val="0"/>
              </a:spcBef>
            </a:pPr>
            <a:r>
              <a:rPr lang="en-US" b="1" dirty="0" smtClean="0">
                <a:solidFill>
                  <a:schemeClr val="bg1"/>
                </a:solidFill>
              </a:rPr>
              <a:t>Trade </a:t>
            </a:r>
            <a:r>
              <a:rPr lang="en-US" b="1" dirty="0">
                <a:solidFill>
                  <a:schemeClr val="bg1"/>
                </a:solidFill>
              </a:rPr>
              <a:t>tensions </a:t>
            </a:r>
            <a:r>
              <a:rPr lang="en-US" b="1" dirty="0" smtClean="0">
                <a:solidFill>
                  <a:schemeClr val="bg1"/>
                </a:solidFill>
              </a:rPr>
              <a:t>have long-term </a:t>
            </a:r>
            <a:r>
              <a:rPr lang="en-US" b="1" dirty="0">
                <a:solidFill>
                  <a:schemeClr val="bg1"/>
                </a:solidFill>
              </a:rPr>
              <a:t>effects </a:t>
            </a:r>
            <a:r>
              <a:rPr lang="en-US" b="1" dirty="0" smtClean="0">
                <a:solidFill>
                  <a:schemeClr val="bg1"/>
                </a:solidFill>
              </a:rPr>
              <a:t>on US trade</a:t>
            </a:r>
            <a:endParaRPr lang="en-GB" dirty="0">
              <a:solidFill>
                <a:srgbClr val="FF0000"/>
              </a:solidFill>
            </a:endParaRPr>
          </a:p>
        </p:txBody>
      </p:sp>
      <p:pic>
        <p:nvPicPr>
          <p:cNvPr id="2050" name="Picture 2" descr="https://www.ecb.europa.eu/pub/economic-bulletin/articles/2019/html/ebart201903_01/ecb.ebart201903_01.en_img12.png?1c3853703f500cc7b424693b87433c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31589"/>
            <a:ext cx="6840760" cy="3249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492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251520" y="51470"/>
            <a:ext cx="8547048" cy="339502"/>
          </a:xfrm>
        </p:spPr>
        <p:txBody>
          <a:bodyPr/>
          <a:lstStyle/>
          <a:p>
            <a:pPr>
              <a:spcBef>
                <a:spcPts val="0"/>
              </a:spcBef>
            </a:pPr>
            <a:r>
              <a:rPr lang="en-US" b="1" dirty="0" smtClean="0">
                <a:solidFill>
                  <a:schemeClr val="bg1"/>
                </a:solidFill>
              </a:rPr>
              <a:t>Conclusions and outlook</a:t>
            </a:r>
            <a:endParaRPr lang="en-US" b="1" dirty="0">
              <a:solidFill>
                <a:schemeClr val="bg1"/>
              </a:solidFill>
            </a:endParaRPr>
          </a:p>
          <a:p>
            <a:endParaRPr lang="en-GB" dirty="0">
              <a:solidFill>
                <a:srgbClr val="FF0000"/>
              </a:solidFill>
            </a:endParaRPr>
          </a:p>
        </p:txBody>
      </p:sp>
      <p:sp>
        <p:nvSpPr>
          <p:cNvPr id="5" name="Content Placeholder 4"/>
          <p:cNvSpPr>
            <a:spLocks noGrp="1"/>
          </p:cNvSpPr>
          <p:nvPr>
            <p:ph idx="1"/>
          </p:nvPr>
        </p:nvSpPr>
        <p:spPr>
          <a:xfrm>
            <a:off x="251520" y="1131590"/>
            <a:ext cx="8712968" cy="3096344"/>
          </a:xfrm>
        </p:spPr>
        <p:txBody>
          <a:bodyPr/>
          <a:lstStyle/>
          <a:p>
            <a:pPr>
              <a:spcBef>
                <a:spcPts val="1800"/>
              </a:spcBef>
              <a:buFont typeface="Wingdings" panose="05000000000000000000" pitchFamily="2" charset="2"/>
              <a:buChar char="§"/>
            </a:pPr>
            <a:r>
              <a:rPr lang="en-US" altLang="en-US" b="0" dirty="0">
                <a:solidFill>
                  <a:srgbClr val="003299"/>
                </a:solidFill>
              </a:rPr>
              <a:t>Taken in isolation, the repercussions of the tariffs implemented in 2018 pose only a modest adverse risk to the global and euro area outlooks. </a:t>
            </a:r>
            <a:endParaRPr lang="en-US" altLang="en-US" b="0" dirty="0" smtClean="0">
              <a:solidFill>
                <a:srgbClr val="003299"/>
              </a:solidFill>
            </a:endParaRPr>
          </a:p>
          <a:p>
            <a:pPr>
              <a:spcBef>
                <a:spcPts val="1800"/>
              </a:spcBef>
              <a:buFont typeface="Wingdings" panose="05000000000000000000" pitchFamily="2" charset="2"/>
              <a:buChar char="§"/>
            </a:pPr>
            <a:endParaRPr lang="en-US" altLang="en-US" b="0" dirty="0" smtClean="0">
              <a:solidFill>
                <a:srgbClr val="003299"/>
              </a:solidFill>
            </a:endParaRPr>
          </a:p>
          <a:p>
            <a:pPr>
              <a:spcBef>
                <a:spcPts val="1800"/>
              </a:spcBef>
              <a:buFont typeface="Wingdings" panose="05000000000000000000" pitchFamily="2" charset="2"/>
              <a:buChar char="§"/>
            </a:pPr>
            <a:r>
              <a:rPr lang="en-US" b="0" dirty="0">
                <a:solidFill>
                  <a:srgbClr val="003299"/>
                </a:solidFill>
              </a:rPr>
              <a:t>If trade tensions were to escalate once again, however, the impact would be larger</a:t>
            </a:r>
            <a:r>
              <a:rPr lang="en-US" b="0" dirty="0" smtClean="0">
                <a:solidFill>
                  <a:srgbClr val="003299"/>
                </a:solidFill>
              </a:rPr>
              <a:t>.</a:t>
            </a:r>
          </a:p>
          <a:p>
            <a:pPr>
              <a:spcBef>
                <a:spcPts val="1800"/>
              </a:spcBef>
              <a:buFont typeface="Wingdings" panose="05000000000000000000" pitchFamily="2" charset="2"/>
              <a:buChar char="§"/>
            </a:pPr>
            <a:endParaRPr lang="en-US" b="0" dirty="0" smtClean="0">
              <a:solidFill>
                <a:srgbClr val="003299"/>
              </a:solidFill>
            </a:endParaRPr>
          </a:p>
          <a:p>
            <a:pPr>
              <a:spcBef>
                <a:spcPts val="1800"/>
              </a:spcBef>
              <a:buFont typeface="Wingdings" panose="05000000000000000000" pitchFamily="2" charset="2"/>
              <a:buChar char="§"/>
            </a:pPr>
            <a:r>
              <a:rPr lang="en-US" b="0" dirty="0" smtClean="0">
                <a:solidFill>
                  <a:srgbClr val="003299"/>
                </a:solidFill>
              </a:rPr>
              <a:t>Trade liberalization </a:t>
            </a:r>
            <a:r>
              <a:rPr lang="en-US" b="0" dirty="0">
                <a:solidFill>
                  <a:srgbClr val="003299"/>
                </a:solidFill>
              </a:rPr>
              <a:t>within the framework of multilateral cooperation has been a key factor driving global economic prosperity</a:t>
            </a:r>
            <a:r>
              <a:rPr lang="en-US" b="0" dirty="0" smtClean="0">
                <a:solidFill>
                  <a:srgbClr val="003299"/>
                </a:solidFill>
              </a:rPr>
              <a:t>. </a:t>
            </a:r>
          </a:p>
          <a:p>
            <a:pPr marL="0" indent="0">
              <a:spcBef>
                <a:spcPts val="1800"/>
              </a:spcBef>
              <a:buNone/>
            </a:pPr>
            <a:endParaRPr lang="en-GB" sz="2000" b="0" dirty="0">
              <a:solidFill>
                <a:srgbClr val="FF0000"/>
              </a:solidFill>
            </a:endParaRPr>
          </a:p>
        </p:txBody>
      </p:sp>
    </p:spTree>
    <p:extLst>
      <p:ext uri="{BB962C8B-B14F-4D97-AF65-F5344CB8AC3E}">
        <p14:creationId xmlns:p14="http://schemas.microsoft.com/office/powerpoint/2010/main" val="1106908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251520" y="51470"/>
            <a:ext cx="8547048" cy="339502"/>
          </a:xfrm>
        </p:spPr>
        <p:txBody>
          <a:bodyPr/>
          <a:lstStyle/>
          <a:p>
            <a:pPr>
              <a:spcBef>
                <a:spcPts val="0"/>
              </a:spcBef>
            </a:pPr>
            <a:r>
              <a:rPr lang="en-US" b="1" dirty="0">
                <a:solidFill>
                  <a:schemeClr val="bg1"/>
                </a:solidFill>
              </a:rPr>
              <a:t>Key </a:t>
            </a:r>
            <a:r>
              <a:rPr lang="en-US" b="1" dirty="0" smtClean="0">
                <a:solidFill>
                  <a:schemeClr val="bg1"/>
                </a:solidFill>
              </a:rPr>
              <a:t>messages</a:t>
            </a:r>
            <a:endParaRPr lang="en-US" b="1" dirty="0">
              <a:solidFill>
                <a:schemeClr val="bg1"/>
              </a:solidFill>
            </a:endParaRPr>
          </a:p>
          <a:p>
            <a:endParaRPr lang="en-GB" dirty="0">
              <a:solidFill>
                <a:srgbClr val="FF0000"/>
              </a:solidFill>
            </a:endParaRPr>
          </a:p>
        </p:txBody>
      </p:sp>
      <p:sp>
        <p:nvSpPr>
          <p:cNvPr id="5" name="Content Placeholder 4"/>
          <p:cNvSpPr>
            <a:spLocks noGrp="1"/>
          </p:cNvSpPr>
          <p:nvPr>
            <p:ph idx="1"/>
          </p:nvPr>
        </p:nvSpPr>
        <p:spPr>
          <a:xfrm>
            <a:off x="251520" y="627534"/>
            <a:ext cx="8712968" cy="3942438"/>
          </a:xfrm>
        </p:spPr>
        <p:txBody>
          <a:bodyPr/>
          <a:lstStyle/>
          <a:p>
            <a:pPr>
              <a:spcBef>
                <a:spcPts val="1800"/>
              </a:spcBef>
              <a:buFont typeface="Wingdings" panose="05000000000000000000" pitchFamily="2" charset="2"/>
              <a:buChar char="§"/>
            </a:pPr>
            <a:r>
              <a:rPr lang="en-US" altLang="en-US" b="0" dirty="0">
                <a:solidFill>
                  <a:srgbClr val="003299"/>
                </a:solidFill>
              </a:rPr>
              <a:t>Trade integration has slowed over the last decade. </a:t>
            </a:r>
            <a:endParaRPr lang="en-US" altLang="en-US" b="0" dirty="0" smtClean="0">
              <a:solidFill>
                <a:srgbClr val="003299"/>
              </a:solidFill>
            </a:endParaRPr>
          </a:p>
          <a:p>
            <a:pPr>
              <a:spcBef>
                <a:spcPts val="1800"/>
              </a:spcBef>
              <a:buFont typeface="Wingdings" panose="05000000000000000000" pitchFamily="2" charset="2"/>
              <a:buChar char="§"/>
            </a:pPr>
            <a:r>
              <a:rPr lang="en-US" b="0" dirty="0">
                <a:solidFill>
                  <a:srgbClr val="003299"/>
                </a:solidFill>
              </a:rPr>
              <a:t>Along with these developments, public support for trade openness has declined, while protectionism has increased </a:t>
            </a:r>
            <a:r>
              <a:rPr lang="en-US" b="0" dirty="0" smtClean="0">
                <a:solidFill>
                  <a:srgbClr val="003299"/>
                </a:solidFill>
              </a:rPr>
              <a:t>globally.</a:t>
            </a:r>
          </a:p>
          <a:p>
            <a:pPr>
              <a:spcBef>
                <a:spcPts val="1800"/>
              </a:spcBef>
              <a:buFont typeface="Wingdings" panose="05000000000000000000" pitchFamily="2" charset="2"/>
              <a:buChar char="§"/>
            </a:pPr>
            <a:r>
              <a:rPr lang="en-US" b="0" dirty="0">
                <a:solidFill>
                  <a:srgbClr val="003299"/>
                </a:solidFill>
              </a:rPr>
              <a:t>US tariffs against China target, in particular, the electronics and machinery sectors. </a:t>
            </a:r>
            <a:endParaRPr lang="en-US" b="0" dirty="0" smtClean="0">
              <a:solidFill>
                <a:srgbClr val="003299"/>
              </a:solidFill>
            </a:endParaRPr>
          </a:p>
          <a:p>
            <a:pPr>
              <a:spcBef>
                <a:spcPts val="1800"/>
              </a:spcBef>
              <a:buFont typeface="Wingdings" panose="05000000000000000000" pitchFamily="2" charset="2"/>
              <a:buChar char="§"/>
            </a:pPr>
            <a:r>
              <a:rPr lang="en-US" b="0" dirty="0">
                <a:solidFill>
                  <a:srgbClr val="003299"/>
                </a:solidFill>
              </a:rPr>
              <a:t>The impact on economic activity in the country imposing tariffs depends on a) whether imported goods can be substituted by domestic production, and b) whether trading partners retaliate. </a:t>
            </a:r>
            <a:endParaRPr lang="en-US" b="0" dirty="0" smtClean="0">
              <a:solidFill>
                <a:srgbClr val="003299"/>
              </a:solidFill>
            </a:endParaRPr>
          </a:p>
          <a:p>
            <a:pPr>
              <a:spcBef>
                <a:spcPts val="1800"/>
              </a:spcBef>
              <a:buFont typeface="Wingdings" panose="05000000000000000000" pitchFamily="2" charset="2"/>
              <a:buChar char="§"/>
            </a:pPr>
            <a:r>
              <a:rPr lang="en-US" b="0" dirty="0">
                <a:solidFill>
                  <a:srgbClr val="003299"/>
                </a:solidFill>
              </a:rPr>
              <a:t>In a trade dispute involving two countries, third countries may temporarily benefit from rising </a:t>
            </a:r>
            <a:r>
              <a:rPr lang="en-US" b="0" dirty="0" smtClean="0">
                <a:solidFill>
                  <a:srgbClr val="003299"/>
                </a:solidFill>
              </a:rPr>
              <a:t>protectionism. However</a:t>
            </a:r>
            <a:r>
              <a:rPr lang="en-US" b="0" dirty="0">
                <a:solidFill>
                  <a:srgbClr val="003299"/>
                </a:solidFill>
              </a:rPr>
              <a:t>, </a:t>
            </a:r>
            <a:r>
              <a:rPr lang="en-US" b="0" dirty="0" smtClean="0">
                <a:solidFill>
                  <a:srgbClr val="003299"/>
                </a:solidFill>
              </a:rPr>
              <a:t>an </a:t>
            </a:r>
            <a:r>
              <a:rPr lang="en-US" b="0" dirty="0">
                <a:solidFill>
                  <a:srgbClr val="003299"/>
                </a:solidFill>
              </a:rPr>
              <a:t>increase in uncertainty, coupled with financial stress, could also amplify the </a:t>
            </a:r>
            <a:r>
              <a:rPr lang="en-US" b="0" dirty="0" smtClean="0">
                <a:solidFill>
                  <a:srgbClr val="003299"/>
                </a:solidFill>
              </a:rPr>
              <a:t>adverse impact </a:t>
            </a:r>
            <a:r>
              <a:rPr lang="en-US" b="0" dirty="0">
                <a:solidFill>
                  <a:srgbClr val="003299"/>
                </a:solidFill>
              </a:rPr>
              <a:t>of rising protectionism on economic activity. </a:t>
            </a:r>
          </a:p>
          <a:p>
            <a:pPr>
              <a:spcBef>
                <a:spcPts val="1800"/>
              </a:spcBef>
              <a:buFont typeface="Wingdings" panose="05000000000000000000" pitchFamily="2" charset="2"/>
              <a:buChar char="§"/>
            </a:pPr>
            <a:endParaRPr lang="en-US" b="0" dirty="0" smtClean="0">
              <a:solidFill>
                <a:srgbClr val="003299"/>
              </a:solidFill>
            </a:endParaRPr>
          </a:p>
          <a:p>
            <a:pPr>
              <a:spcBef>
                <a:spcPts val="1800"/>
              </a:spcBef>
              <a:buFont typeface="Wingdings" panose="05000000000000000000" pitchFamily="2" charset="2"/>
              <a:buChar char="§"/>
            </a:pPr>
            <a:endParaRPr lang="en-GB" b="0" dirty="0">
              <a:solidFill>
                <a:srgbClr val="FF0000"/>
              </a:solidFill>
            </a:endParaRPr>
          </a:p>
        </p:txBody>
      </p:sp>
    </p:spTree>
    <p:extLst>
      <p:ext uri="{BB962C8B-B14F-4D97-AF65-F5344CB8AC3E}">
        <p14:creationId xmlns:p14="http://schemas.microsoft.com/office/powerpoint/2010/main" val="4090868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323528" y="555526"/>
            <a:ext cx="3600000" cy="231525"/>
          </a:xfrm>
        </p:spPr>
        <p:txBody>
          <a:bodyPr/>
          <a:lstStyle/>
          <a:p>
            <a:r>
              <a:rPr lang="en-GB" dirty="0"/>
              <a:t>New trade measures announced</a:t>
            </a:r>
          </a:p>
        </p:txBody>
      </p:sp>
      <p:sp>
        <p:nvSpPr>
          <p:cNvPr id="18" name="Text Placeholder 17"/>
          <p:cNvSpPr>
            <a:spLocks noGrp="1"/>
          </p:cNvSpPr>
          <p:nvPr>
            <p:ph type="body" sz="quarter" idx="19"/>
          </p:nvPr>
        </p:nvSpPr>
        <p:spPr>
          <a:xfrm>
            <a:off x="539552" y="776845"/>
            <a:ext cx="3600000" cy="252000"/>
          </a:xfrm>
        </p:spPr>
        <p:txBody>
          <a:bodyPr/>
          <a:lstStyle/>
          <a:p>
            <a:r>
              <a:rPr lang="en-US" dirty="0"/>
              <a:t>(left-hand scale: number; right-hand scale: percentages)</a:t>
            </a:r>
            <a:endParaRPr lang="en-GB" dirty="0"/>
          </a:p>
        </p:txBody>
      </p:sp>
      <p:sp>
        <p:nvSpPr>
          <p:cNvPr id="20" name="Text Placeholder 19"/>
          <p:cNvSpPr>
            <a:spLocks noGrp="1"/>
          </p:cNvSpPr>
          <p:nvPr>
            <p:ph type="body" sz="quarter" idx="21"/>
          </p:nvPr>
        </p:nvSpPr>
        <p:spPr>
          <a:xfrm>
            <a:off x="614101" y="4659982"/>
            <a:ext cx="3600000" cy="432048"/>
          </a:xfrm>
        </p:spPr>
        <p:txBody>
          <a:bodyPr/>
          <a:lstStyle/>
          <a:p>
            <a:r>
              <a:rPr lang="en-GB" dirty="0" smtClean="0"/>
              <a:t>Sources: </a:t>
            </a:r>
            <a:r>
              <a:rPr lang="en-GB" dirty="0"/>
              <a:t>Global Trade Alert database</a:t>
            </a:r>
            <a:r>
              <a:rPr lang="en-GB" dirty="0" smtClean="0"/>
              <a:t>.</a:t>
            </a:r>
          </a:p>
          <a:p>
            <a:r>
              <a:rPr lang="en-US" dirty="0"/>
              <a:t>Notes: Data have been adjusted for reporting lags. The cut-off date for each year is 31 December.</a:t>
            </a:r>
            <a:endParaRPr lang="en-GB" dirty="0"/>
          </a:p>
        </p:txBody>
      </p:sp>
      <p:sp>
        <p:nvSpPr>
          <p:cNvPr id="14" name="Text Placeholder 5"/>
          <p:cNvSpPr>
            <a:spLocks noGrp="1"/>
          </p:cNvSpPr>
          <p:nvPr>
            <p:ph type="body" sz="quarter" idx="12"/>
          </p:nvPr>
        </p:nvSpPr>
        <p:spPr>
          <a:xfrm>
            <a:off x="251520" y="51470"/>
            <a:ext cx="8547048" cy="339502"/>
          </a:xfrm>
        </p:spPr>
        <p:txBody>
          <a:bodyPr/>
          <a:lstStyle/>
          <a:p>
            <a:pPr>
              <a:spcBef>
                <a:spcPts val="0"/>
              </a:spcBef>
            </a:pPr>
            <a:r>
              <a:rPr lang="en-US" b="1" dirty="0" smtClean="0">
                <a:solidFill>
                  <a:schemeClr val="bg1"/>
                </a:solidFill>
              </a:rPr>
              <a:t>Trade landscape has undergone transition</a:t>
            </a:r>
            <a:endParaRPr lang="en-GB" dirty="0">
              <a:solidFill>
                <a:srgbClr val="FF000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101" y="1094320"/>
            <a:ext cx="752086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9564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21375" y="555526"/>
            <a:ext cx="5976664" cy="231525"/>
          </a:xfrm>
        </p:spPr>
        <p:txBody>
          <a:bodyPr/>
          <a:lstStyle/>
          <a:p>
            <a:r>
              <a:rPr lang="en-US" dirty="0"/>
              <a:t>Timeline of tariffs proposed and implemented in 2018</a:t>
            </a:r>
            <a:endParaRPr lang="en-GB" dirty="0"/>
          </a:p>
        </p:txBody>
      </p:sp>
      <p:sp>
        <p:nvSpPr>
          <p:cNvPr id="18" name="Text Placeholder 17"/>
          <p:cNvSpPr>
            <a:spLocks noGrp="1"/>
          </p:cNvSpPr>
          <p:nvPr>
            <p:ph type="body" sz="quarter" idx="19"/>
          </p:nvPr>
        </p:nvSpPr>
        <p:spPr>
          <a:xfrm>
            <a:off x="755576" y="799742"/>
            <a:ext cx="3600000" cy="252000"/>
          </a:xfrm>
        </p:spPr>
        <p:txBody>
          <a:bodyPr/>
          <a:lstStyle/>
          <a:p>
            <a:pPr algn="l"/>
            <a:r>
              <a:rPr lang="en-US" dirty="0"/>
              <a:t>(USD billions)</a:t>
            </a:r>
            <a:endParaRPr lang="en-GB" dirty="0"/>
          </a:p>
        </p:txBody>
      </p:sp>
      <p:sp>
        <p:nvSpPr>
          <p:cNvPr id="20" name="Text Placeholder 19"/>
          <p:cNvSpPr>
            <a:spLocks noGrp="1"/>
          </p:cNvSpPr>
          <p:nvPr>
            <p:ph type="body" sz="quarter" idx="21"/>
          </p:nvPr>
        </p:nvSpPr>
        <p:spPr>
          <a:xfrm>
            <a:off x="614100" y="4659982"/>
            <a:ext cx="7198259" cy="432048"/>
          </a:xfrm>
        </p:spPr>
        <p:txBody>
          <a:bodyPr/>
          <a:lstStyle/>
          <a:p>
            <a:r>
              <a:rPr lang="en-GB" dirty="0" smtClean="0"/>
              <a:t>Sources: </a:t>
            </a:r>
            <a:r>
              <a:rPr lang="en-US" dirty="0"/>
              <a:t>Peterson Institute for International Economics, United States Trade Representative and ECB calculations</a:t>
            </a:r>
            <a:r>
              <a:rPr lang="en-US" dirty="0" smtClean="0"/>
              <a:t>.</a:t>
            </a:r>
          </a:p>
          <a:p>
            <a:r>
              <a:rPr lang="en-US" dirty="0" smtClean="0"/>
              <a:t>Notes</a:t>
            </a:r>
            <a:r>
              <a:rPr lang="en-US" dirty="0"/>
              <a:t>: The values of imports affected by the tariffs on washing machines and solar panels, and steel and </a:t>
            </a:r>
            <a:r>
              <a:rPr lang="en-US" dirty="0" smtClean="0"/>
              <a:t>aluminum </a:t>
            </a:r>
            <a:r>
              <a:rPr lang="en-US" dirty="0"/>
              <a:t>refer to estimates produced by the Peterson Institute for International Economics. The percentages in brackets indicate the size of the applied tariffs.</a:t>
            </a:r>
            <a:endParaRPr lang="en-GB" dirty="0"/>
          </a:p>
        </p:txBody>
      </p:sp>
      <p:sp>
        <p:nvSpPr>
          <p:cNvPr id="14" name="Text Placeholder 5"/>
          <p:cNvSpPr>
            <a:spLocks noGrp="1"/>
          </p:cNvSpPr>
          <p:nvPr>
            <p:ph type="body" sz="quarter" idx="12"/>
          </p:nvPr>
        </p:nvSpPr>
        <p:spPr>
          <a:xfrm>
            <a:off x="251520" y="51470"/>
            <a:ext cx="8547048" cy="339502"/>
          </a:xfrm>
        </p:spPr>
        <p:txBody>
          <a:bodyPr/>
          <a:lstStyle/>
          <a:p>
            <a:pPr>
              <a:spcBef>
                <a:spcPts val="0"/>
              </a:spcBef>
            </a:pPr>
            <a:r>
              <a:rPr lang="en-US" b="1" dirty="0">
                <a:solidFill>
                  <a:schemeClr val="bg1"/>
                </a:solidFill>
              </a:rPr>
              <a:t>Protectionist threats </a:t>
            </a:r>
            <a:r>
              <a:rPr lang="en-US" b="1" dirty="0" smtClean="0">
                <a:solidFill>
                  <a:schemeClr val="bg1"/>
                </a:solidFill>
              </a:rPr>
              <a:t>have </a:t>
            </a:r>
            <a:r>
              <a:rPr lang="en-US" b="1" dirty="0">
                <a:solidFill>
                  <a:schemeClr val="bg1"/>
                </a:solidFill>
              </a:rPr>
              <a:t>been followed by concrete actions</a:t>
            </a:r>
            <a:endParaRPr lang="en-GB"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059582"/>
            <a:ext cx="7128792" cy="3540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3991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770710" y="555526"/>
            <a:ext cx="8410164" cy="231525"/>
          </a:xfrm>
        </p:spPr>
        <p:txBody>
          <a:bodyPr/>
          <a:lstStyle/>
          <a:p>
            <a:pPr algn="l"/>
            <a:r>
              <a:rPr lang="en-US" dirty="0"/>
              <a:t>US tariffs and China’s retaliation measures: shares of US, Chinese and global trade affected</a:t>
            </a:r>
            <a:endParaRPr lang="en-GB" dirty="0"/>
          </a:p>
        </p:txBody>
      </p:sp>
      <p:sp>
        <p:nvSpPr>
          <p:cNvPr id="18" name="Text Placeholder 17"/>
          <p:cNvSpPr>
            <a:spLocks noGrp="1"/>
          </p:cNvSpPr>
          <p:nvPr>
            <p:ph type="body" sz="quarter" idx="19"/>
          </p:nvPr>
        </p:nvSpPr>
        <p:spPr>
          <a:xfrm>
            <a:off x="755576" y="799742"/>
            <a:ext cx="5400600" cy="252000"/>
          </a:xfrm>
        </p:spPr>
        <p:txBody>
          <a:bodyPr/>
          <a:lstStyle/>
          <a:p>
            <a:pPr algn="l"/>
            <a:r>
              <a:rPr lang="en-US" dirty="0"/>
              <a:t>(percentage of total goods trade for the United States, China and the world)</a:t>
            </a:r>
            <a:endParaRPr lang="en-GB" dirty="0"/>
          </a:p>
        </p:txBody>
      </p:sp>
      <p:sp>
        <p:nvSpPr>
          <p:cNvPr id="20" name="Text Placeholder 19"/>
          <p:cNvSpPr>
            <a:spLocks noGrp="1"/>
          </p:cNvSpPr>
          <p:nvPr>
            <p:ph type="body" sz="quarter" idx="21"/>
          </p:nvPr>
        </p:nvSpPr>
        <p:spPr>
          <a:xfrm>
            <a:off x="623247" y="4731990"/>
            <a:ext cx="7198259" cy="144016"/>
          </a:xfrm>
        </p:spPr>
        <p:txBody>
          <a:bodyPr/>
          <a:lstStyle/>
          <a:p>
            <a:r>
              <a:rPr lang="en-GB" dirty="0" smtClean="0"/>
              <a:t>Sources: </a:t>
            </a:r>
            <a:r>
              <a:rPr lang="en-US" dirty="0"/>
              <a:t>IMF and ECB staff calculations</a:t>
            </a:r>
            <a:r>
              <a:rPr lang="en-US" dirty="0" smtClean="0"/>
              <a:t>.</a:t>
            </a:r>
          </a:p>
        </p:txBody>
      </p:sp>
      <p:sp>
        <p:nvSpPr>
          <p:cNvPr id="14" name="Text Placeholder 5"/>
          <p:cNvSpPr>
            <a:spLocks noGrp="1"/>
          </p:cNvSpPr>
          <p:nvPr>
            <p:ph type="body" sz="quarter" idx="12"/>
          </p:nvPr>
        </p:nvSpPr>
        <p:spPr>
          <a:xfrm>
            <a:off x="251520" y="51470"/>
            <a:ext cx="8547048" cy="339502"/>
          </a:xfrm>
        </p:spPr>
        <p:txBody>
          <a:bodyPr/>
          <a:lstStyle/>
          <a:p>
            <a:pPr>
              <a:spcBef>
                <a:spcPts val="0"/>
              </a:spcBef>
            </a:pPr>
            <a:r>
              <a:rPr lang="en-US" b="1" dirty="0" smtClean="0">
                <a:solidFill>
                  <a:schemeClr val="bg1"/>
                </a:solidFill>
              </a:rPr>
              <a:t>US-China trade largely affected, globally still limited</a:t>
            </a:r>
            <a:endParaRPr lang="en-GB" dirty="0">
              <a:solidFill>
                <a:srgbClr val="FF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247" y="1119472"/>
            <a:ext cx="7240876"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9088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770710" y="555526"/>
            <a:ext cx="8410164" cy="231525"/>
          </a:xfrm>
        </p:spPr>
        <p:txBody>
          <a:bodyPr/>
          <a:lstStyle/>
          <a:p>
            <a:pPr algn="l"/>
            <a:r>
              <a:rPr lang="en-US" dirty="0"/>
              <a:t>US imports from China and tariff implementation</a:t>
            </a:r>
            <a:endParaRPr lang="en-GB" dirty="0"/>
          </a:p>
        </p:txBody>
      </p:sp>
      <p:sp>
        <p:nvSpPr>
          <p:cNvPr id="18" name="Text Placeholder 17"/>
          <p:cNvSpPr>
            <a:spLocks noGrp="1"/>
          </p:cNvSpPr>
          <p:nvPr>
            <p:ph type="body" sz="quarter" idx="19"/>
          </p:nvPr>
        </p:nvSpPr>
        <p:spPr>
          <a:xfrm>
            <a:off x="755576" y="799742"/>
            <a:ext cx="5400600" cy="252000"/>
          </a:xfrm>
        </p:spPr>
        <p:txBody>
          <a:bodyPr/>
          <a:lstStyle/>
          <a:p>
            <a:pPr algn="l"/>
            <a:r>
              <a:rPr lang="en-US" dirty="0" smtClean="0"/>
              <a:t>(t </a:t>
            </a:r>
            <a:r>
              <a:rPr lang="en-US" dirty="0"/>
              <a:t>= months of tariff implementation</a:t>
            </a:r>
            <a:r>
              <a:rPr lang="en-US" dirty="0" smtClean="0"/>
              <a:t>)</a:t>
            </a:r>
            <a:endParaRPr lang="en-GB" dirty="0"/>
          </a:p>
        </p:txBody>
      </p:sp>
      <p:sp>
        <p:nvSpPr>
          <p:cNvPr id="20" name="Text Placeholder 19"/>
          <p:cNvSpPr>
            <a:spLocks noGrp="1"/>
          </p:cNvSpPr>
          <p:nvPr>
            <p:ph type="body" sz="quarter" idx="21"/>
          </p:nvPr>
        </p:nvSpPr>
        <p:spPr>
          <a:xfrm>
            <a:off x="623247" y="4731990"/>
            <a:ext cx="7198259" cy="144016"/>
          </a:xfrm>
        </p:spPr>
        <p:txBody>
          <a:bodyPr/>
          <a:lstStyle/>
          <a:p>
            <a:r>
              <a:rPr lang="en-US" dirty="0"/>
              <a:t>Sources: Census and ECB staff calculations.</a:t>
            </a:r>
          </a:p>
          <a:p>
            <a:r>
              <a:rPr lang="en-US" dirty="0"/>
              <a:t>Note: The data shown in the chart are for nominal imports.</a:t>
            </a:r>
            <a:endParaRPr lang="en-US" dirty="0" smtClean="0"/>
          </a:p>
        </p:txBody>
      </p:sp>
      <p:sp>
        <p:nvSpPr>
          <p:cNvPr id="14" name="Text Placeholder 5"/>
          <p:cNvSpPr>
            <a:spLocks noGrp="1"/>
          </p:cNvSpPr>
          <p:nvPr>
            <p:ph type="body" sz="quarter" idx="12"/>
          </p:nvPr>
        </p:nvSpPr>
        <p:spPr>
          <a:xfrm>
            <a:off x="251520" y="51470"/>
            <a:ext cx="8547048" cy="339502"/>
          </a:xfrm>
        </p:spPr>
        <p:txBody>
          <a:bodyPr/>
          <a:lstStyle/>
          <a:p>
            <a:pPr>
              <a:spcBef>
                <a:spcPts val="0"/>
              </a:spcBef>
            </a:pPr>
            <a:r>
              <a:rPr lang="en-US" b="1" dirty="0" smtClean="0">
                <a:solidFill>
                  <a:schemeClr val="bg1"/>
                </a:solidFill>
              </a:rPr>
              <a:t>US firms have circumvented tariffs by frontloading imports from China</a:t>
            </a:r>
            <a:endParaRPr lang="en-GB" dirty="0">
              <a:solidFill>
                <a:srgbClr val="FF0000"/>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203596"/>
            <a:ext cx="6840760" cy="3416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366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770710" y="555526"/>
            <a:ext cx="8410164" cy="231525"/>
          </a:xfrm>
        </p:spPr>
        <p:txBody>
          <a:bodyPr/>
          <a:lstStyle/>
          <a:p>
            <a:pPr algn="l"/>
            <a:r>
              <a:rPr lang="en-US" dirty="0"/>
              <a:t>Chinese imports of vegetable products by counterparty</a:t>
            </a:r>
            <a:endParaRPr lang="en-GB" dirty="0"/>
          </a:p>
        </p:txBody>
      </p:sp>
      <p:sp>
        <p:nvSpPr>
          <p:cNvPr id="18" name="Text Placeholder 17"/>
          <p:cNvSpPr>
            <a:spLocks noGrp="1"/>
          </p:cNvSpPr>
          <p:nvPr>
            <p:ph type="body" sz="quarter" idx="19"/>
          </p:nvPr>
        </p:nvSpPr>
        <p:spPr>
          <a:xfrm>
            <a:off x="755576" y="799742"/>
            <a:ext cx="5400600" cy="252000"/>
          </a:xfrm>
        </p:spPr>
        <p:txBody>
          <a:bodyPr/>
          <a:lstStyle/>
          <a:p>
            <a:pPr algn="l"/>
            <a:r>
              <a:rPr lang="en-US" dirty="0"/>
              <a:t>(USD millions)</a:t>
            </a:r>
            <a:endParaRPr lang="en-GB" dirty="0"/>
          </a:p>
        </p:txBody>
      </p:sp>
      <p:sp>
        <p:nvSpPr>
          <p:cNvPr id="20" name="Text Placeholder 19"/>
          <p:cNvSpPr>
            <a:spLocks noGrp="1"/>
          </p:cNvSpPr>
          <p:nvPr>
            <p:ph type="body" sz="quarter" idx="21"/>
          </p:nvPr>
        </p:nvSpPr>
        <p:spPr>
          <a:xfrm>
            <a:off x="611560" y="4659982"/>
            <a:ext cx="7198259" cy="144016"/>
          </a:xfrm>
        </p:spPr>
        <p:txBody>
          <a:bodyPr/>
          <a:lstStyle/>
          <a:p>
            <a:r>
              <a:rPr lang="en-US" dirty="0"/>
              <a:t>Sources: CEIC and ECB staff calculations.</a:t>
            </a:r>
          </a:p>
          <a:p>
            <a:r>
              <a:rPr lang="en-US" dirty="0"/>
              <a:t>Notes: The shaded areas show the range of values for imports of vegetable products from the United States and Brazil for each month of the year in the period 2010-17, in order to show the typical seasonal pattern. The latest observation is for September 2018.</a:t>
            </a:r>
            <a:endParaRPr lang="en-US" dirty="0" smtClean="0"/>
          </a:p>
        </p:txBody>
      </p:sp>
      <p:sp>
        <p:nvSpPr>
          <p:cNvPr id="14" name="Text Placeholder 5"/>
          <p:cNvSpPr>
            <a:spLocks noGrp="1"/>
          </p:cNvSpPr>
          <p:nvPr>
            <p:ph type="body" sz="quarter" idx="12"/>
          </p:nvPr>
        </p:nvSpPr>
        <p:spPr>
          <a:xfrm>
            <a:off x="251520" y="51470"/>
            <a:ext cx="8547048" cy="339502"/>
          </a:xfrm>
        </p:spPr>
        <p:txBody>
          <a:bodyPr/>
          <a:lstStyle/>
          <a:p>
            <a:pPr>
              <a:spcBef>
                <a:spcPts val="0"/>
              </a:spcBef>
            </a:pPr>
            <a:r>
              <a:rPr lang="en-US" b="1" dirty="0" smtClean="0">
                <a:solidFill>
                  <a:schemeClr val="bg1"/>
                </a:solidFill>
              </a:rPr>
              <a:t>Some indications for trade diversion</a:t>
            </a:r>
            <a:endParaRPr lang="en-GB" dirty="0">
              <a:solidFill>
                <a:srgbClr val="FF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7" y="1059582"/>
            <a:ext cx="7560841" cy="3502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886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770710" y="555526"/>
            <a:ext cx="8410164" cy="231525"/>
          </a:xfrm>
        </p:spPr>
        <p:txBody>
          <a:bodyPr/>
          <a:lstStyle/>
          <a:p>
            <a:pPr algn="l"/>
            <a:r>
              <a:rPr lang="en-US" dirty="0"/>
              <a:t>Sectoral developments of equity returns</a:t>
            </a:r>
            <a:endParaRPr lang="en-GB" dirty="0"/>
          </a:p>
        </p:txBody>
      </p:sp>
      <p:sp>
        <p:nvSpPr>
          <p:cNvPr id="18" name="Text Placeholder 17"/>
          <p:cNvSpPr>
            <a:spLocks noGrp="1"/>
          </p:cNvSpPr>
          <p:nvPr>
            <p:ph type="body" sz="quarter" idx="19"/>
          </p:nvPr>
        </p:nvSpPr>
        <p:spPr>
          <a:xfrm>
            <a:off x="755576" y="799742"/>
            <a:ext cx="8280920" cy="252000"/>
          </a:xfrm>
        </p:spPr>
        <p:txBody>
          <a:bodyPr/>
          <a:lstStyle/>
          <a:p>
            <a:pPr algn="l"/>
            <a:r>
              <a:rPr lang="en-US" dirty="0"/>
              <a:t>(x-axis: sectoral trade openness as a percentage; y-axis: cumulated percentage return after six tariff announcements)</a:t>
            </a:r>
            <a:endParaRPr lang="en-GB" dirty="0"/>
          </a:p>
        </p:txBody>
      </p:sp>
      <p:sp>
        <p:nvSpPr>
          <p:cNvPr id="20" name="Text Placeholder 19"/>
          <p:cNvSpPr>
            <a:spLocks noGrp="1"/>
          </p:cNvSpPr>
          <p:nvPr>
            <p:ph type="body" sz="quarter" idx="21"/>
          </p:nvPr>
        </p:nvSpPr>
        <p:spPr>
          <a:xfrm>
            <a:off x="576826" y="4155926"/>
            <a:ext cx="7198259" cy="144016"/>
          </a:xfrm>
        </p:spPr>
        <p:txBody>
          <a:bodyPr/>
          <a:lstStyle/>
          <a:p>
            <a:r>
              <a:rPr lang="en-US" dirty="0"/>
              <a:t>Sources: </a:t>
            </a:r>
            <a:r>
              <a:rPr lang="en-US" dirty="0" err="1"/>
              <a:t>Haver</a:t>
            </a:r>
            <a:r>
              <a:rPr lang="en-US" dirty="0"/>
              <a:t> Analytics, Bloomberg and ECB calculations.</a:t>
            </a:r>
          </a:p>
          <a:p>
            <a:r>
              <a:rPr lang="en-US" dirty="0"/>
              <a:t>Notes: The chart shows the cumulated shares reaction following six major US and China tariff announcements since the beginning of 2018. Sub-industries classified according to the eight-digit Global Industry Classification Standard (GICS) of the S&amp;P 500 sectoral indexes were matched to imports/exports and value added data according to the three-digit and four-digit North American Industry Classification System (NAICS). Sectoral trade openness is calculated as the sum of imports and exports divided by gross value added in the respective sub-industry in 2016. The latest observation is for 5 October 2018. The GICS sub-industries shown in the chart constitute 35% of the market </a:t>
            </a:r>
            <a:r>
              <a:rPr lang="en-US" dirty="0" err="1"/>
              <a:t>capitalisation</a:t>
            </a:r>
            <a:r>
              <a:rPr lang="en-US" dirty="0"/>
              <a:t> of the five underlying sectors in the S&amp;P 500 for which trade and value added data were available (Materials, Industrials, Consumer Discretionary, Consumer Staples and Information Technology) and 20% of the total market </a:t>
            </a:r>
            <a:r>
              <a:rPr lang="en-US" dirty="0" err="1"/>
              <a:t>capitalisation</a:t>
            </a:r>
            <a:r>
              <a:rPr lang="en-US" dirty="0"/>
              <a:t> of the S&amp;P 500. The NAICS classifications used constitute 58% of the total US trade in goods in 2016.</a:t>
            </a:r>
            <a:endParaRPr lang="en-US" dirty="0" smtClean="0"/>
          </a:p>
        </p:txBody>
      </p:sp>
      <p:sp>
        <p:nvSpPr>
          <p:cNvPr id="14" name="Text Placeholder 5"/>
          <p:cNvSpPr>
            <a:spLocks noGrp="1"/>
          </p:cNvSpPr>
          <p:nvPr>
            <p:ph type="body" sz="quarter" idx="12"/>
          </p:nvPr>
        </p:nvSpPr>
        <p:spPr>
          <a:xfrm>
            <a:off x="251520" y="51470"/>
            <a:ext cx="8547048" cy="339502"/>
          </a:xfrm>
        </p:spPr>
        <p:txBody>
          <a:bodyPr/>
          <a:lstStyle/>
          <a:p>
            <a:pPr>
              <a:spcBef>
                <a:spcPts val="0"/>
              </a:spcBef>
            </a:pPr>
            <a:r>
              <a:rPr lang="en-US" b="1" dirty="0" smtClean="0">
                <a:solidFill>
                  <a:schemeClr val="bg1"/>
                </a:solidFill>
              </a:rPr>
              <a:t>Financial </a:t>
            </a:r>
            <a:r>
              <a:rPr lang="en-US" b="1" dirty="0">
                <a:solidFill>
                  <a:schemeClr val="bg1"/>
                </a:solidFill>
              </a:rPr>
              <a:t>markets </a:t>
            </a:r>
            <a:r>
              <a:rPr lang="en-US" b="1" dirty="0" smtClean="0">
                <a:solidFill>
                  <a:schemeClr val="bg1"/>
                </a:solidFill>
              </a:rPr>
              <a:t>remained </a:t>
            </a:r>
            <a:r>
              <a:rPr lang="en-US" b="1" dirty="0">
                <a:solidFill>
                  <a:schemeClr val="bg1"/>
                </a:solidFill>
              </a:rPr>
              <a:t>confined to </a:t>
            </a:r>
            <a:r>
              <a:rPr lang="en-US" b="1" dirty="0" smtClean="0">
                <a:solidFill>
                  <a:schemeClr val="bg1"/>
                </a:solidFill>
              </a:rPr>
              <a:t>targeted </a:t>
            </a:r>
            <a:r>
              <a:rPr lang="en-US" b="1" dirty="0">
                <a:solidFill>
                  <a:schemeClr val="bg1"/>
                </a:solidFill>
              </a:rPr>
              <a:t>sectors</a:t>
            </a:r>
            <a:endParaRPr lang="en-GB" dirty="0">
              <a:solidFill>
                <a:srgbClr val="FF0000"/>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915566"/>
            <a:ext cx="7114908"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2062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770710" y="555526"/>
            <a:ext cx="8121770" cy="231525"/>
          </a:xfrm>
        </p:spPr>
        <p:txBody>
          <a:bodyPr/>
          <a:lstStyle/>
          <a:p>
            <a:pPr algn="l"/>
            <a:r>
              <a:rPr lang="en-US" dirty="0"/>
              <a:t>Change in the investment-to-total-asset ratio of firms positively/negatively affected by tariffs</a:t>
            </a:r>
            <a:endParaRPr lang="en-GB" dirty="0"/>
          </a:p>
        </p:txBody>
      </p:sp>
      <p:sp>
        <p:nvSpPr>
          <p:cNvPr id="18" name="Text Placeholder 17"/>
          <p:cNvSpPr>
            <a:spLocks noGrp="1"/>
          </p:cNvSpPr>
          <p:nvPr>
            <p:ph type="body" sz="quarter" idx="19"/>
          </p:nvPr>
        </p:nvSpPr>
        <p:spPr>
          <a:xfrm>
            <a:off x="755576" y="799742"/>
            <a:ext cx="8280920" cy="252000"/>
          </a:xfrm>
        </p:spPr>
        <p:txBody>
          <a:bodyPr/>
          <a:lstStyle/>
          <a:p>
            <a:pPr algn="l"/>
            <a:r>
              <a:rPr lang="en-US" dirty="0"/>
              <a:t>(year-on-year percentage change in investment-to-total-asset ratio)</a:t>
            </a:r>
            <a:endParaRPr lang="en-GB" dirty="0"/>
          </a:p>
        </p:txBody>
      </p:sp>
      <p:sp>
        <p:nvSpPr>
          <p:cNvPr id="20" name="Text Placeholder 19"/>
          <p:cNvSpPr>
            <a:spLocks noGrp="1"/>
          </p:cNvSpPr>
          <p:nvPr>
            <p:ph type="body" sz="quarter" idx="21"/>
          </p:nvPr>
        </p:nvSpPr>
        <p:spPr>
          <a:xfrm>
            <a:off x="611560" y="4299942"/>
            <a:ext cx="7198259" cy="144016"/>
          </a:xfrm>
        </p:spPr>
        <p:txBody>
          <a:bodyPr/>
          <a:lstStyle/>
          <a:p>
            <a:r>
              <a:rPr lang="en-US" dirty="0"/>
              <a:t>Source: Non-financial corporations (NFCs) in the Dow Jones Euro </a:t>
            </a:r>
            <a:r>
              <a:rPr lang="en-US" dirty="0" err="1"/>
              <a:t>Stoxx</a:t>
            </a:r>
            <a:r>
              <a:rPr lang="en-US" dirty="0"/>
              <a:t> 300 index.</a:t>
            </a:r>
          </a:p>
          <a:p>
            <a:r>
              <a:rPr lang="en-US" dirty="0"/>
              <a:t>Notes: The sample consists of NFCs in the Dow Jones Euro </a:t>
            </a:r>
            <a:r>
              <a:rPr lang="en-US" dirty="0" err="1"/>
              <a:t>Stoxx</a:t>
            </a:r>
            <a:r>
              <a:rPr lang="en-US" dirty="0"/>
              <a:t> 300 index and varies over time owing to data availability. The measure shown is the year-on-year percentage change in investment-to-total-asset ratio, defined as the ratio of capital expenditure to total assets. NFCs are grouped on the basis of whether they are positively (blue) or negatively (yellow) affected by the threat of tariffs in the simulations.</a:t>
            </a:r>
            <a:endParaRPr lang="en-US" dirty="0" smtClean="0"/>
          </a:p>
        </p:txBody>
      </p:sp>
      <p:sp>
        <p:nvSpPr>
          <p:cNvPr id="14" name="Text Placeholder 5"/>
          <p:cNvSpPr>
            <a:spLocks noGrp="1"/>
          </p:cNvSpPr>
          <p:nvPr>
            <p:ph type="body" sz="quarter" idx="12"/>
          </p:nvPr>
        </p:nvSpPr>
        <p:spPr>
          <a:xfrm>
            <a:off x="251520" y="51470"/>
            <a:ext cx="8547048" cy="339502"/>
          </a:xfrm>
        </p:spPr>
        <p:txBody>
          <a:bodyPr/>
          <a:lstStyle/>
          <a:p>
            <a:pPr>
              <a:spcBef>
                <a:spcPts val="0"/>
              </a:spcBef>
            </a:pPr>
            <a:r>
              <a:rPr lang="en-US" b="1" dirty="0" smtClean="0">
                <a:solidFill>
                  <a:schemeClr val="bg1"/>
                </a:solidFill>
              </a:rPr>
              <a:t>Trade policy uncertainty led EA exporters </a:t>
            </a:r>
            <a:r>
              <a:rPr lang="en-US" b="1" dirty="0">
                <a:solidFill>
                  <a:schemeClr val="bg1"/>
                </a:solidFill>
              </a:rPr>
              <a:t>to curb investment</a:t>
            </a:r>
            <a:endParaRPr lang="en-GB"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131590"/>
            <a:ext cx="6696744" cy="3061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5492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le slides, EXT general - PP standards">
  <a:themeElements>
    <a:clrScheme name="ECB default presentation">
      <a:dk1>
        <a:srgbClr val="585858"/>
      </a:dk1>
      <a:lt1>
        <a:srgbClr val="FFFFFF"/>
      </a:lt1>
      <a:dk2>
        <a:srgbClr val="003399"/>
      </a:dk2>
      <a:lt2>
        <a:srgbClr val="BEBEBE"/>
      </a:lt2>
      <a:accent1>
        <a:srgbClr val="003399"/>
      </a:accent1>
      <a:accent2>
        <a:srgbClr val="4078B8"/>
      </a:accent2>
      <a:accent3>
        <a:srgbClr val="000066"/>
      </a:accent3>
      <a:accent4>
        <a:srgbClr val="008080"/>
      </a:accent4>
      <a:accent5>
        <a:srgbClr val="A50021"/>
      </a:accent5>
      <a:accent6>
        <a:srgbClr val="00005C"/>
      </a:accent6>
      <a:hlink>
        <a:srgbClr val="008080"/>
      </a:hlink>
      <a:folHlink>
        <a:srgbClr val="A50021"/>
      </a:folHlink>
    </a:clrScheme>
    <a:fontScheme name="5_Leere Präsentatio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ヒラギノ角ゴ Pro W3" pitchFamily="-64" charset="-128"/>
          </a:defRPr>
        </a:defPPr>
      </a:lstStyle>
    </a:spDef>
    <a:ln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ヒラギノ角ゴ Pro W3" pitchFamily="-64" charset="-128"/>
          </a:defRPr>
        </a:defPPr>
      </a:lstStyle>
    </a:lnDef>
  </a:objectDefaults>
  <a:extraClrSchemeLst>
    <a:extraClrScheme>
      <a:clrScheme name="5_Leere Präsentation 1">
        <a:dk1>
          <a:srgbClr val="585858"/>
        </a:dk1>
        <a:lt1>
          <a:srgbClr val="FFFFFF"/>
        </a:lt1>
        <a:dk2>
          <a:srgbClr val="003399"/>
        </a:dk2>
        <a:lt2>
          <a:srgbClr val="BEBEBE"/>
        </a:lt2>
        <a:accent1>
          <a:srgbClr val="4078B8"/>
        </a:accent1>
        <a:accent2>
          <a:srgbClr val="000066"/>
        </a:accent2>
        <a:accent3>
          <a:srgbClr val="FFFFFF"/>
        </a:accent3>
        <a:accent4>
          <a:srgbClr val="4A4A4A"/>
        </a:accent4>
        <a:accent5>
          <a:srgbClr val="AFBED8"/>
        </a:accent5>
        <a:accent6>
          <a:srgbClr val="00005C"/>
        </a:accent6>
        <a:hlink>
          <a:srgbClr val="008080"/>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slides, EXT general - PP standards</Template>
  <TotalTime>4700</TotalTime>
  <Words>1079</Words>
  <Application>Microsoft Office PowerPoint</Application>
  <PresentationFormat>On-screen Show (16:9)</PresentationFormat>
  <Paragraphs>112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Sample slides, EXT general - PP standards</vt:lpstr>
      <vt:lpstr>The implications of rising protectionism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Central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Environment</dc:title>
  <dc:creator>Doleschel, Julia</dc:creator>
  <cp:lastModifiedBy>van Roye, Björn</cp:lastModifiedBy>
  <cp:revision>303</cp:revision>
  <cp:lastPrinted>2019-04-07T16:18:34Z</cp:lastPrinted>
  <dcterms:created xsi:type="dcterms:W3CDTF">2019-02-28T11:09:17Z</dcterms:created>
  <dcterms:modified xsi:type="dcterms:W3CDTF">2019-05-02T09:59:19Z</dcterms:modified>
</cp:coreProperties>
</file>