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365" r:id="rId2"/>
    <p:sldId id="394" r:id="rId3"/>
    <p:sldId id="420" r:id="rId4"/>
    <p:sldId id="418" r:id="rId5"/>
    <p:sldId id="398" r:id="rId6"/>
    <p:sldId id="417" r:id="rId7"/>
    <p:sldId id="400" r:id="rId8"/>
    <p:sldId id="401" r:id="rId9"/>
    <p:sldId id="402" r:id="rId10"/>
    <p:sldId id="405" r:id="rId11"/>
    <p:sldId id="406" r:id="rId12"/>
    <p:sldId id="408" r:id="rId13"/>
    <p:sldId id="410" r:id="rId14"/>
    <p:sldId id="426" r:id="rId15"/>
    <p:sldId id="414" r:id="rId16"/>
    <p:sldId id="421" r:id="rId17"/>
    <p:sldId id="429" r:id="rId18"/>
    <p:sldId id="422" r:id="rId19"/>
    <p:sldId id="427" r:id="rId20"/>
    <p:sldId id="395" r:id="rId21"/>
  </p:sldIdLst>
  <p:sldSz cx="9144000" cy="6858000" type="screen4x3"/>
  <p:notesSz cx="6808788" cy="99409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gedi-Titus Thokwane" initials="M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D0FF"/>
    <a:srgbClr val="171796"/>
    <a:srgbClr val="E92909"/>
    <a:srgbClr val="0172BF"/>
    <a:srgbClr val="05FFFF"/>
    <a:srgbClr val="00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54" autoAdjust="0"/>
    <p:restoredTop sz="94109" autoAdjust="0"/>
  </p:normalViewPr>
  <p:slideViewPr>
    <p:cSldViewPr snapToGrid="0">
      <p:cViewPr varScale="1">
        <p:scale>
          <a:sx n="70" d="100"/>
          <a:sy n="70" d="100"/>
        </p:scale>
        <p:origin x="117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98" d="100"/>
          <a:sy n="98" d="100"/>
        </p:scale>
        <p:origin x="1891" y="58"/>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srv06900\cor-share\Payment\SIRESSOP\Operational%20Report%20Data\Current\Book1.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200" b="1"/>
              <a:t>Growth in Transaction # (Year on Year)</a:t>
            </a: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4844906963220333"/>
          <c:y val="0.17749521906186749"/>
          <c:w val="0.8050202728336705"/>
          <c:h val="0.61498432487605714"/>
        </c:manualLayout>
      </c:layout>
      <c:scatterChart>
        <c:scatterStyle val="lineMarker"/>
        <c:varyColors val="0"/>
        <c:ser>
          <c:idx val="1"/>
          <c:order val="1"/>
          <c:tx>
            <c:strRef>
              <c:f>Sheet1!$N$12</c:f>
              <c:strCache>
                <c:ptCount val="1"/>
                <c:pt idx="0">
                  <c:v>Volume</c:v>
                </c:pt>
              </c:strCache>
            </c:strRef>
          </c:tx>
          <c:spPr>
            <a:ln w="34925" cap="rnd">
              <a:solidFill>
                <a:srgbClr val="002060"/>
              </a:solidFill>
              <a:round/>
              <a:tailEnd type="stealth" w="lg" len="lg"/>
            </a:ln>
            <a:effectLst/>
          </c:spPr>
          <c:marker>
            <c:symbol val="none"/>
          </c:marker>
          <c:dLbls>
            <c:dLbl>
              <c:idx val="0"/>
              <c:layout>
                <c:manualLayout>
                  <c:x val="2.9705790326060182E-2"/>
                  <c:y val="-3.4767478117705159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425303971561525E-2"/>
                  <c:y val="2.08604868706230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784594571332357E-17"/>
                  <c:y val="4.86744693647872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8551823829369656E-3"/>
                  <c:y val="4.519772155301670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8551823829368815E-3"/>
                  <c:y val="4.86744693647872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5701215886246437E-3"/>
                  <c:y val="3.12907303059346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Sheet1!$L$13:$L$18</c:f>
              <c:numCache>
                <c:formatCode>#0</c:formatCode>
                <c:ptCount val="6"/>
                <c:pt idx="0">
                  <c:v>2013</c:v>
                </c:pt>
                <c:pt idx="1">
                  <c:v>2014</c:v>
                </c:pt>
                <c:pt idx="2">
                  <c:v>2015</c:v>
                </c:pt>
                <c:pt idx="3">
                  <c:v>2016</c:v>
                </c:pt>
                <c:pt idx="4">
                  <c:v>2017</c:v>
                </c:pt>
                <c:pt idx="5">
                  <c:v>2018</c:v>
                </c:pt>
              </c:numCache>
            </c:numRef>
          </c:xVal>
          <c:yVal>
            <c:numRef>
              <c:f>Sheet1!$N$13:$N$18</c:f>
              <c:numCache>
                <c:formatCode>#,##0.##</c:formatCode>
                <c:ptCount val="6"/>
                <c:pt idx="0">
                  <c:v>10481</c:v>
                </c:pt>
                <c:pt idx="1">
                  <c:v>87127</c:v>
                </c:pt>
                <c:pt idx="2">
                  <c:v>264816</c:v>
                </c:pt>
                <c:pt idx="3">
                  <c:v>275974</c:v>
                </c:pt>
                <c:pt idx="4">
                  <c:v>314862</c:v>
                </c:pt>
                <c:pt idx="5">
                  <c:v>348720</c:v>
                </c:pt>
              </c:numCache>
            </c:numRef>
          </c:yVal>
          <c:smooth val="0"/>
        </c:ser>
        <c:ser>
          <c:idx val="2"/>
          <c:order val="2"/>
          <c:tx>
            <c:strRef>
              <c:f>Sheet1!$O$12</c:f>
              <c:strCache>
                <c:ptCount val="1"/>
                <c:pt idx="0">
                  <c:v>Growth</c:v>
                </c:pt>
              </c:strCache>
            </c:strRef>
          </c:tx>
          <c:spPr>
            <a:ln w="19050" cap="rnd">
              <a:noFill/>
              <a:round/>
            </a:ln>
            <a:effectLst/>
          </c:spPr>
          <c:marker>
            <c:symbol val="none"/>
          </c:marker>
          <c:dLbls>
            <c:dLbl>
              <c:idx val="0"/>
              <c:layout>
                <c:manualLayout>
                  <c:x val="-9.3240083460887357E-2"/>
                  <c:y val="-3.0260042775072347E-2"/>
                </c:manualLayout>
              </c:layout>
              <c:tx>
                <c:rich>
                  <a:bodyPr/>
                  <a:lstStyle/>
                  <a:p>
                    <a:fld id="{CE286721-A95E-4F33-A0C4-16E767219106}" type="CELLRANGE">
                      <a:rPr lang="en-US" dirty="0"/>
                      <a:pPr/>
                      <a:t>[CELLRANGE]</a:t>
                    </a:fld>
                    <a:endParaRPr lang="en-ZA"/>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1"/>
              <c:layout>
                <c:manualLayout>
                  <c:x val="-0.11111111111111116"/>
                  <c:y val="-3.2407407407407406E-2"/>
                </c:manualLayout>
              </c:layout>
              <c:tx>
                <c:rich>
                  <a:bodyPr/>
                  <a:lstStyle/>
                  <a:p>
                    <a:fld id="{3880C37D-6F8F-4DA9-A529-FD3888F4F95A}" type="CELLRANGE">
                      <a:rPr lang="en-US" dirty="0"/>
                      <a:pPr/>
                      <a:t>[CELLRANGE]</a:t>
                    </a:fld>
                    <a:endParaRPr lang="en-ZA"/>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2"/>
              <c:layout>
                <c:manualLayout>
                  <c:x val="-9.4444444444444442E-2"/>
                  <c:y val="-3.2407407407407447E-2"/>
                </c:manualLayout>
              </c:layout>
              <c:tx>
                <c:rich>
                  <a:bodyPr/>
                  <a:lstStyle/>
                  <a:p>
                    <a:fld id="{7821FF9B-C95B-454D-958D-250FBB60B128}" type="CELLRANGE">
                      <a:rPr lang="en-US" dirty="0"/>
                      <a:pPr/>
                      <a:t>[CELLRANGE]</a:t>
                    </a:fld>
                    <a:endParaRPr lang="en-ZA"/>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3"/>
              <c:layout>
                <c:manualLayout>
                  <c:x val="-0.10833333333333334"/>
                  <c:y val="-3.2407407407407406E-2"/>
                </c:manualLayout>
              </c:layout>
              <c:tx>
                <c:rich>
                  <a:bodyPr/>
                  <a:lstStyle/>
                  <a:p>
                    <a:fld id="{3F250EF0-A85D-41AE-B6C1-0D70FBA83153}" type="CELLRANGE">
                      <a:rPr lang="en-US" dirty="0"/>
                      <a:pPr/>
                      <a:t>[CELLRANGE]</a:t>
                    </a:fld>
                    <a:endParaRPr lang="en-ZA"/>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4"/>
              <c:layout>
                <c:manualLayout>
                  <c:x val="-7.5000000000000108E-2"/>
                  <c:y val="-3.7037037037037035E-2"/>
                </c:manualLayout>
              </c:layout>
              <c:tx>
                <c:rich>
                  <a:bodyPr/>
                  <a:lstStyle/>
                  <a:p>
                    <a:fld id="{DCD42A8B-591A-4154-99B7-10DA8F276966}" type="CELLRANGE">
                      <a:rPr lang="en-US" dirty="0"/>
                      <a:pPr/>
                      <a:t>[CELLRANGE]</a:t>
                    </a:fld>
                    <a:endParaRPr lang="en-ZA"/>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5"/>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errBars>
            <c:errDir val="y"/>
            <c:errBarType val="both"/>
            <c:errValType val="fixedVal"/>
            <c:noEndCap val="0"/>
            <c:val val="1"/>
            <c:spPr>
              <a:noFill/>
              <a:ln w="9525" cap="flat" cmpd="sng" algn="ctr">
                <a:solidFill>
                  <a:schemeClr val="tx1">
                    <a:lumMod val="65000"/>
                    <a:lumOff val="35000"/>
                  </a:schemeClr>
                </a:solidFill>
                <a:round/>
              </a:ln>
              <a:effectLst/>
            </c:spPr>
          </c:errBars>
          <c:errBars>
            <c:errDir val="x"/>
            <c:errBarType val="plus"/>
            <c:errValType val="cust"/>
            <c:noEndCap val="0"/>
            <c:plus>
              <c:numLit>
                <c:formatCode>General</c:formatCode>
                <c:ptCount val="1"/>
                <c:pt idx="0">
                  <c:v>1</c:v>
                </c:pt>
              </c:numLit>
            </c:plus>
            <c:minus>
              <c:numLit>
                <c:formatCode>General</c:formatCode>
                <c:ptCount val="1"/>
                <c:pt idx="0">
                  <c:v>1</c:v>
                </c:pt>
              </c:numLit>
            </c:minus>
            <c:spPr>
              <a:noFill/>
              <a:ln w="9525" cap="flat" cmpd="sng" algn="ctr">
                <a:solidFill>
                  <a:srgbClr val="C00000"/>
                </a:solidFill>
                <a:round/>
                <a:headEnd type="diamond"/>
                <a:tailEnd type="stealth"/>
              </a:ln>
              <a:effectLst/>
            </c:spPr>
          </c:errBars>
          <c:xVal>
            <c:numRef>
              <c:f>Sheet1!$L$13:$L$18</c:f>
              <c:numCache>
                <c:formatCode>#0</c:formatCode>
                <c:ptCount val="6"/>
                <c:pt idx="0">
                  <c:v>2013</c:v>
                </c:pt>
                <c:pt idx="1">
                  <c:v>2014</c:v>
                </c:pt>
                <c:pt idx="2">
                  <c:v>2015</c:v>
                </c:pt>
                <c:pt idx="3">
                  <c:v>2016</c:v>
                </c:pt>
                <c:pt idx="4">
                  <c:v>2017</c:v>
                </c:pt>
                <c:pt idx="5">
                  <c:v>2018</c:v>
                </c:pt>
              </c:numCache>
            </c:numRef>
          </c:xVal>
          <c:yVal>
            <c:numRef>
              <c:f>Sheet1!$O$13:$O$18</c:f>
              <c:numCache>
                <c:formatCode>#,##0.##</c:formatCode>
                <c:ptCount val="6"/>
                <c:pt idx="0">
                  <c:v>87127</c:v>
                </c:pt>
                <c:pt idx="1">
                  <c:v>264816</c:v>
                </c:pt>
                <c:pt idx="2">
                  <c:v>275974</c:v>
                </c:pt>
                <c:pt idx="3">
                  <c:v>314862</c:v>
                </c:pt>
                <c:pt idx="4">
                  <c:v>348720</c:v>
                </c:pt>
              </c:numCache>
            </c:numRef>
          </c:yVal>
          <c:smooth val="0"/>
          <c:extLst>
            <c:ext xmlns:c15="http://schemas.microsoft.com/office/drawing/2012/chart" uri="{02D57815-91ED-43cb-92C2-25804820EDAC}">
              <c15:datalabelsRange>
                <c15:f>Sheet1!$Q$13:$Q$17</c15:f>
                <c15:dlblRangeCache>
                  <c:ptCount val="5"/>
                  <c:pt idx="0">
                    <c:v>731.29%</c:v>
                  </c:pt>
                  <c:pt idx="1">
                    <c:v>203.94%</c:v>
                  </c:pt>
                  <c:pt idx="2">
                    <c:v>4.21%</c:v>
                  </c:pt>
                  <c:pt idx="3">
                    <c:v>14.09%</c:v>
                  </c:pt>
                  <c:pt idx="4">
                    <c:v>10.75%</c:v>
                  </c:pt>
                </c15:dlblRangeCache>
              </c15:datalabelsRange>
            </c:ext>
          </c:extLst>
        </c:ser>
        <c:dLbls>
          <c:showLegendKey val="0"/>
          <c:showVal val="0"/>
          <c:showCatName val="0"/>
          <c:showSerName val="0"/>
          <c:showPercent val="0"/>
          <c:showBubbleSize val="0"/>
        </c:dLbls>
        <c:axId val="511045872"/>
        <c:axId val="511047048"/>
        <c:extLst>
          <c:ext xmlns:c15="http://schemas.microsoft.com/office/drawing/2012/chart" uri="{02D57815-91ED-43cb-92C2-25804820EDAC}">
            <c15:filteredScatterSeries>
              <c15:ser>
                <c:idx val="0"/>
                <c:order val="0"/>
                <c:tx>
                  <c:strRef>
                    <c:extLst>
                      <c:ext uri="{02D57815-91ED-43cb-92C2-25804820EDAC}">
                        <c15:formulaRef>
                          <c15:sqref>Sheet1!$M$12</c15:sqref>
                        </c15:formulaRef>
                      </c:ext>
                    </c:extLst>
                    <c:strCache>
                      <c:ptCount val="1"/>
                    </c:strCache>
                  </c:strRef>
                </c:tx>
                <c:spPr>
                  <a:ln w="19050" cap="rnd">
                    <a:solidFill>
                      <a:schemeClr val="accent1"/>
                    </a:solidFill>
                    <a:round/>
                  </a:ln>
                  <a:effectLst/>
                </c:spPr>
                <c:marker>
                  <c:symbol val="none"/>
                </c:marker>
                <c:xVal>
                  <c:numRef>
                    <c:extLst>
                      <c:ext uri="{02D57815-91ED-43cb-92C2-25804820EDAC}">
                        <c15:formulaRef>
                          <c15:sqref>Sheet1!$L$13:$L$18</c15:sqref>
                        </c15:formulaRef>
                      </c:ext>
                    </c:extLst>
                    <c:numCache>
                      <c:formatCode>#0</c:formatCode>
                      <c:ptCount val="6"/>
                      <c:pt idx="0">
                        <c:v>2013</c:v>
                      </c:pt>
                      <c:pt idx="1">
                        <c:v>2014</c:v>
                      </c:pt>
                      <c:pt idx="2">
                        <c:v>2015</c:v>
                      </c:pt>
                      <c:pt idx="3">
                        <c:v>2016</c:v>
                      </c:pt>
                      <c:pt idx="4">
                        <c:v>2017</c:v>
                      </c:pt>
                      <c:pt idx="5">
                        <c:v>2018</c:v>
                      </c:pt>
                    </c:numCache>
                  </c:numRef>
                </c:xVal>
                <c:yVal>
                  <c:numRef>
                    <c:extLst>
                      <c:ext uri="{02D57815-91ED-43cb-92C2-25804820EDAC}">
                        <c15:formulaRef>
                          <c15:sqref>Sheet1!$M$13:$M$18</c15:sqref>
                        </c15:formulaRef>
                      </c:ext>
                    </c:extLst>
                    <c:numCache>
                      <c:formatCode>General</c:formatCode>
                      <c:ptCount val="6"/>
                    </c:numCache>
                  </c:numRef>
                </c:yVal>
                <c:smooth val="0"/>
              </c15:ser>
            </c15:filteredScatterSeries>
          </c:ext>
        </c:extLst>
      </c:scatterChart>
      <c:valAx>
        <c:axId val="511045872"/>
        <c:scaling>
          <c:orientation val="minMax"/>
        </c:scaling>
        <c:delete val="0"/>
        <c:axPos val="b"/>
        <c:majorGridlines>
          <c:spPr>
            <a:ln w="9525" cap="flat" cmpd="sng" algn="ctr">
              <a:no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1047048"/>
        <c:crosses val="autoZero"/>
        <c:crossBetween val="midCat"/>
      </c:valAx>
      <c:valAx>
        <c:axId val="511047048"/>
        <c:scaling>
          <c:orientation val="minMax"/>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1045872"/>
        <c:crosses val="autoZero"/>
        <c:crossBetween val="midCat"/>
      </c:valAx>
      <c:spPr>
        <a:solidFill>
          <a:schemeClr val="tx1"/>
        </a:solidFill>
        <a:ln w="25400">
          <a:noFill/>
        </a:ln>
        <a:effectLst/>
        <a:scene3d>
          <a:camera prst="orthographicFront"/>
          <a:lightRig rig="threePt" dir="t"/>
        </a:scene3d>
        <a:sp3d>
          <a:bevelT/>
        </a:sp3d>
      </c:spPr>
    </c:plotArea>
    <c:plotVisOnly val="1"/>
    <c:dispBlanksAs val="gap"/>
    <c:showDLblsOverMax val="0"/>
  </c:chart>
  <c:spPr>
    <a:solidFill>
      <a:srgbClr val="002060"/>
    </a:solidFill>
    <a:ln>
      <a:noFill/>
    </a:ln>
    <a:effectLst/>
    <a:scene3d>
      <a:camera prst="orthographicFront"/>
      <a:lightRig rig="threePt" dir="t"/>
    </a:scene3d>
    <a:sp3d>
      <a:bevelT/>
    </a:sp3d>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bg2"/>
                </a:solidFill>
                <a:latin typeface="Arial" panose="020B0604020202020204" pitchFamily="34" charset="0"/>
                <a:ea typeface="+mn-ea"/>
                <a:cs typeface="Arial" panose="020B0604020202020204" pitchFamily="34" charset="0"/>
              </a:defRPr>
            </a:pPr>
            <a:r>
              <a:rPr lang="en-ZA" sz="1200" b="1" dirty="0">
                <a:solidFill>
                  <a:schemeClr val="bg2"/>
                </a:solidFill>
              </a:rPr>
              <a:t>Growth in Values (Year on Year)</a:t>
            </a:r>
          </a:p>
        </c:rich>
      </c:tx>
      <c:layout>
        <c:manualLayout>
          <c:xMode val="edge"/>
          <c:yMode val="edge"/>
          <c:x val="0.33943610233184723"/>
          <c:y val="3.4552839998585237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bg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6699723084127358"/>
          <c:y val="0.20392161130503628"/>
          <c:w val="0.77891570368265395"/>
          <c:h val="0.6153983681946481"/>
        </c:manualLayout>
      </c:layout>
      <c:barChart>
        <c:barDir val="col"/>
        <c:grouping val="clustered"/>
        <c:varyColors val="0"/>
        <c:ser>
          <c:idx val="3"/>
          <c:order val="0"/>
          <c:tx>
            <c:strRef>
              <c:f>Sheet1!$D$12</c:f>
              <c:strCache>
                <c:ptCount val="1"/>
                <c:pt idx="0">
                  <c:v>Value</c:v>
                </c:pt>
              </c:strCache>
            </c:strRef>
          </c:tx>
          <c:spPr>
            <a:solidFill>
              <a:srgbClr val="002060"/>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Sheet1!$A$2:$B$8</c:f>
              <c:strCache>
                <c:ptCount val="7"/>
                <c:pt idx="0">
                  <c:v>2013</c:v>
                </c:pt>
                <c:pt idx="1">
                  <c:v>2014</c:v>
                </c:pt>
                <c:pt idx="2">
                  <c:v>2015</c:v>
                </c:pt>
                <c:pt idx="3">
                  <c:v>2016</c:v>
                </c:pt>
                <c:pt idx="4">
                  <c:v>2017</c:v>
                </c:pt>
                <c:pt idx="5">
                  <c:v>2018</c:v>
                </c:pt>
                <c:pt idx="6">
                  <c:v>2019</c:v>
                </c:pt>
              </c:strCache>
            </c:strRef>
          </c:cat>
          <c:val>
            <c:numRef>
              <c:f>Sheet1!$D$13:$D$18</c:f>
              <c:numCache>
                <c:formatCode>0.00</c:formatCode>
                <c:ptCount val="6"/>
                <c:pt idx="0">
                  <c:v>138.26929399732998</c:v>
                </c:pt>
                <c:pt idx="1">
                  <c:v>588.09164756041002</c:v>
                </c:pt>
                <c:pt idx="2">
                  <c:v>984.24001246504008</c:v>
                </c:pt>
                <c:pt idx="3">
                  <c:v>1095.92816043625</c:v>
                </c:pt>
                <c:pt idx="4">
                  <c:v>1241.7113902149099</c:v>
                </c:pt>
                <c:pt idx="5">
                  <c:v>1272.5422516503102</c:v>
                </c:pt>
              </c:numCache>
            </c:numRef>
          </c:val>
        </c:ser>
        <c:ser>
          <c:idx val="4"/>
          <c:order val="1"/>
          <c:tx>
            <c:strRef>
              <c:f>Sheet1!$E$12</c:f>
              <c:strCache>
                <c:ptCount val="1"/>
                <c:pt idx="0">
                  <c:v>Growth</c:v>
                </c:pt>
              </c:strCache>
            </c:strRef>
          </c:tx>
          <c:spPr>
            <a:noFill/>
            <a:ln>
              <a:noFill/>
            </a:ln>
            <a:effectLst/>
          </c:spPr>
          <c:invertIfNegative val="0"/>
          <c:dLbls>
            <c:dLbl>
              <c:idx val="0"/>
              <c:layout>
                <c:manualLayout>
                  <c:x val="0"/>
                  <c:y val="-5.5555555555555552E-2"/>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fld id="{D7B98E68-17DC-4C0E-AEDA-D9473B815322}" type="CELLRANGE">
                      <a:rPr lang="en-US" b="1" smtClean="0">
                        <a:solidFill>
                          <a:srgbClr val="002060"/>
                        </a:solidFill>
                      </a:rPr>
                      <a:pPr>
                        <a:defRPr b="1">
                          <a:solidFill>
                            <a:srgbClr val="002060"/>
                          </a:solidFill>
                        </a:defRPr>
                      </a:pPr>
                      <a:t>[CELLRANGE]</a:t>
                    </a:fld>
                    <a:endParaRPr lang="en-ZA"/>
                  </a:p>
                </c:rich>
              </c:tx>
              <c:spPr>
                <a:solidFill>
                  <a:sysClr val="window" lastClr="FFFFFF"/>
                </a:solidFill>
                <a:ln w="9525" cap="flat" cmpd="sng" algn="ctr">
                  <a:solidFill>
                    <a:srgbClr val="FFC000"/>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1765"/>
                        <a:gd name="adj2" fmla="val 97370"/>
                      </a:avLst>
                    </a:prstGeom>
                    <a:noFill/>
                    <a:ln>
                      <a:noFill/>
                    </a:ln>
                  </c15:spPr>
                  <c15:layout/>
                  <c15:dlblFieldTable/>
                  <c15:showDataLabelsRange val="1"/>
                </c:ext>
              </c:extLst>
            </c:dLbl>
            <c:dLbl>
              <c:idx val="1"/>
              <c:layout>
                <c:manualLayout>
                  <c:x val="-1.9840442984852501E-2"/>
                  <c:y val="-4.1779545302846062E-2"/>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fld id="{C0F7B7FC-9DCD-48AC-A908-DC2863A23067}" type="CELLRANGE">
                      <a:rPr lang="en-US" b="1">
                        <a:solidFill>
                          <a:srgbClr val="002060"/>
                        </a:solidFill>
                      </a:rPr>
                      <a:pPr>
                        <a:defRPr b="1">
                          <a:solidFill>
                            <a:srgbClr val="002060"/>
                          </a:solidFill>
                        </a:defRPr>
                      </a:pPr>
                      <a:t>[CELLRANGE]</a:t>
                    </a:fld>
                    <a:endParaRPr lang="en-US" b="1" dirty="0">
                      <a:solidFill>
                        <a:srgbClr val="002060"/>
                      </a:solidFill>
                    </a:endParaRPr>
                  </a:p>
                  <a:p>
                    <a:pPr>
                      <a:defRPr b="1">
                        <a:solidFill>
                          <a:srgbClr val="002060"/>
                        </a:solidFill>
                      </a:defRPr>
                    </a:pPr>
                    <a:endParaRPr lang="en-ZA"/>
                  </a:p>
                </c:rich>
              </c:tx>
              <c:spPr>
                <a:solidFill>
                  <a:sysClr val="window" lastClr="FFFFFF"/>
                </a:solidFill>
                <a:ln w="9525" cap="flat" cmpd="sng" algn="ctr">
                  <a:solidFill>
                    <a:srgbClr val="FFC000"/>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9478"/>
                        <a:gd name="adj2" fmla="val 102608"/>
                      </a:avLst>
                    </a:prstGeom>
                    <a:noFill/>
                    <a:ln>
                      <a:noFill/>
                    </a:ln>
                  </c15:spPr>
                  <c15:layout>
                    <c:manualLayout>
                      <c:w val="8.5188380619522552E-2"/>
                      <c:h val="7.2792028579637291E-2"/>
                    </c:manualLayout>
                  </c15:layout>
                  <c15:dlblFieldTable/>
                  <c15:showDataLabelsRange val="1"/>
                </c:ext>
              </c:extLst>
            </c:dLbl>
            <c:dLbl>
              <c:idx val="2"/>
              <c:layout>
                <c:manualLayout>
                  <c:x val="-1.2079199545326042E-2"/>
                  <c:y val="-5.3297156546646546E-2"/>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fld id="{7FF584FD-2585-4735-96A3-6909D4AB7746}" type="CELLRANGE">
                      <a:rPr lang="en-US" b="1">
                        <a:solidFill>
                          <a:srgbClr val="002060"/>
                        </a:solidFill>
                      </a:rPr>
                      <a:pPr>
                        <a:defRPr b="1">
                          <a:solidFill>
                            <a:srgbClr val="002060"/>
                          </a:solidFill>
                        </a:defRPr>
                      </a:pPr>
                      <a:t>[CELLRANGE]</a:t>
                    </a:fld>
                    <a:endParaRPr lang="en-US" b="1" dirty="0">
                      <a:solidFill>
                        <a:srgbClr val="002060"/>
                      </a:solidFill>
                    </a:endParaRPr>
                  </a:p>
                  <a:p>
                    <a:pPr>
                      <a:defRPr b="1">
                        <a:solidFill>
                          <a:srgbClr val="002060"/>
                        </a:solidFill>
                      </a:defRPr>
                    </a:pPr>
                    <a:endParaRPr lang="en-ZA"/>
                  </a:p>
                </c:rich>
              </c:tx>
              <c:spPr>
                <a:solidFill>
                  <a:sysClr val="window" lastClr="FFFFFF"/>
                </a:solidFill>
                <a:ln w="9525" cap="flat" cmpd="sng" algn="ctr">
                  <a:solidFill>
                    <a:srgbClr val="FFC000"/>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1018"/>
                        <a:gd name="adj2" fmla="val 119179"/>
                      </a:avLst>
                    </a:prstGeom>
                    <a:noFill/>
                    <a:ln>
                      <a:noFill/>
                    </a:ln>
                  </c15:spPr>
                  <c15:layout>
                    <c:manualLayout>
                      <c:w val="8.5188380619522552E-2"/>
                      <c:h val="5.8970895087076758E-2"/>
                    </c:manualLayout>
                  </c15:layout>
                  <c15:dlblFieldTable/>
                  <c15:showDataLabelsRange val="1"/>
                </c:ext>
              </c:extLst>
            </c:dLbl>
            <c:dLbl>
              <c:idx val="3"/>
              <c:layout>
                <c:manualLayout>
                  <c:x val="4.5234858727343831E-4"/>
                  <c:y val="-2.5519580301873849E-2"/>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fld id="{48F9EB22-6019-4D6A-BCBD-3CBE59F2B35D}" type="CELLRANGE">
                      <a:rPr lang="en-US" b="1">
                        <a:solidFill>
                          <a:srgbClr val="002060"/>
                        </a:solidFill>
                      </a:rPr>
                      <a:pPr>
                        <a:defRPr b="1">
                          <a:solidFill>
                            <a:srgbClr val="002060"/>
                          </a:solidFill>
                        </a:defRPr>
                      </a:pPr>
                      <a:t>[CELLRANGE]</a:t>
                    </a:fld>
                    <a:endParaRPr lang="en-US" b="1" dirty="0">
                      <a:solidFill>
                        <a:srgbClr val="002060"/>
                      </a:solidFill>
                    </a:endParaRPr>
                  </a:p>
                  <a:p>
                    <a:pPr>
                      <a:defRPr b="1">
                        <a:solidFill>
                          <a:srgbClr val="002060"/>
                        </a:solidFill>
                      </a:defRPr>
                    </a:pPr>
                    <a:endParaRPr lang="en-ZA"/>
                  </a:p>
                </c:rich>
              </c:tx>
              <c:spPr>
                <a:solidFill>
                  <a:sysClr val="window" lastClr="FFFFFF"/>
                </a:solidFill>
                <a:ln w="9525" cap="flat" cmpd="sng" algn="ctr">
                  <a:solidFill>
                    <a:srgbClr val="FFC000"/>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5922"/>
                        <a:gd name="adj2" fmla="val 113025"/>
                      </a:avLst>
                    </a:prstGeom>
                    <a:noFill/>
                    <a:ln>
                      <a:noFill/>
                    </a:ln>
                  </c15:spPr>
                  <c15:layout>
                    <c:manualLayout>
                      <c:w val="8.5188380619522552E-2"/>
                      <c:h val="6.8184984082117109E-2"/>
                    </c:manualLayout>
                  </c15:layout>
                  <c15:dlblFieldTable/>
                  <c15:showDataLabelsRange val="1"/>
                </c:ext>
              </c:extLst>
            </c:dLbl>
            <c:dLbl>
              <c:idx val="4"/>
              <c:layout>
                <c:manualLayout>
                  <c:x val="4.1666605633328302E-2"/>
                  <c:y val="-4.1553727570585744E-2"/>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fld id="{504F9F2D-B1F6-4B9F-8503-BAC277DC2A14}" type="CELLRANGE">
                      <a:rPr lang="en-US" b="1">
                        <a:solidFill>
                          <a:srgbClr val="002060"/>
                        </a:solidFill>
                      </a:rPr>
                      <a:pPr>
                        <a:defRPr b="1">
                          <a:solidFill>
                            <a:srgbClr val="002060"/>
                          </a:solidFill>
                        </a:defRPr>
                      </a:pPr>
                      <a:t>[CELLRANGE]</a:t>
                    </a:fld>
                    <a:endParaRPr lang="en-US" b="1" dirty="0">
                      <a:solidFill>
                        <a:srgbClr val="002060"/>
                      </a:solidFill>
                    </a:endParaRPr>
                  </a:p>
                  <a:p>
                    <a:pPr>
                      <a:defRPr b="1">
                        <a:solidFill>
                          <a:srgbClr val="002060"/>
                        </a:solidFill>
                      </a:defRPr>
                    </a:pPr>
                    <a:endParaRPr lang="en-ZA"/>
                  </a:p>
                </c:rich>
              </c:tx>
              <c:spPr>
                <a:solidFill>
                  <a:sysClr val="window" lastClr="FFFFFF"/>
                </a:solidFill>
                <a:ln w="9525" cap="flat" cmpd="sng" algn="ctr">
                  <a:solidFill>
                    <a:srgbClr val="FFC000"/>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66143"/>
                        <a:gd name="adj2" fmla="val 74077"/>
                      </a:avLst>
                    </a:prstGeom>
                    <a:noFill/>
                    <a:ln>
                      <a:noFill/>
                    </a:ln>
                  </c15:spPr>
                  <c15:layout>
                    <c:manualLayout>
                      <c:w val="7.3436106151135147E-2"/>
                      <c:h val="6.357793958459694E-2"/>
                    </c:manualLayout>
                  </c15:layout>
                  <c15:dlblFieldTable/>
                  <c15:showDataLabelsRange val="1"/>
                </c:ext>
              </c:extLst>
            </c:dLbl>
            <c:dLbl>
              <c:idx val="5"/>
              <c:tx>
                <c:rich>
                  <a:bodyPr/>
                  <a:lstStyle/>
                  <a:p>
                    <a:endParaRPr lang="en-US" dirty="0"/>
                  </a:p>
                </c:rich>
              </c:tx>
              <c:showLegendKey val="0"/>
              <c:showVal val="0"/>
              <c:showCatName val="0"/>
              <c:showSerName val="1"/>
              <c:showPercent val="0"/>
              <c:showBubbleSize val="0"/>
              <c:separator>
</c:separator>
              <c:extLst>
                <c:ext xmlns:c15="http://schemas.microsoft.com/office/drawing/2012/chart" uri="{CE6537A1-D6FC-4f65-9D91-7224C49458BB}"/>
              </c:extLst>
            </c:dLbl>
            <c:spPr>
              <a:solidFill>
                <a:sysClr val="window" lastClr="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errBars>
            <c:errBarType val="both"/>
            <c:errValType val="cust"/>
            <c:noEndCap val="0"/>
            <c:plus>
              <c:numRef>
                <c:f>Sheet1!$F$13:$F$17</c:f>
                <c:numCache>
                  <c:formatCode>General</c:formatCode>
                  <c:ptCount val="5"/>
                  <c:pt idx="0">
                    <c:v>-449.82235356308001</c:v>
                  </c:pt>
                  <c:pt idx="1">
                    <c:v>-396.14836490463006</c:v>
                  </c:pt>
                  <c:pt idx="2">
                    <c:v>-111.6881479712099</c:v>
                  </c:pt>
                  <c:pt idx="3">
                    <c:v>-145.78322977865992</c:v>
                  </c:pt>
                  <c:pt idx="4">
                    <c:v>-30.830861435400266</c:v>
                  </c:pt>
                </c:numCache>
              </c:numRef>
            </c:plus>
            <c:minus>
              <c:numLit>
                <c:formatCode>General</c:formatCode>
                <c:ptCount val="1"/>
                <c:pt idx="0">
                  <c:v>1</c:v>
                </c:pt>
              </c:numLit>
            </c:minus>
            <c:spPr>
              <a:noFill/>
              <a:ln w="9525" cap="flat" cmpd="sng" algn="ctr">
                <a:solidFill>
                  <a:srgbClr val="00B0F0"/>
                </a:solidFill>
                <a:round/>
              </a:ln>
              <a:effectLst/>
            </c:spPr>
          </c:errBars>
          <c:cat>
            <c:strRef>
              <c:f>Sheet1!$A$2:$B$8</c:f>
              <c:strCache>
                <c:ptCount val="7"/>
                <c:pt idx="0">
                  <c:v>2013</c:v>
                </c:pt>
                <c:pt idx="1">
                  <c:v>2014</c:v>
                </c:pt>
                <c:pt idx="2">
                  <c:v>2015</c:v>
                </c:pt>
                <c:pt idx="3">
                  <c:v>2016</c:v>
                </c:pt>
                <c:pt idx="4">
                  <c:v>2017</c:v>
                </c:pt>
                <c:pt idx="5">
                  <c:v>2018</c:v>
                </c:pt>
                <c:pt idx="6">
                  <c:v>2019</c:v>
                </c:pt>
              </c:strCache>
            </c:strRef>
          </c:cat>
          <c:val>
            <c:numRef>
              <c:f>Sheet1!$E$13:$E$18</c:f>
              <c:numCache>
                <c:formatCode>0.00</c:formatCode>
                <c:ptCount val="6"/>
                <c:pt idx="0">
                  <c:v>588.09164756041002</c:v>
                </c:pt>
                <c:pt idx="1">
                  <c:v>984.24001246504008</c:v>
                </c:pt>
                <c:pt idx="2">
                  <c:v>1095.92816043625</c:v>
                </c:pt>
                <c:pt idx="3">
                  <c:v>1241.7113902149099</c:v>
                </c:pt>
                <c:pt idx="4">
                  <c:v>1272.5422516503102</c:v>
                </c:pt>
              </c:numCache>
            </c:numRef>
          </c:val>
          <c:extLst>
            <c:ext xmlns:c15="http://schemas.microsoft.com/office/drawing/2012/chart" uri="{02D57815-91ED-43cb-92C2-25804820EDAC}">
              <c15:datalabelsRange>
                <c15:f>Sheet1!$G$13:$G$17</c15:f>
                <c15:dlblRangeCache>
                  <c:ptCount val="5"/>
                  <c:pt idx="0">
                    <c:v>325.32%</c:v>
                  </c:pt>
                  <c:pt idx="1">
                    <c:v>67.36%</c:v>
                  </c:pt>
                  <c:pt idx="2">
                    <c:v>11.35%</c:v>
                  </c:pt>
                  <c:pt idx="3">
                    <c:v>13.30%</c:v>
                  </c:pt>
                  <c:pt idx="4">
                    <c:v>2.48%</c:v>
                  </c:pt>
                </c15:dlblRangeCache>
              </c15:datalabelsRange>
            </c:ext>
          </c:extLst>
        </c:ser>
        <c:dLbls>
          <c:showLegendKey val="0"/>
          <c:showVal val="0"/>
          <c:showCatName val="0"/>
          <c:showSerName val="0"/>
          <c:showPercent val="0"/>
          <c:showBubbleSize val="0"/>
        </c:dLbls>
        <c:gapWidth val="0"/>
        <c:axId val="511058808"/>
        <c:axId val="511054888"/>
      </c:barChart>
      <c:catAx>
        <c:axId val="511058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511054888"/>
        <c:crosses val="autoZero"/>
        <c:auto val="1"/>
        <c:lblAlgn val="ctr"/>
        <c:lblOffset val="100"/>
        <c:noMultiLvlLbl val="0"/>
      </c:catAx>
      <c:valAx>
        <c:axId val="51105488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511058808"/>
        <c:crosses val="autoZero"/>
        <c:crossBetween val="between"/>
      </c:valAx>
      <c:spPr>
        <a:solidFill>
          <a:sysClr val="window" lastClr="FFFFFF"/>
        </a:solidFill>
        <a:ln>
          <a:noFill/>
        </a:ln>
        <a:effectLst/>
        <a:scene3d>
          <a:camera prst="orthographicFront"/>
          <a:lightRig rig="threePt" dir="t"/>
        </a:scene3d>
        <a:sp3d>
          <a:bevelT/>
        </a:sp3d>
      </c:spPr>
    </c:plotArea>
    <c:plotVisOnly val="1"/>
    <c:dispBlanksAs val="gap"/>
    <c:showDLblsOverMax val="0"/>
  </c:chart>
  <c:spPr>
    <a:solidFill>
      <a:srgbClr val="002060"/>
    </a:solidFill>
    <a:ln>
      <a:noFill/>
    </a:ln>
    <a:effectLst/>
    <a:scene3d>
      <a:camera prst="orthographicFront"/>
      <a:lightRig rig="threePt" dir="t"/>
    </a:scene3d>
    <a:sp3d>
      <a:bevelT/>
    </a:sp3d>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Volume % by transaction type</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doughnutChart>
        <c:varyColors val="1"/>
        <c:ser>
          <c:idx val="0"/>
          <c:order val="0"/>
          <c:tx>
            <c:strRef>
              <c:f>Sheet1!$W$1</c:f>
              <c:strCache>
                <c:ptCount val="1"/>
                <c:pt idx="0">
                  <c:v>Volume</c:v>
                </c:pt>
              </c:strCache>
            </c:strRef>
          </c:tx>
          <c:explosion val="12"/>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Lbls>
            <c:dLbl>
              <c:idx val="0"/>
              <c:layout>
                <c:manualLayout>
                  <c:x val="0.11666666666666667"/>
                  <c:y val="0.1527777777777776"/>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1"/>
              <c:layout>
                <c:manualLayout>
                  <c:x val="-0.12777777777777777"/>
                  <c:y val="4.6296296296296294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layout>
                <c:manualLayout>
                  <c:x val="-0.20833333333333334"/>
                  <c:y val="5.0925925925925923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3"/>
              <c:layout>
                <c:manualLayout>
                  <c:x val="-0.10833333333333334"/>
                  <c:y val="-6.9444444444444448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eparator> </c:separator>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extLst>
                <c:ext xmlns:c15="http://schemas.microsoft.com/office/drawing/2012/chart" uri="{02D57815-91ED-43cb-92C2-25804820EDAC}">
                  <c15:fullRef>
                    <c15:sqref>Sheet1!$V$2:$V$6</c15:sqref>
                  </c15:fullRef>
                </c:ext>
              </c:extLst>
              <c:f>Sheet1!$V$2:$V$5</c:f>
              <c:strCache>
                <c:ptCount val="4"/>
                <c:pt idx="0">
                  <c:v>Customer </c:v>
                </c:pt>
                <c:pt idx="1">
                  <c:v>Interbank </c:v>
                </c:pt>
                <c:pt idx="2">
                  <c:v>Interest paid</c:v>
                </c:pt>
                <c:pt idx="3">
                  <c:v>Charges</c:v>
                </c:pt>
              </c:strCache>
            </c:strRef>
          </c:cat>
          <c:val>
            <c:numRef>
              <c:extLst>
                <c:ext xmlns:c15="http://schemas.microsoft.com/office/drawing/2012/chart" uri="{02D57815-91ED-43cb-92C2-25804820EDAC}">
                  <c15:fullRef>
                    <c15:sqref>Sheet1!$W$2:$W$6</c15:sqref>
                  </c15:fullRef>
                </c:ext>
              </c:extLst>
              <c:f>Sheet1!$W$2:$W$5</c:f>
              <c:numCache>
                <c:formatCode>#,##0.##</c:formatCode>
                <c:ptCount val="4"/>
                <c:pt idx="0">
                  <c:v>957762</c:v>
                </c:pt>
                <c:pt idx="1">
                  <c:v>249197</c:v>
                </c:pt>
                <c:pt idx="2">
                  <c:v>81311</c:v>
                </c:pt>
                <c:pt idx="3">
                  <c:v>85690</c:v>
                </c:pt>
              </c:numCache>
            </c:numRef>
          </c:val>
          <c:extLst>
            <c:ext xmlns:c15="http://schemas.microsoft.com/office/drawing/2012/chart" uri="{02D57815-91ED-43cb-92C2-25804820EDAC}">
              <c15:categoryFilterExceptions/>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Value % by transaction type</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8052712160979878"/>
          <c:y val="0.23063502478856809"/>
          <c:w val="0.63106342957130357"/>
          <c:h val="0.76936497521143188"/>
        </c:manualLayout>
      </c:layout>
      <c:doughnutChart>
        <c:varyColors val="1"/>
        <c:ser>
          <c:idx val="0"/>
          <c:order val="0"/>
          <c:tx>
            <c:strRef>
              <c:f>Sheet1!$AA$1</c:f>
              <c:strCache>
                <c:ptCount val="1"/>
                <c:pt idx="0">
                  <c:v>Value</c:v>
                </c:pt>
              </c:strCache>
            </c:strRef>
          </c:tx>
          <c:explosion val="7"/>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1"/>
            <c:bubble3D val="0"/>
            <c:explosion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Lbls>
            <c:dLbl>
              <c:idx val="0"/>
              <c:layout>
                <c:manualLayout>
                  <c:x val="0.25085207907293805"/>
                  <c:y val="-0.13734002150589963"/>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1"/>
              <c:layout>
                <c:manualLayout>
                  <c:x val="-0.32719836400817998"/>
                  <c:y val="-5.7398004867124652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layout>
                <c:manualLayout>
                  <c:x val="-6.5439672801635998E-2"/>
                  <c:y val="-0.10495626822157435"/>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3"/>
              <c:layout>
                <c:manualLayout>
                  <c:x val="-0.17995910020449898"/>
                  <c:y val="-2.3323615160349854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eparator> </c:separator>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extLst>
                <c:ext xmlns:c15="http://schemas.microsoft.com/office/drawing/2012/chart" uri="{02D57815-91ED-43cb-92C2-25804820EDAC}">
                  <c15:fullRef>
                    <c15:sqref>Sheet1!$Z$2:$Z$6</c15:sqref>
                  </c15:fullRef>
                </c:ext>
              </c:extLst>
              <c:f>Sheet1!$Z$2:$Z$5</c:f>
              <c:strCache>
                <c:ptCount val="4"/>
                <c:pt idx="0">
                  <c:v>Customer </c:v>
                </c:pt>
                <c:pt idx="1">
                  <c:v>Interbank </c:v>
                </c:pt>
                <c:pt idx="2">
                  <c:v>Interest paid</c:v>
                </c:pt>
                <c:pt idx="3">
                  <c:v>Charges</c:v>
                </c:pt>
              </c:strCache>
            </c:strRef>
          </c:cat>
          <c:val>
            <c:numRef>
              <c:extLst>
                <c:ext xmlns:c15="http://schemas.microsoft.com/office/drawing/2012/chart" uri="{02D57815-91ED-43cb-92C2-25804820EDAC}">
                  <c15:fullRef>
                    <c15:sqref>Sheet1!$AA$2:$AA$6</c15:sqref>
                  </c15:fullRef>
                </c:ext>
              </c:extLst>
              <c:f>Sheet1!$AA$2:$AA$5</c:f>
              <c:numCache>
                <c:formatCode>#,##0.##</c:formatCode>
                <c:ptCount val="4"/>
                <c:pt idx="0">
                  <c:v>538919104186.14001</c:v>
                </c:pt>
                <c:pt idx="1">
                  <c:v>5055401529100.4502</c:v>
                </c:pt>
                <c:pt idx="2">
                  <c:v>250070759.86000001</c:v>
                </c:pt>
                <c:pt idx="3">
                  <c:v>37460047.359999999</c:v>
                </c:pt>
              </c:numCache>
            </c:numRef>
          </c:val>
          <c:extLst>
            <c:ext xmlns:c15="http://schemas.microsoft.com/office/drawing/2012/chart" uri="{02D57815-91ED-43cb-92C2-25804820EDAC}">
              <c15:categoryFilterExceptions/>
            </c:ext>
          </c:extLst>
        </c:ser>
        <c:dLbls>
          <c:showLegendKey val="0"/>
          <c:showVal val="0"/>
          <c:showCatName val="0"/>
          <c:showSerName val="0"/>
          <c:showPercent val="1"/>
          <c:showBubbleSize val="0"/>
          <c:showLeaderLines val="1"/>
        </c:dLbls>
        <c:firstSliceAng val="0"/>
        <c:holeSize val="66"/>
      </c:doughnut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1EC9C-19E5-4BEF-9E06-4B7CAC8F633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B723E557-18DA-4DD7-801F-DD5F4F9904EE}">
      <dgm:prSet phldrT="[Text]" custT="1"/>
      <dgm:spPr>
        <a:scene3d>
          <a:camera prst="orthographicFront"/>
          <a:lightRig rig="threePt" dir="t"/>
        </a:scene3d>
        <a:sp3d>
          <a:bevelT/>
        </a:sp3d>
      </dgm:spPr>
      <dgm:t>
        <a:bodyPr/>
        <a:lstStyle/>
        <a:p>
          <a:r>
            <a:rPr lang="en-US" sz="1600" b="1" dirty="0" smtClean="0">
              <a:latin typeface="Arial" panose="020B0604020202020204" pitchFamily="34" charset="0"/>
              <a:cs typeface="Arial" panose="020B0604020202020204" pitchFamily="34" charset="0"/>
            </a:rPr>
            <a:t>SADC  Summit (Head of States) </a:t>
          </a:r>
          <a:endParaRPr lang="en-GB" sz="1600" b="1" dirty="0">
            <a:latin typeface="Arial" panose="020B0604020202020204" pitchFamily="34" charset="0"/>
            <a:cs typeface="Arial" panose="020B0604020202020204" pitchFamily="34" charset="0"/>
          </a:endParaRPr>
        </a:p>
      </dgm:t>
    </dgm:pt>
    <dgm:pt modelId="{635E9F4B-CD02-4FA9-93C2-188082530765}" type="parTrans" cxnId="{D79F8FE0-ED1D-43ED-87D3-CD7B85D1C637}">
      <dgm:prSet/>
      <dgm:spPr/>
      <dgm:t>
        <a:bodyPr/>
        <a:lstStyle/>
        <a:p>
          <a:endParaRPr lang="en-GB"/>
        </a:p>
      </dgm:t>
    </dgm:pt>
    <dgm:pt modelId="{11CD6700-26A0-4ADC-969F-9F4FF553933F}" type="sibTrans" cxnId="{D79F8FE0-ED1D-43ED-87D3-CD7B85D1C637}">
      <dgm:prSet/>
      <dgm:spPr/>
      <dgm:t>
        <a:bodyPr/>
        <a:lstStyle/>
        <a:p>
          <a:endParaRPr lang="en-GB"/>
        </a:p>
      </dgm:t>
    </dgm:pt>
    <dgm:pt modelId="{CC56C774-B6FB-445D-9560-8FB4DD870F42}">
      <dgm:prSet phldrT="[Text]" custT="1"/>
      <dgm:spPr>
        <a:solidFill>
          <a:schemeClr val="accent1">
            <a:lumMod val="50000"/>
          </a:schemeClr>
        </a:solidFill>
        <a:scene3d>
          <a:camera prst="orthographicFront"/>
          <a:lightRig rig="threePt" dir="t"/>
        </a:scene3d>
        <a:sp3d>
          <a:bevelT/>
        </a:sp3d>
      </dgm:spPr>
      <dgm:t>
        <a:bodyPr/>
        <a:lstStyle/>
        <a:p>
          <a:r>
            <a:rPr lang="en-US" sz="1600" b="1" dirty="0" smtClean="0">
              <a:latin typeface="Arial" panose="020B0604020202020204" pitchFamily="34" charset="0"/>
              <a:cs typeface="Arial" panose="020B0604020202020204" pitchFamily="34" charset="0"/>
            </a:rPr>
            <a:t>SADC Council of Ministers</a:t>
          </a:r>
          <a:endParaRPr lang="en-GB" sz="1600" b="1" dirty="0">
            <a:latin typeface="Arial" panose="020B0604020202020204" pitchFamily="34" charset="0"/>
            <a:cs typeface="Arial" panose="020B0604020202020204" pitchFamily="34" charset="0"/>
          </a:endParaRPr>
        </a:p>
      </dgm:t>
    </dgm:pt>
    <dgm:pt modelId="{9D5C37B8-C297-49A8-9F77-573B6D9B6F1D}" type="parTrans" cxnId="{1EC49142-EC44-4781-B6BB-6BE71BD3CB0E}">
      <dgm:prSet/>
      <dgm:spPr/>
      <dgm:t>
        <a:bodyPr/>
        <a:lstStyle/>
        <a:p>
          <a:endParaRPr lang="en-GB"/>
        </a:p>
      </dgm:t>
    </dgm:pt>
    <dgm:pt modelId="{C529009E-A490-475F-9353-BF824A4BAF14}" type="sibTrans" cxnId="{1EC49142-EC44-4781-B6BB-6BE71BD3CB0E}">
      <dgm:prSet/>
      <dgm:spPr/>
      <dgm:t>
        <a:bodyPr/>
        <a:lstStyle/>
        <a:p>
          <a:endParaRPr lang="en-GB"/>
        </a:p>
      </dgm:t>
    </dgm:pt>
    <dgm:pt modelId="{EAA66A70-EB64-4B8C-80E9-08C725F5DB8E}">
      <dgm:prSet custT="1"/>
      <dgm:spPr>
        <a:solidFill>
          <a:schemeClr val="accent2">
            <a:lumMod val="50000"/>
          </a:schemeClr>
        </a:solidFill>
        <a:scene3d>
          <a:camera prst="orthographicFront"/>
          <a:lightRig rig="threePt" dir="t"/>
        </a:scene3d>
        <a:sp3d>
          <a:bevelT/>
        </a:sp3d>
      </dgm:spPr>
      <dgm:t>
        <a:bodyPr/>
        <a:lstStyle/>
        <a:p>
          <a:r>
            <a:rPr lang="en-US" sz="1600" b="1" dirty="0" smtClean="0">
              <a:latin typeface="Arial" panose="020B0604020202020204" pitchFamily="34" charset="0"/>
              <a:cs typeface="Arial" panose="020B0604020202020204" pitchFamily="34" charset="0"/>
            </a:rPr>
            <a:t>Committee of Central Bank Governors (CCBG) </a:t>
          </a:r>
          <a:endParaRPr lang="en-GB" sz="1600" b="1" dirty="0">
            <a:latin typeface="Arial" panose="020B0604020202020204" pitchFamily="34" charset="0"/>
            <a:cs typeface="Arial" panose="020B0604020202020204" pitchFamily="34" charset="0"/>
          </a:endParaRPr>
        </a:p>
      </dgm:t>
    </dgm:pt>
    <dgm:pt modelId="{5343597C-581D-4283-B8E2-E78CA3C7AB7A}" type="parTrans" cxnId="{4046D553-0B17-4472-B14C-E73ECE68CA0E}">
      <dgm:prSet/>
      <dgm:spPr/>
      <dgm:t>
        <a:bodyPr/>
        <a:lstStyle/>
        <a:p>
          <a:endParaRPr lang="en-GB"/>
        </a:p>
      </dgm:t>
    </dgm:pt>
    <dgm:pt modelId="{3006D9D1-F881-4806-9BF6-E617283290B4}" type="sibTrans" cxnId="{4046D553-0B17-4472-B14C-E73ECE68CA0E}">
      <dgm:prSet/>
      <dgm:spPr/>
      <dgm:t>
        <a:bodyPr/>
        <a:lstStyle/>
        <a:p>
          <a:endParaRPr lang="en-GB"/>
        </a:p>
      </dgm:t>
    </dgm:pt>
    <dgm:pt modelId="{3A7BC8F4-E7ED-441B-9D02-912864EBC4DE}">
      <dgm:prSet/>
      <dgm:spPr>
        <a:solidFill>
          <a:schemeClr val="accent5">
            <a:lumMod val="50000"/>
          </a:schemeClr>
        </a:solidFill>
        <a:scene3d>
          <a:camera prst="orthographicFront"/>
          <a:lightRig rig="threePt" dir="t"/>
        </a:scene3d>
        <a:sp3d>
          <a:bevelT/>
        </a:sp3d>
      </dgm:spPr>
      <dgm:t>
        <a:bodyPr/>
        <a:lstStyle/>
        <a:p>
          <a:r>
            <a:rPr lang="en-US" b="1" dirty="0" smtClean="0">
              <a:latin typeface="Arial" panose="020B0604020202020204" pitchFamily="34" charset="0"/>
              <a:cs typeface="Arial" panose="020B0604020202020204" pitchFamily="34" charset="0"/>
            </a:rPr>
            <a:t>Banking Supervision</a:t>
          </a:r>
          <a:endParaRPr lang="en-GB" b="1" dirty="0">
            <a:latin typeface="Arial" panose="020B0604020202020204" pitchFamily="34" charset="0"/>
            <a:cs typeface="Arial" panose="020B0604020202020204" pitchFamily="34" charset="0"/>
          </a:endParaRPr>
        </a:p>
      </dgm:t>
    </dgm:pt>
    <dgm:pt modelId="{4050427D-AB0A-4CA9-B3D4-21FA1CF1639A}" type="parTrans" cxnId="{D2CED55F-77D8-4579-83A7-9A77B30CE0F9}">
      <dgm:prSet/>
      <dgm:spPr/>
      <dgm:t>
        <a:bodyPr/>
        <a:lstStyle/>
        <a:p>
          <a:endParaRPr lang="en-GB"/>
        </a:p>
      </dgm:t>
    </dgm:pt>
    <dgm:pt modelId="{0EAB4CD7-A3B3-49C5-AE27-8385F0C79E60}" type="sibTrans" cxnId="{D2CED55F-77D8-4579-83A7-9A77B30CE0F9}">
      <dgm:prSet/>
      <dgm:spPr/>
      <dgm:t>
        <a:bodyPr/>
        <a:lstStyle/>
        <a:p>
          <a:endParaRPr lang="en-GB"/>
        </a:p>
      </dgm:t>
    </dgm:pt>
    <dgm:pt modelId="{35DA6544-869B-40CF-A3A9-30C323D529B5}">
      <dgm:prSet/>
      <dgm:spPr>
        <a:solidFill>
          <a:schemeClr val="accent5">
            <a:lumMod val="50000"/>
          </a:schemeClr>
        </a:solidFill>
        <a:scene3d>
          <a:camera prst="orthographicFront"/>
          <a:lightRig rig="threePt" dir="t"/>
        </a:scene3d>
        <a:sp3d>
          <a:bevelT/>
        </a:sp3d>
      </dgm:spPr>
      <dgm:t>
        <a:bodyPr/>
        <a:lstStyle/>
        <a:p>
          <a:r>
            <a:rPr lang="en-US" b="1" dirty="0" smtClean="0">
              <a:latin typeface="Arial" panose="020B0604020202020204" pitchFamily="34" charset="0"/>
              <a:cs typeface="Arial" panose="020B0604020202020204" pitchFamily="34" charset="0"/>
            </a:rPr>
            <a:t>Financial Markets</a:t>
          </a:r>
          <a:endParaRPr lang="en-GB" b="1" dirty="0">
            <a:latin typeface="Arial" panose="020B0604020202020204" pitchFamily="34" charset="0"/>
            <a:cs typeface="Arial" panose="020B0604020202020204" pitchFamily="34" charset="0"/>
          </a:endParaRPr>
        </a:p>
      </dgm:t>
    </dgm:pt>
    <dgm:pt modelId="{962441B5-455D-407E-8652-3977F31788A7}" type="parTrans" cxnId="{87B1B70C-29A0-4734-9D3C-0671592206B9}">
      <dgm:prSet/>
      <dgm:spPr/>
      <dgm:t>
        <a:bodyPr/>
        <a:lstStyle/>
        <a:p>
          <a:endParaRPr lang="en-GB"/>
        </a:p>
      </dgm:t>
    </dgm:pt>
    <dgm:pt modelId="{F6CE7766-EA65-4ED6-B67C-0480301B8842}" type="sibTrans" cxnId="{87B1B70C-29A0-4734-9D3C-0671592206B9}">
      <dgm:prSet/>
      <dgm:spPr/>
      <dgm:t>
        <a:bodyPr/>
        <a:lstStyle/>
        <a:p>
          <a:endParaRPr lang="en-GB"/>
        </a:p>
      </dgm:t>
    </dgm:pt>
    <dgm:pt modelId="{5FF72F20-7D05-4164-A91A-FE56184B4FF1}">
      <dgm:prSet custT="1"/>
      <dgm:spPr>
        <a:solidFill>
          <a:schemeClr val="accent6">
            <a:lumMod val="75000"/>
          </a:schemeClr>
        </a:solidFill>
        <a:scene3d>
          <a:camera prst="orthographicFront"/>
          <a:lightRig rig="threePt" dir="t"/>
        </a:scene3d>
        <a:sp3d>
          <a:bevelT/>
        </a:sp3d>
      </dgm:spPr>
      <dgm:t>
        <a:bodyPr/>
        <a:lstStyle/>
        <a:p>
          <a:r>
            <a:rPr lang="en-US" sz="15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Payment System </a:t>
          </a:r>
          <a:endParaRPr lang="en-GB"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44CB7AC-8651-4A7B-AF5F-458201C6DE33}" type="parTrans" cxnId="{FAE056AC-3663-462E-A7FD-E220C4E876C8}">
      <dgm:prSet/>
      <dgm:spPr/>
      <dgm:t>
        <a:bodyPr/>
        <a:lstStyle/>
        <a:p>
          <a:endParaRPr lang="en-GB"/>
        </a:p>
      </dgm:t>
    </dgm:pt>
    <dgm:pt modelId="{DF1D5988-5BC2-4B48-A9BD-FC0498AF945D}" type="sibTrans" cxnId="{FAE056AC-3663-462E-A7FD-E220C4E876C8}">
      <dgm:prSet/>
      <dgm:spPr/>
      <dgm:t>
        <a:bodyPr/>
        <a:lstStyle/>
        <a:p>
          <a:endParaRPr lang="en-GB"/>
        </a:p>
      </dgm:t>
    </dgm:pt>
    <dgm:pt modelId="{E4F75DB9-8B18-4BE9-8499-A36A05FE8F36}">
      <dgm:prSet/>
      <dgm:spPr>
        <a:solidFill>
          <a:schemeClr val="accent5">
            <a:lumMod val="50000"/>
          </a:schemeClr>
        </a:solidFill>
        <a:scene3d>
          <a:camera prst="orthographicFront"/>
          <a:lightRig rig="threePt" dir="t"/>
        </a:scene3d>
        <a:sp3d>
          <a:bevelT/>
        </a:sp3d>
      </dgm:spPr>
      <dgm:t>
        <a:bodyPr/>
        <a:lstStyle/>
        <a:p>
          <a:r>
            <a:rPr lang="en-US" b="1" dirty="0" smtClean="0">
              <a:latin typeface="Arial" panose="020B0604020202020204" pitchFamily="34" charset="0"/>
              <a:cs typeface="Arial" panose="020B0604020202020204" pitchFamily="34" charset="0"/>
            </a:rPr>
            <a:t>SADC Banking Association</a:t>
          </a:r>
          <a:endParaRPr lang="en-GB" b="1" dirty="0">
            <a:latin typeface="Arial" panose="020B0604020202020204" pitchFamily="34" charset="0"/>
            <a:cs typeface="Arial" panose="020B0604020202020204" pitchFamily="34" charset="0"/>
          </a:endParaRPr>
        </a:p>
      </dgm:t>
    </dgm:pt>
    <dgm:pt modelId="{B628C72D-AA02-4CBF-AA78-24439F62B945}" type="parTrans" cxnId="{28F5F524-4B1E-4252-AC21-BDB575515000}">
      <dgm:prSet/>
      <dgm:spPr/>
      <dgm:t>
        <a:bodyPr/>
        <a:lstStyle/>
        <a:p>
          <a:endParaRPr lang="en-GB"/>
        </a:p>
      </dgm:t>
    </dgm:pt>
    <dgm:pt modelId="{F942899F-2466-4044-A951-A9CD1EA06D66}" type="sibTrans" cxnId="{28F5F524-4B1E-4252-AC21-BDB575515000}">
      <dgm:prSet/>
      <dgm:spPr/>
      <dgm:t>
        <a:bodyPr/>
        <a:lstStyle/>
        <a:p>
          <a:endParaRPr lang="en-GB"/>
        </a:p>
      </dgm:t>
    </dgm:pt>
    <dgm:pt modelId="{9766FFCF-050A-486E-9549-B47313EDDF57}">
      <dgm:prSet custT="1"/>
      <dgm:spPr>
        <a:solidFill>
          <a:schemeClr val="accent3">
            <a:lumMod val="50000"/>
          </a:schemeClr>
        </a:solidFill>
        <a:scene3d>
          <a:camera prst="orthographicFront"/>
          <a:lightRig rig="threePt" dir="t"/>
        </a:scene3d>
        <a:sp3d>
          <a:bevelT/>
        </a:sp3d>
      </dgm:spPr>
      <dgm:t>
        <a:bodyPr/>
        <a:lstStyle/>
        <a:p>
          <a:r>
            <a:rPr lang="en-US" sz="1600" b="1" dirty="0" smtClean="0">
              <a:latin typeface="Arial" panose="020B0604020202020204" pitchFamily="34" charset="0"/>
              <a:cs typeface="Arial" panose="020B0604020202020204" pitchFamily="34" charset="0"/>
            </a:rPr>
            <a:t>SADC Committee of Ministers responsible  for Finance and Investment </a:t>
          </a:r>
          <a:endParaRPr lang="en-GB" sz="1600" b="1" dirty="0">
            <a:latin typeface="Arial" panose="020B0604020202020204" pitchFamily="34" charset="0"/>
            <a:cs typeface="Arial" panose="020B0604020202020204" pitchFamily="34" charset="0"/>
          </a:endParaRPr>
        </a:p>
      </dgm:t>
    </dgm:pt>
    <dgm:pt modelId="{5A908E6A-E47E-4D0C-A769-8716B1815E0E}" type="sibTrans" cxnId="{76B8DF9D-52BD-4CEC-B987-900E9A4E9C55}">
      <dgm:prSet/>
      <dgm:spPr/>
      <dgm:t>
        <a:bodyPr/>
        <a:lstStyle/>
        <a:p>
          <a:endParaRPr lang="en-GB"/>
        </a:p>
      </dgm:t>
    </dgm:pt>
    <dgm:pt modelId="{EF2E89EE-6AB9-486B-B8C9-0BBFC6833AA8}" type="parTrans" cxnId="{76B8DF9D-52BD-4CEC-B987-900E9A4E9C55}">
      <dgm:prSet/>
      <dgm:spPr/>
      <dgm:t>
        <a:bodyPr/>
        <a:lstStyle/>
        <a:p>
          <a:endParaRPr lang="en-GB"/>
        </a:p>
      </dgm:t>
    </dgm:pt>
    <dgm:pt modelId="{AE0CDA47-6D2C-4508-A041-4E2E969D10AA}">
      <dgm:prSet phldrT="[Text]" custT="1"/>
      <dgm:spPr>
        <a:solidFill>
          <a:srgbClr val="0070C0"/>
        </a:solidFill>
        <a:scene3d>
          <a:camera prst="orthographicFront"/>
          <a:lightRig rig="threePt" dir="t"/>
        </a:scene3d>
        <a:sp3d>
          <a:bevelT/>
        </a:sp3d>
      </dgm:spPr>
      <dgm:t>
        <a:bodyPr/>
        <a:lstStyle/>
        <a:p>
          <a:r>
            <a:rPr lang="en-US" sz="1600" b="1" dirty="0" smtClean="0">
              <a:solidFill>
                <a:schemeClr val="tx1"/>
              </a:solidFill>
              <a:latin typeface="Arial" panose="020B0604020202020204" pitchFamily="34" charset="0"/>
              <a:cs typeface="Arial" panose="020B0604020202020204" pitchFamily="34" charset="0"/>
            </a:rPr>
            <a:t>Sub-Committees </a:t>
          </a:r>
          <a:r>
            <a:rPr lang="en-US" sz="1600" b="1" dirty="0" smtClean="0">
              <a:solidFill>
                <a:schemeClr val="accent6">
                  <a:lumMod val="75000"/>
                </a:schemeClr>
              </a:solidFill>
              <a:latin typeface="Arial" panose="020B0604020202020204" pitchFamily="34" charset="0"/>
              <a:cs typeface="Arial" panose="020B0604020202020204" pitchFamily="34" charset="0"/>
            </a:rPr>
            <a:t>include</a:t>
          </a:r>
          <a:endParaRPr lang="en-GB" sz="1600" b="1" dirty="0">
            <a:solidFill>
              <a:schemeClr val="accent6">
                <a:lumMod val="75000"/>
              </a:schemeClr>
            </a:solidFill>
            <a:latin typeface="Arial" panose="020B0604020202020204" pitchFamily="34" charset="0"/>
            <a:cs typeface="Arial" panose="020B0604020202020204" pitchFamily="34" charset="0"/>
          </a:endParaRPr>
        </a:p>
      </dgm:t>
    </dgm:pt>
    <dgm:pt modelId="{8979293B-2208-4923-BB3C-A95CBC9F513C}" type="sibTrans" cxnId="{9923FECC-464F-4B0E-B7A7-5341DF1F5A64}">
      <dgm:prSet/>
      <dgm:spPr/>
      <dgm:t>
        <a:bodyPr/>
        <a:lstStyle/>
        <a:p>
          <a:endParaRPr lang="en-GB"/>
        </a:p>
      </dgm:t>
    </dgm:pt>
    <dgm:pt modelId="{910CF8F9-DE15-4FAA-A0D9-92D8E63505DC}" type="parTrans" cxnId="{9923FECC-464F-4B0E-B7A7-5341DF1F5A64}">
      <dgm:prSet/>
      <dgm:spPr/>
      <dgm:t>
        <a:bodyPr/>
        <a:lstStyle/>
        <a:p>
          <a:endParaRPr lang="en-GB"/>
        </a:p>
      </dgm:t>
    </dgm:pt>
    <dgm:pt modelId="{B35F680E-8FB8-4C14-BF3A-FEC4A549F223}" type="pres">
      <dgm:prSet presAssocID="{52D1EC9C-19E5-4BEF-9E06-4B7CAC8F633E}" presName="mainComposite" presStyleCnt="0">
        <dgm:presLayoutVars>
          <dgm:chPref val="1"/>
          <dgm:dir/>
          <dgm:animOne val="branch"/>
          <dgm:animLvl val="lvl"/>
          <dgm:resizeHandles val="exact"/>
        </dgm:presLayoutVars>
      </dgm:prSet>
      <dgm:spPr/>
      <dgm:t>
        <a:bodyPr/>
        <a:lstStyle/>
        <a:p>
          <a:endParaRPr lang="en-GB"/>
        </a:p>
      </dgm:t>
    </dgm:pt>
    <dgm:pt modelId="{07A21C5C-3031-4A03-A623-8065CEFE193F}" type="pres">
      <dgm:prSet presAssocID="{52D1EC9C-19E5-4BEF-9E06-4B7CAC8F633E}" presName="hierFlow" presStyleCnt="0"/>
      <dgm:spPr/>
    </dgm:pt>
    <dgm:pt modelId="{D8F1ACF9-54BD-4437-8236-E3021AC45B17}" type="pres">
      <dgm:prSet presAssocID="{52D1EC9C-19E5-4BEF-9E06-4B7CAC8F633E}" presName="firstBuf" presStyleCnt="0"/>
      <dgm:spPr/>
    </dgm:pt>
    <dgm:pt modelId="{0410AE4B-D220-4E0D-8A0B-AADA14B72D34}" type="pres">
      <dgm:prSet presAssocID="{52D1EC9C-19E5-4BEF-9E06-4B7CAC8F633E}" presName="hierChild1" presStyleCnt="0">
        <dgm:presLayoutVars>
          <dgm:chPref val="1"/>
          <dgm:animOne val="branch"/>
          <dgm:animLvl val="lvl"/>
        </dgm:presLayoutVars>
      </dgm:prSet>
      <dgm:spPr/>
    </dgm:pt>
    <dgm:pt modelId="{43D6B00A-E5B0-4CCD-A7C7-EC2740D6B551}" type="pres">
      <dgm:prSet presAssocID="{B723E557-18DA-4DD7-801F-DD5F4F9904EE}" presName="Name14" presStyleCnt="0"/>
      <dgm:spPr/>
    </dgm:pt>
    <dgm:pt modelId="{8A1CB67A-AD36-445A-98B2-DA3AC58841D4}" type="pres">
      <dgm:prSet presAssocID="{B723E557-18DA-4DD7-801F-DD5F4F9904EE}" presName="level1Shape" presStyleLbl="node0" presStyleIdx="0" presStyleCnt="1" custScaleX="287823">
        <dgm:presLayoutVars>
          <dgm:chPref val="3"/>
        </dgm:presLayoutVars>
      </dgm:prSet>
      <dgm:spPr/>
      <dgm:t>
        <a:bodyPr/>
        <a:lstStyle/>
        <a:p>
          <a:endParaRPr lang="en-GB"/>
        </a:p>
      </dgm:t>
    </dgm:pt>
    <dgm:pt modelId="{CF64399E-B4AA-495C-8920-E5A9D513B207}" type="pres">
      <dgm:prSet presAssocID="{B723E557-18DA-4DD7-801F-DD5F4F9904EE}" presName="hierChild2" presStyleCnt="0"/>
      <dgm:spPr/>
    </dgm:pt>
    <dgm:pt modelId="{3051C462-F841-4F45-BE18-0BF67A25D24C}" type="pres">
      <dgm:prSet presAssocID="{9D5C37B8-C297-49A8-9F77-573B6D9B6F1D}" presName="Name19" presStyleLbl="parChTrans1D2" presStyleIdx="0" presStyleCnt="1"/>
      <dgm:spPr/>
      <dgm:t>
        <a:bodyPr/>
        <a:lstStyle/>
        <a:p>
          <a:endParaRPr lang="en-GB"/>
        </a:p>
      </dgm:t>
    </dgm:pt>
    <dgm:pt modelId="{F68CF9B5-3209-47BB-9280-E41535B680AF}" type="pres">
      <dgm:prSet presAssocID="{CC56C774-B6FB-445D-9560-8FB4DD870F42}" presName="Name21" presStyleCnt="0"/>
      <dgm:spPr/>
    </dgm:pt>
    <dgm:pt modelId="{6409E721-1BA2-4972-9208-EF4D3CDF61D6}" type="pres">
      <dgm:prSet presAssocID="{CC56C774-B6FB-445D-9560-8FB4DD870F42}" presName="level2Shape" presStyleLbl="node2" presStyleIdx="0" presStyleCnt="1" custScaleX="287823"/>
      <dgm:spPr/>
      <dgm:t>
        <a:bodyPr/>
        <a:lstStyle/>
        <a:p>
          <a:endParaRPr lang="en-GB"/>
        </a:p>
      </dgm:t>
    </dgm:pt>
    <dgm:pt modelId="{670B94FE-AD9E-4687-AC7A-5D40539E6D7C}" type="pres">
      <dgm:prSet presAssocID="{CC56C774-B6FB-445D-9560-8FB4DD870F42}" presName="hierChild3" presStyleCnt="0"/>
      <dgm:spPr/>
    </dgm:pt>
    <dgm:pt modelId="{D35C82E8-AD61-456F-964C-B0204B3A8437}" type="pres">
      <dgm:prSet presAssocID="{EF2E89EE-6AB9-486B-B8C9-0BBFC6833AA8}" presName="Name19" presStyleLbl="parChTrans1D3" presStyleIdx="0" presStyleCnt="1"/>
      <dgm:spPr/>
      <dgm:t>
        <a:bodyPr/>
        <a:lstStyle/>
        <a:p>
          <a:endParaRPr lang="en-GB"/>
        </a:p>
      </dgm:t>
    </dgm:pt>
    <dgm:pt modelId="{76657787-5C2D-4E6B-9DBA-47979379F972}" type="pres">
      <dgm:prSet presAssocID="{9766FFCF-050A-486E-9549-B47313EDDF57}" presName="Name21" presStyleCnt="0"/>
      <dgm:spPr/>
    </dgm:pt>
    <dgm:pt modelId="{AEAB2673-987D-4CF7-8B95-2157E8EE1DED}" type="pres">
      <dgm:prSet presAssocID="{9766FFCF-050A-486E-9549-B47313EDDF57}" presName="level2Shape" presStyleLbl="node3" presStyleIdx="0" presStyleCnt="1" custScaleX="290855"/>
      <dgm:spPr/>
      <dgm:t>
        <a:bodyPr/>
        <a:lstStyle/>
        <a:p>
          <a:endParaRPr lang="en-GB"/>
        </a:p>
      </dgm:t>
    </dgm:pt>
    <dgm:pt modelId="{B6CA0A07-D009-4255-A1C9-86F1DC505A39}" type="pres">
      <dgm:prSet presAssocID="{9766FFCF-050A-486E-9549-B47313EDDF57}" presName="hierChild3" presStyleCnt="0"/>
      <dgm:spPr/>
    </dgm:pt>
    <dgm:pt modelId="{8D8A5F24-631E-4B8F-87C2-3D38267F5FA2}" type="pres">
      <dgm:prSet presAssocID="{5343597C-581D-4283-B8E2-E78CA3C7AB7A}" presName="Name19" presStyleLbl="parChTrans1D4" presStyleIdx="0" presStyleCnt="5"/>
      <dgm:spPr/>
      <dgm:t>
        <a:bodyPr/>
        <a:lstStyle/>
        <a:p>
          <a:endParaRPr lang="en-GB"/>
        </a:p>
      </dgm:t>
    </dgm:pt>
    <dgm:pt modelId="{9A0EF82C-A0BF-4156-A0C6-DBF490E4D87D}" type="pres">
      <dgm:prSet presAssocID="{EAA66A70-EB64-4B8C-80E9-08C725F5DB8E}" presName="Name21" presStyleCnt="0"/>
      <dgm:spPr/>
    </dgm:pt>
    <dgm:pt modelId="{A988016D-A035-4C5F-A482-009DC449087A}" type="pres">
      <dgm:prSet presAssocID="{EAA66A70-EB64-4B8C-80E9-08C725F5DB8E}" presName="level2Shape" presStyleLbl="node4" presStyleIdx="0" presStyleCnt="5" custScaleX="287823"/>
      <dgm:spPr/>
      <dgm:t>
        <a:bodyPr/>
        <a:lstStyle/>
        <a:p>
          <a:endParaRPr lang="en-GB"/>
        </a:p>
      </dgm:t>
    </dgm:pt>
    <dgm:pt modelId="{150D96CE-7B3A-48E8-A06B-D9F84D261D65}" type="pres">
      <dgm:prSet presAssocID="{EAA66A70-EB64-4B8C-80E9-08C725F5DB8E}" presName="hierChild3" presStyleCnt="0"/>
      <dgm:spPr/>
    </dgm:pt>
    <dgm:pt modelId="{2ADE30E7-D424-45A5-A425-3F7AF2410C70}" type="pres">
      <dgm:prSet presAssocID="{4050427D-AB0A-4CA9-B3D4-21FA1CF1639A}" presName="Name19" presStyleLbl="parChTrans1D4" presStyleIdx="1" presStyleCnt="5"/>
      <dgm:spPr/>
      <dgm:t>
        <a:bodyPr/>
        <a:lstStyle/>
        <a:p>
          <a:endParaRPr lang="en-GB"/>
        </a:p>
      </dgm:t>
    </dgm:pt>
    <dgm:pt modelId="{2EAD90CE-4970-4EEC-9ED2-FB5B28F30B9C}" type="pres">
      <dgm:prSet presAssocID="{3A7BC8F4-E7ED-441B-9D02-912864EBC4DE}" presName="Name21" presStyleCnt="0"/>
      <dgm:spPr/>
    </dgm:pt>
    <dgm:pt modelId="{28FF8DDB-E2D9-407A-ADC4-19DD093FB833}" type="pres">
      <dgm:prSet presAssocID="{3A7BC8F4-E7ED-441B-9D02-912864EBC4DE}" presName="level2Shape" presStyleLbl="node4" presStyleIdx="1" presStyleCnt="5"/>
      <dgm:spPr/>
      <dgm:t>
        <a:bodyPr/>
        <a:lstStyle/>
        <a:p>
          <a:endParaRPr lang="en-GB"/>
        </a:p>
      </dgm:t>
    </dgm:pt>
    <dgm:pt modelId="{93BF830C-99EF-4733-B724-462A6257D418}" type="pres">
      <dgm:prSet presAssocID="{3A7BC8F4-E7ED-441B-9D02-912864EBC4DE}" presName="hierChild3" presStyleCnt="0"/>
      <dgm:spPr/>
    </dgm:pt>
    <dgm:pt modelId="{C747DA58-DB38-4822-B547-CE77D469E0B1}" type="pres">
      <dgm:prSet presAssocID="{962441B5-455D-407E-8652-3977F31788A7}" presName="Name19" presStyleLbl="parChTrans1D4" presStyleIdx="2" presStyleCnt="5"/>
      <dgm:spPr/>
      <dgm:t>
        <a:bodyPr/>
        <a:lstStyle/>
        <a:p>
          <a:endParaRPr lang="en-GB"/>
        </a:p>
      </dgm:t>
    </dgm:pt>
    <dgm:pt modelId="{435B9F3C-12EC-498B-A5D2-A91419AF1DB9}" type="pres">
      <dgm:prSet presAssocID="{35DA6544-869B-40CF-A3A9-30C323D529B5}" presName="Name21" presStyleCnt="0"/>
      <dgm:spPr/>
    </dgm:pt>
    <dgm:pt modelId="{7AD4B06D-E061-4343-A80C-5827735C6390}" type="pres">
      <dgm:prSet presAssocID="{35DA6544-869B-40CF-A3A9-30C323D529B5}" presName="level2Shape" presStyleLbl="node4" presStyleIdx="2" presStyleCnt="5"/>
      <dgm:spPr/>
      <dgm:t>
        <a:bodyPr/>
        <a:lstStyle/>
        <a:p>
          <a:endParaRPr lang="en-GB"/>
        </a:p>
      </dgm:t>
    </dgm:pt>
    <dgm:pt modelId="{7A5C983F-EADE-4046-AA76-9BF77F5EDB89}" type="pres">
      <dgm:prSet presAssocID="{35DA6544-869B-40CF-A3A9-30C323D529B5}" presName="hierChild3" presStyleCnt="0"/>
      <dgm:spPr/>
    </dgm:pt>
    <dgm:pt modelId="{DF047E53-55F7-436F-9C90-6B84EF4D784D}" type="pres">
      <dgm:prSet presAssocID="{644CB7AC-8651-4A7B-AF5F-458201C6DE33}" presName="Name19" presStyleLbl="parChTrans1D4" presStyleIdx="3" presStyleCnt="5"/>
      <dgm:spPr/>
      <dgm:t>
        <a:bodyPr/>
        <a:lstStyle/>
        <a:p>
          <a:endParaRPr lang="en-GB"/>
        </a:p>
      </dgm:t>
    </dgm:pt>
    <dgm:pt modelId="{BDE8EFD6-4EF1-4BC2-A4DC-1970D723AA1C}" type="pres">
      <dgm:prSet presAssocID="{5FF72F20-7D05-4164-A91A-FE56184B4FF1}" presName="Name21" presStyleCnt="0"/>
      <dgm:spPr/>
    </dgm:pt>
    <dgm:pt modelId="{C7C47006-06C2-4929-80C9-1E613EFD0330}" type="pres">
      <dgm:prSet presAssocID="{5FF72F20-7D05-4164-A91A-FE56184B4FF1}" presName="level2Shape" presStyleLbl="node4" presStyleIdx="3" presStyleCnt="5"/>
      <dgm:spPr/>
      <dgm:t>
        <a:bodyPr/>
        <a:lstStyle/>
        <a:p>
          <a:endParaRPr lang="en-GB"/>
        </a:p>
      </dgm:t>
    </dgm:pt>
    <dgm:pt modelId="{75519B1C-14E6-4EEB-B109-692C4FF5557F}" type="pres">
      <dgm:prSet presAssocID="{5FF72F20-7D05-4164-A91A-FE56184B4FF1}" presName="hierChild3" presStyleCnt="0"/>
      <dgm:spPr/>
    </dgm:pt>
    <dgm:pt modelId="{B3EF96DD-CEBB-4488-A777-30D47E1EEF64}" type="pres">
      <dgm:prSet presAssocID="{B628C72D-AA02-4CBF-AA78-24439F62B945}" presName="Name19" presStyleLbl="parChTrans1D4" presStyleIdx="4" presStyleCnt="5"/>
      <dgm:spPr/>
      <dgm:t>
        <a:bodyPr/>
        <a:lstStyle/>
        <a:p>
          <a:endParaRPr lang="en-GB"/>
        </a:p>
      </dgm:t>
    </dgm:pt>
    <dgm:pt modelId="{7C79433F-A192-4BEF-831A-6B7D9828AA9A}" type="pres">
      <dgm:prSet presAssocID="{E4F75DB9-8B18-4BE9-8499-A36A05FE8F36}" presName="Name21" presStyleCnt="0"/>
      <dgm:spPr/>
    </dgm:pt>
    <dgm:pt modelId="{698EAF9C-172C-4033-96A4-32EDF30975AC}" type="pres">
      <dgm:prSet presAssocID="{E4F75DB9-8B18-4BE9-8499-A36A05FE8F36}" presName="level2Shape" presStyleLbl="node4" presStyleIdx="4" presStyleCnt="5"/>
      <dgm:spPr/>
      <dgm:t>
        <a:bodyPr/>
        <a:lstStyle/>
        <a:p>
          <a:endParaRPr lang="en-GB"/>
        </a:p>
      </dgm:t>
    </dgm:pt>
    <dgm:pt modelId="{8B5E850C-9847-4E7F-8F68-F5FAD815B153}" type="pres">
      <dgm:prSet presAssocID="{E4F75DB9-8B18-4BE9-8499-A36A05FE8F36}" presName="hierChild3" presStyleCnt="0"/>
      <dgm:spPr/>
    </dgm:pt>
    <dgm:pt modelId="{E0118C90-C18E-430B-873B-BD0A92248A4A}" type="pres">
      <dgm:prSet presAssocID="{52D1EC9C-19E5-4BEF-9E06-4B7CAC8F633E}" presName="bgShapesFlow" presStyleCnt="0"/>
      <dgm:spPr/>
    </dgm:pt>
    <dgm:pt modelId="{CEDAD51E-AB88-41E3-9929-E32D2889C4BE}" type="pres">
      <dgm:prSet presAssocID="{AE0CDA47-6D2C-4508-A041-4E2E969D10AA}" presName="rectComp" presStyleCnt="0"/>
      <dgm:spPr/>
    </dgm:pt>
    <dgm:pt modelId="{445F048C-5297-479D-A74E-71E0D9F4EF92}" type="pres">
      <dgm:prSet presAssocID="{AE0CDA47-6D2C-4508-A041-4E2E969D10AA}" presName="bgRect" presStyleLbl="bgShp" presStyleIdx="0" presStyleCnt="1" custScaleY="55304" custLinFactY="200000" custLinFactNeighborX="1667" custLinFactNeighborY="289495"/>
      <dgm:spPr/>
      <dgm:t>
        <a:bodyPr/>
        <a:lstStyle/>
        <a:p>
          <a:endParaRPr lang="en-GB"/>
        </a:p>
      </dgm:t>
    </dgm:pt>
    <dgm:pt modelId="{73854F36-5B2A-46E5-9F45-9D2970BF6D3F}" type="pres">
      <dgm:prSet presAssocID="{AE0CDA47-6D2C-4508-A041-4E2E969D10AA}" presName="bgRectTx" presStyleLbl="bgShp" presStyleIdx="0" presStyleCnt="1">
        <dgm:presLayoutVars>
          <dgm:bulletEnabled val="1"/>
        </dgm:presLayoutVars>
      </dgm:prSet>
      <dgm:spPr/>
      <dgm:t>
        <a:bodyPr/>
        <a:lstStyle/>
        <a:p>
          <a:endParaRPr lang="en-GB"/>
        </a:p>
      </dgm:t>
    </dgm:pt>
  </dgm:ptLst>
  <dgm:cxnLst>
    <dgm:cxn modelId="{B968F289-0A4A-484A-8B6D-7863EABE017D}" type="presOf" srcId="{9766FFCF-050A-486E-9549-B47313EDDF57}" destId="{AEAB2673-987D-4CF7-8B95-2157E8EE1DED}" srcOrd="0" destOrd="0" presId="urn:microsoft.com/office/officeart/2005/8/layout/hierarchy6"/>
    <dgm:cxn modelId="{D79F8FE0-ED1D-43ED-87D3-CD7B85D1C637}" srcId="{52D1EC9C-19E5-4BEF-9E06-4B7CAC8F633E}" destId="{B723E557-18DA-4DD7-801F-DD5F4F9904EE}" srcOrd="0" destOrd="0" parTransId="{635E9F4B-CD02-4FA9-93C2-188082530765}" sibTransId="{11CD6700-26A0-4ADC-969F-9F4FF553933F}"/>
    <dgm:cxn modelId="{4363E94F-20C9-43FD-B246-FAEFE6DAA8B0}" type="presOf" srcId="{9D5C37B8-C297-49A8-9F77-573B6D9B6F1D}" destId="{3051C462-F841-4F45-BE18-0BF67A25D24C}" srcOrd="0" destOrd="0" presId="urn:microsoft.com/office/officeart/2005/8/layout/hierarchy6"/>
    <dgm:cxn modelId="{9923FECC-464F-4B0E-B7A7-5341DF1F5A64}" srcId="{52D1EC9C-19E5-4BEF-9E06-4B7CAC8F633E}" destId="{AE0CDA47-6D2C-4508-A041-4E2E969D10AA}" srcOrd="1" destOrd="0" parTransId="{910CF8F9-DE15-4FAA-A0D9-92D8E63505DC}" sibTransId="{8979293B-2208-4923-BB3C-A95CBC9F513C}"/>
    <dgm:cxn modelId="{FAE056AC-3663-462E-A7FD-E220C4E876C8}" srcId="{EAA66A70-EB64-4B8C-80E9-08C725F5DB8E}" destId="{5FF72F20-7D05-4164-A91A-FE56184B4FF1}" srcOrd="2" destOrd="0" parTransId="{644CB7AC-8651-4A7B-AF5F-458201C6DE33}" sibTransId="{DF1D5988-5BC2-4B48-A9BD-FC0498AF945D}"/>
    <dgm:cxn modelId="{B2458442-377D-4071-B54E-1EB95A7F8C93}" type="presOf" srcId="{AE0CDA47-6D2C-4508-A041-4E2E969D10AA}" destId="{445F048C-5297-479D-A74E-71E0D9F4EF92}" srcOrd="0" destOrd="0" presId="urn:microsoft.com/office/officeart/2005/8/layout/hierarchy6"/>
    <dgm:cxn modelId="{E18C002C-7ABD-4A6A-B8B0-67153B44543F}" type="presOf" srcId="{4050427D-AB0A-4CA9-B3D4-21FA1CF1639A}" destId="{2ADE30E7-D424-45A5-A425-3F7AF2410C70}" srcOrd="0" destOrd="0" presId="urn:microsoft.com/office/officeart/2005/8/layout/hierarchy6"/>
    <dgm:cxn modelId="{D92D3596-209C-454F-950C-683121748C7B}" type="presOf" srcId="{644CB7AC-8651-4A7B-AF5F-458201C6DE33}" destId="{DF047E53-55F7-436F-9C90-6B84EF4D784D}" srcOrd="0" destOrd="0" presId="urn:microsoft.com/office/officeart/2005/8/layout/hierarchy6"/>
    <dgm:cxn modelId="{4046D553-0B17-4472-B14C-E73ECE68CA0E}" srcId="{9766FFCF-050A-486E-9549-B47313EDDF57}" destId="{EAA66A70-EB64-4B8C-80E9-08C725F5DB8E}" srcOrd="0" destOrd="0" parTransId="{5343597C-581D-4283-B8E2-E78CA3C7AB7A}" sibTransId="{3006D9D1-F881-4806-9BF6-E617283290B4}"/>
    <dgm:cxn modelId="{383FDA8D-F0A4-4256-BBF7-9165CABF63AE}" type="presOf" srcId="{5343597C-581D-4283-B8E2-E78CA3C7AB7A}" destId="{8D8A5F24-631E-4B8F-87C2-3D38267F5FA2}" srcOrd="0" destOrd="0" presId="urn:microsoft.com/office/officeart/2005/8/layout/hierarchy6"/>
    <dgm:cxn modelId="{183ABF32-14A1-4BF5-BBE8-4C848B133F0B}" type="presOf" srcId="{52D1EC9C-19E5-4BEF-9E06-4B7CAC8F633E}" destId="{B35F680E-8FB8-4C14-BF3A-FEC4A549F223}" srcOrd="0" destOrd="0" presId="urn:microsoft.com/office/officeart/2005/8/layout/hierarchy6"/>
    <dgm:cxn modelId="{76B8DF9D-52BD-4CEC-B987-900E9A4E9C55}" srcId="{CC56C774-B6FB-445D-9560-8FB4DD870F42}" destId="{9766FFCF-050A-486E-9549-B47313EDDF57}" srcOrd="0" destOrd="0" parTransId="{EF2E89EE-6AB9-486B-B8C9-0BBFC6833AA8}" sibTransId="{5A908E6A-E47E-4D0C-A769-8716B1815E0E}"/>
    <dgm:cxn modelId="{ADBF42DB-4EC9-4E6E-BD20-BA225BA1B69F}" type="presOf" srcId="{B723E557-18DA-4DD7-801F-DD5F4F9904EE}" destId="{8A1CB67A-AD36-445A-98B2-DA3AC58841D4}" srcOrd="0" destOrd="0" presId="urn:microsoft.com/office/officeart/2005/8/layout/hierarchy6"/>
    <dgm:cxn modelId="{ECB1A86A-8999-4A2B-A2D7-AC3AD386F3EE}" type="presOf" srcId="{35DA6544-869B-40CF-A3A9-30C323D529B5}" destId="{7AD4B06D-E061-4343-A80C-5827735C6390}" srcOrd="0" destOrd="0" presId="urn:microsoft.com/office/officeart/2005/8/layout/hierarchy6"/>
    <dgm:cxn modelId="{5D6B96E1-535A-4422-8F2B-1D9DCDB8F401}" type="presOf" srcId="{AE0CDA47-6D2C-4508-A041-4E2E969D10AA}" destId="{73854F36-5B2A-46E5-9F45-9D2970BF6D3F}" srcOrd="1" destOrd="0" presId="urn:microsoft.com/office/officeart/2005/8/layout/hierarchy6"/>
    <dgm:cxn modelId="{1EC49142-EC44-4781-B6BB-6BE71BD3CB0E}" srcId="{B723E557-18DA-4DD7-801F-DD5F4F9904EE}" destId="{CC56C774-B6FB-445D-9560-8FB4DD870F42}" srcOrd="0" destOrd="0" parTransId="{9D5C37B8-C297-49A8-9F77-573B6D9B6F1D}" sibTransId="{C529009E-A490-475F-9353-BF824A4BAF14}"/>
    <dgm:cxn modelId="{F136029A-8AE0-4C82-B521-A4467E5C3ECF}" type="presOf" srcId="{E4F75DB9-8B18-4BE9-8499-A36A05FE8F36}" destId="{698EAF9C-172C-4033-96A4-32EDF30975AC}" srcOrd="0" destOrd="0" presId="urn:microsoft.com/office/officeart/2005/8/layout/hierarchy6"/>
    <dgm:cxn modelId="{9D7761FA-DB21-40F0-9E5A-19C172EAB5C0}" type="presOf" srcId="{EF2E89EE-6AB9-486B-B8C9-0BBFC6833AA8}" destId="{D35C82E8-AD61-456F-964C-B0204B3A8437}" srcOrd="0" destOrd="0" presId="urn:microsoft.com/office/officeart/2005/8/layout/hierarchy6"/>
    <dgm:cxn modelId="{404E4A0E-9352-4ADB-919F-9D3935E1894C}" type="presOf" srcId="{B628C72D-AA02-4CBF-AA78-24439F62B945}" destId="{B3EF96DD-CEBB-4488-A777-30D47E1EEF64}" srcOrd="0" destOrd="0" presId="urn:microsoft.com/office/officeart/2005/8/layout/hierarchy6"/>
    <dgm:cxn modelId="{D2CED55F-77D8-4579-83A7-9A77B30CE0F9}" srcId="{EAA66A70-EB64-4B8C-80E9-08C725F5DB8E}" destId="{3A7BC8F4-E7ED-441B-9D02-912864EBC4DE}" srcOrd="0" destOrd="0" parTransId="{4050427D-AB0A-4CA9-B3D4-21FA1CF1639A}" sibTransId="{0EAB4CD7-A3B3-49C5-AE27-8385F0C79E60}"/>
    <dgm:cxn modelId="{61E889BE-4161-43E1-A8A3-3A37A50D590E}" type="presOf" srcId="{CC56C774-B6FB-445D-9560-8FB4DD870F42}" destId="{6409E721-1BA2-4972-9208-EF4D3CDF61D6}" srcOrd="0" destOrd="0" presId="urn:microsoft.com/office/officeart/2005/8/layout/hierarchy6"/>
    <dgm:cxn modelId="{87B1B70C-29A0-4734-9D3C-0671592206B9}" srcId="{EAA66A70-EB64-4B8C-80E9-08C725F5DB8E}" destId="{35DA6544-869B-40CF-A3A9-30C323D529B5}" srcOrd="1" destOrd="0" parTransId="{962441B5-455D-407E-8652-3977F31788A7}" sibTransId="{F6CE7766-EA65-4ED6-B67C-0480301B8842}"/>
    <dgm:cxn modelId="{B614B4A3-14F2-459F-AA02-F6A6CD2E5795}" type="presOf" srcId="{5FF72F20-7D05-4164-A91A-FE56184B4FF1}" destId="{C7C47006-06C2-4929-80C9-1E613EFD0330}" srcOrd="0" destOrd="0" presId="urn:microsoft.com/office/officeart/2005/8/layout/hierarchy6"/>
    <dgm:cxn modelId="{28F5F524-4B1E-4252-AC21-BDB575515000}" srcId="{EAA66A70-EB64-4B8C-80E9-08C725F5DB8E}" destId="{E4F75DB9-8B18-4BE9-8499-A36A05FE8F36}" srcOrd="3" destOrd="0" parTransId="{B628C72D-AA02-4CBF-AA78-24439F62B945}" sibTransId="{F942899F-2466-4044-A951-A9CD1EA06D66}"/>
    <dgm:cxn modelId="{72566472-48FC-4107-850D-4E9CB5FA6FFA}" type="presOf" srcId="{EAA66A70-EB64-4B8C-80E9-08C725F5DB8E}" destId="{A988016D-A035-4C5F-A482-009DC449087A}" srcOrd="0" destOrd="0" presId="urn:microsoft.com/office/officeart/2005/8/layout/hierarchy6"/>
    <dgm:cxn modelId="{013F00B0-978B-4585-A0CF-996ED249B7B0}" type="presOf" srcId="{3A7BC8F4-E7ED-441B-9D02-912864EBC4DE}" destId="{28FF8DDB-E2D9-407A-ADC4-19DD093FB833}" srcOrd="0" destOrd="0" presId="urn:microsoft.com/office/officeart/2005/8/layout/hierarchy6"/>
    <dgm:cxn modelId="{2327AF35-29CB-4005-8C2F-C18BBB745AC7}" type="presOf" srcId="{962441B5-455D-407E-8652-3977F31788A7}" destId="{C747DA58-DB38-4822-B547-CE77D469E0B1}" srcOrd="0" destOrd="0" presId="urn:microsoft.com/office/officeart/2005/8/layout/hierarchy6"/>
    <dgm:cxn modelId="{B90574C5-4CA4-4618-9593-7136B820BEC1}" type="presParOf" srcId="{B35F680E-8FB8-4C14-BF3A-FEC4A549F223}" destId="{07A21C5C-3031-4A03-A623-8065CEFE193F}" srcOrd="0" destOrd="0" presId="urn:microsoft.com/office/officeart/2005/8/layout/hierarchy6"/>
    <dgm:cxn modelId="{149443EA-D6AC-45DD-9491-0B3C0F6EE08D}" type="presParOf" srcId="{07A21C5C-3031-4A03-A623-8065CEFE193F}" destId="{D8F1ACF9-54BD-4437-8236-E3021AC45B17}" srcOrd="0" destOrd="0" presId="urn:microsoft.com/office/officeart/2005/8/layout/hierarchy6"/>
    <dgm:cxn modelId="{3C4BA00F-1340-4FD4-BA19-A6D822629A5C}" type="presParOf" srcId="{07A21C5C-3031-4A03-A623-8065CEFE193F}" destId="{0410AE4B-D220-4E0D-8A0B-AADA14B72D34}" srcOrd="1" destOrd="0" presId="urn:microsoft.com/office/officeart/2005/8/layout/hierarchy6"/>
    <dgm:cxn modelId="{22B6E18D-CA89-49F4-BABD-4E2B8BDD67E0}" type="presParOf" srcId="{0410AE4B-D220-4E0D-8A0B-AADA14B72D34}" destId="{43D6B00A-E5B0-4CCD-A7C7-EC2740D6B551}" srcOrd="0" destOrd="0" presId="urn:microsoft.com/office/officeart/2005/8/layout/hierarchy6"/>
    <dgm:cxn modelId="{60A2A2B1-26E2-4482-A451-CE62C267B2F1}" type="presParOf" srcId="{43D6B00A-E5B0-4CCD-A7C7-EC2740D6B551}" destId="{8A1CB67A-AD36-445A-98B2-DA3AC58841D4}" srcOrd="0" destOrd="0" presId="urn:microsoft.com/office/officeart/2005/8/layout/hierarchy6"/>
    <dgm:cxn modelId="{45FB2F0D-DEE9-47E3-9941-9699A8471FD5}" type="presParOf" srcId="{43D6B00A-E5B0-4CCD-A7C7-EC2740D6B551}" destId="{CF64399E-B4AA-495C-8920-E5A9D513B207}" srcOrd="1" destOrd="0" presId="urn:microsoft.com/office/officeart/2005/8/layout/hierarchy6"/>
    <dgm:cxn modelId="{0B171C5C-D6FE-4903-B662-ED61568EBF4B}" type="presParOf" srcId="{CF64399E-B4AA-495C-8920-E5A9D513B207}" destId="{3051C462-F841-4F45-BE18-0BF67A25D24C}" srcOrd="0" destOrd="0" presId="urn:microsoft.com/office/officeart/2005/8/layout/hierarchy6"/>
    <dgm:cxn modelId="{E9D20D9B-47DA-4986-A348-C9E7A88E17DC}" type="presParOf" srcId="{CF64399E-B4AA-495C-8920-E5A9D513B207}" destId="{F68CF9B5-3209-47BB-9280-E41535B680AF}" srcOrd="1" destOrd="0" presId="urn:microsoft.com/office/officeart/2005/8/layout/hierarchy6"/>
    <dgm:cxn modelId="{917B76BB-C142-4518-B18A-2CE569AF0D9F}" type="presParOf" srcId="{F68CF9B5-3209-47BB-9280-E41535B680AF}" destId="{6409E721-1BA2-4972-9208-EF4D3CDF61D6}" srcOrd="0" destOrd="0" presId="urn:microsoft.com/office/officeart/2005/8/layout/hierarchy6"/>
    <dgm:cxn modelId="{BF7BD2E2-B242-4C44-BA65-7E41476C9EA4}" type="presParOf" srcId="{F68CF9B5-3209-47BB-9280-E41535B680AF}" destId="{670B94FE-AD9E-4687-AC7A-5D40539E6D7C}" srcOrd="1" destOrd="0" presId="urn:microsoft.com/office/officeart/2005/8/layout/hierarchy6"/>
    <dgm:cxn modelId="{6B712350-BE7F-4085-B2C8-6678AFE38223}" type="presParOf" srcId="{670B94FE-AD9E-4687-AC7A-5D40539E6D7C}" destId="{D35C82E8-AD61-456F-964C-B0204B3A8437}" srcOrd="0" destOrd="0" presId="urn:microsoft.com/office/officeart/2005/8/layout/hierarchy6"/>
    <dgm:cxn modelId="{061648F1-8332-4273-9398-B3C546B0056F}" type="presParOf" srcId="{670B94FE-AD9E-4687-AC7A-5D40539E6D7C}" destId="{76657787-5C2D-4E6B-9DBA-47979379F972}" srcOrd="1" destOrd="0" presId="urn:microsoft.com/office/officeart/2005/8/layout/hierarchy6"/>
    <dgm:cxn modelId="{D9D1BAEA-D424-495C-9FC0-29955BD601B8}" type="presParOf" srcId="{76657787-5C2D-4E6B-9DBA-47979379F972}" destId="{AEAB2673-987D-4CF7-8B95-2157E8EE1DED}" srcOrd="0" destOrd="0" presId="urn:microsoft.com/office/officeart/2005/8/layout/hierarchy6"/>
    <dgm:cxn modelId="{16A14BB9-6118-47A6-9B9E-D680398572E6}" type="presParOf" srcId="{76657787-5C2D-4E6B-9DBA-47979379F972}" destId="{B6CA0A07-D009-4255-A1C9-86F1DC505A39}" srcOrd="1" destOrd="0" presId="urn:microsoft.com/office/officeart/2005/8/layout/hierarchy6"/>
    <dgm:cxn modelId="{BC31C209-C23B-4017-B0A6-D2D6D1DF6F30}" type="presParOf" srcId="{B6CA0A07-D009-4255-A1C9-86F1DC505A39}" destId="{8D8A5F24-631E-4B8F-87C2-3D38267F5FA2}" srcOrd="0" destOrd="0" presId="urn:microsoft.com/office/officeart/2005/8/layout/hierarchy6"/>
    <dgm:cxn modelId="{3F1347D6-8EEE-45EB-B837-EA3B2CFDC329}" type="presParOf" srcId="{B6CA0A07-D009-4255-A1C9-86F1DC505A39}" destId="{9A0EF82C-A0BF-4156-A0C6-DBF490E4D87D}" srcOrd="1" destOrd="0" presId="urn:microsoft.com/office/officeart/2005/8/layout/hierarchy6"/>
    <dgm:cxn modelId="{8290A01E-DDCA-4B4F-B867-322B8C2AFAA1}" type="presParOf" srcId="{9A0EF82C-A0BF-4156-A0C6-DBF490E4D87D}" destId="{A988016D-A035-4C5F-A482-009DC449087A}" srcOrd="0" destOrd="0" presId="urn:microsoft.com/office/officeart/2005/8/layout/hierarchy6"/>
    <dgm:cxn modelId="{BED75555-5D04-42D1-9E22-976CFE067B81}" type="presParOf" srcId="{9A0EF82C-A0BF-4156-A0C6-DBF490E4D87D}" destId="{150D96CE-7B3A-48E8-A06B-D9F84D261D65}" srcOrd="1" destOrd="0" presId="urn:microsoft.com/office/officeart/2005/8/layout/hierarchy6"/>
    <dgm:cxn modelId="{49B3B26C-67E3-439A-AA58-29FB619BCE98}" type="presParOf" srcId="{150D96CE-7B3A-48E8-A06B-D9F84D261D65}" destId="{2ADE30E7-D424-45A5-A425-3F7AF2410C70}" srcOrd="0" destOrd="0" presId="urn:microsoft.com/office/officeart/2005/8/layout/hierarchy6"/>
    <dgm:cxn modelId="{58BA2811-EC59-4AF0-927B-CE506E1204DC}" type="presParOf" srcId="{150D96CE-7B3A-48E8-A06B-D9F84D261D65}" destId="{2EAD90CE-4970-4EEC-9ED2-FB5B28F30B9C}" srcOrd="1" destOrd="0" presId="urn:microsoft.com/office/officeart/2005/8/layout/hierarchy6"/>
    <dgm:cxn modelId="{12EDFB2D-FC17-4667-98CE-380BF1D39160}" type="presParOf" srcId="{2EAD90CE-4970-4EEC-9ED2-FB5B28F30B9C}" destId="{28FF8DDB-E2D9-407A-ADC4-19DD093FB833}" srcOrd="0" destOrd="0" presId="urn:microsoft.com/office/officeart/2005/8/layout/hierarchy6"/>
    <dgm:cxn modelId="{989D618A-AD1D-43D4-B911-6659FE38C60E}" type="presParOf" srcId="{2EAD90CE-4970-4EEC-9ED2-FB5B28F30B9C}" destId="{93BF830C-99EF-4733-B724-462A6257D418}" srcOrd="1" destOrd="0" presId="urn:microsoft.com/office/officeart/2005/8/layout/hierarchy6"/>
    <dgm:cxn modelId="{82FDCFC0-AD1B-463C-B747-F9B09B98AF23}" type="presParOf" srcId="{150D96CE-7B3A-48E8-A06B-D9F84D261D65}" destId="{C747DA58-DB38-4822-B547-CE77D469E0B1}" srcOrd="2" destOrd="0" presId="urn:microsoft.com/office/officeart/2005/8/layout/hierarchy6"/>
    <dgm:cxn modelId="{98ABAF87-04A5-4A72-9D3F-94AF19DA33E6}" type="presParOf" srcId="{150D96CE-7B3A-48E8-A06B-D9F84D261D65}" destId="{435B9F3C-12EC-498B-A5D2-A91419AF1DB9}" srcOrd="3" destOrd="0" presId="urn:microsoft.com/office/officeart/2005/8/layout/hierarchy6"/>
    <dgm:cxn modelId="{B787DA95-E09A-4D58-BC5C-FBA429B1802E}" type="presParOf" srcId="{435B9F3C-12EC-498B-A5D2-A91419AF1DB9}" destId="{7AD4B06D-E061-4343-A80C-5827735C6390}" srcOrd="0" destOrd="0" presId="urn:microsoft.com/office/officeart/2005/8/layout/hierarchy6"/>
    <dgm:cxn modelId="{177143AF-98AA-49E1-8DC2-DAE3F996E3FE}" type="presParOf" srcId="{435B9F3C-12EC-498B-A5D2-A91419AF1DB9}" destId="{7A5C983F-EADE-4046-AA76-9BF77F5EDB89}" srcOrd="1" destOrd="0" presId="urn:microsoft.com/office/officeart/2005/8/layout/hierarchy6"/>
    <dgm:cxn modelId="{7CBF7747-2122-4711-8429-D92DB213DF1A}" type="presParOf" srcId="{150D96CE-7B3A-48E8-A06B-D9F84D261D65}" destId="{DF047E53-55F7-436F-9C90-6B84EF4D784D}" srcOrd="4" destOrd="0" presId="urn:microsoft.com/office/officeart/2005/8/layout/hierarchy6"/>
    <dgm:cxn modelId="{3933C988-8F24-4C82-A0FE-E09AEA290042}" type="presParOf" srcId="{150D96CE-7B3A-48E8-A06B-D9F84D261D65}" destId="{BDE8EFD6-4EF1-4BC2-A4DC-1970D723AA1C}" srcOrd="5" destOrd="0" presId="urn:microsoft.com/office/officeart/2005/8/layout/hierarchy6"/>
    <dgm:cxn modelId="{A1D6FCEF-1B66-4085-9D23-49344609F279}" type="presParOf" srcId="{BDE8EFD6-4EF1-4BC2-A4DC-1970D723AA1C}" destId="{C7C47006-06C2-4929-80C9-1E613EFD0330}" srcOrd="0" destOrd="0" presId="urn:microsoft.com/office/officeart/2005/8/layout/hierarchy6"/>
    <dgm:cxn modelId="{E1D1D4EE-654F-4EE7-BB47-C799EAF055F1}" type="presParOf" srcId="{BDE8EFD6-4EF1-4BC2-A4DC-1970D723AA1C}" destId="{75519B1C-14E6-4EEB-B109-692C4FF5557F}" srcOrd="1" destOrd="0" presId="urn:microsoft.com/office/officeart/2005/8/layout/hierarchy6"/>
    <dgm:cxn modelId="{C7DF612E-4D74-405A-A21C-75306A26D922}" type="presParOf" srcId="{150D96CE-7B3A-48E8-A06B-D9F84D261D65}" destId="{B3EF96DD-CEBB-4488-A777-30D47E1EEF64}" srcOrd="6" destOrd="0" presId="urn:microsoft.com/office/officeart/2005/8/layout/hierarchy6"/>
    <dgm:cxn modelId="{549D4572-B20E-4018-BE16-7FA2ED5E7E4C}" type="presParOf" srcId="{150D96CE-7B3A-48E8-A06B-D9F84D261D65}" destId="{7C79433F-A192-4BEF-831A-6B7D9828AA9A}" srcOrd="7" destOrd="0" presId="urn:microsoft.com/office/officeart/2005/8/layout/hierarchy6"/>
    <dgm:cxn modelId="{539ADBC4-3300-409C-A939-25875377A515}" type="presParOf" srcId="{7C79433F-A192-4BEF-831A-6B7D9828AA9A}" destId="{698EAF9C-172C-4033-96A4-32EDF30975AC}" srcOrd="0" destOrd="0" presId="urn:microsoft.com/office/officeart/2005/8/layout/hierarchy6"/>
    <dgm:cxn modelId="{C2A1623C-0BBD-43DF-939D-00A5EA457D3E}" type="presParOf" srcId="{7C79433F-A192-4BEF-831A-6B7D9828AA9A}" destId="{8B5E850C-9847-4E7F-8F68-F5FAD815B153}" srcOrd="1" destOrd="0" presId="urn:microsoft.com/office/officeart/2005/8/layout/hierarchy6"/>
    <dgm:cxn modelId="{6D31636A-09D3-402D-A223-044584ACF3FB}" type="presParOf" srcId="{B35F680E-8FB8-4C14-BF3A-FEC4A549F223}" destId="{E0118C90-C18E-430B-873B-BD0A92248A4A}" srcOrd="1" destOrd="0" presId="urn:microsoft.com/office/officeart/2005/8/layout/hierarchy6"/>
    <dgm:cxn modelId="{3B6977BA-42D5-4AA9-ACB9-5E8BE9E43EE0}" type="presParOf" srcId="{E0118C90-C18E-430B-873B-BD0A92248A4A}" destId="{CEDAD51E-AB88-41E3-9929-E32D2889C4BE}" srcOrd="0" destOrd="0" presId="urn:microsoft.com/office/officeart/2005/8/layout/hierarchy6"/>
    <dgm:cxn modelId="{10BC2CCD-A6A8-4FE0-BD5E-260FF5FACE84}" type="presParOf" srcId="{CEDAD51E-AB88-41E3-9929-E32D2889C4BE}" destId="{445F048C-5297-479D-A74E-71E0D9F4EF92}" srcOrd="0" destOrd="0" presId="urn:microsoft.com/office/officeart/2005/8/layout/hierarchy6"/>
    <dgm:cxn modelId="{85C4471E-1DAC-405F-9D00-FE7406D1FF20}" type="presParOf" srcId="{CEDAD51E-AB88-41E3-9929-E32D2889C4BE}" destId="{73854F36-5B2A-46E5-9F45-9D2970BF6D3F}"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F8069F-6C21-4CAA-B86D-E03884B95D6E}" type="doc">
      <dgm:prSet loTypeId="urn:microsoft.com/office/officeart/2008/layout/RadialCluster" loCatId="relationship" qsTypeId="urn:microsoft.com/office/officeart/2005/8/quickstyle/3d1" qsCatId="3D" csTypeId="urn:microsoft.com/office/officeart/2005/8/colors/accent0_2" csCatId="mainScheme" phldr="1"/>
      <dgm:spPr/>
      <dgm:t>
        <a:bodyPr/>
        <a:lstStyle/>
        <a:p>
          <a:endParaRPr lang="en-ZA"/>
        </a:p>
      </dgm:t>
    </dgm:pt>
    <dgm:pt modelId="{C960B83B-A088-42C6-861F-89C7D4156A9B}">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dirty="0" smtClean="0">
              <a:solidFill>
                <a:schemeClr val="tx1"/>
              </a:solidFill>
              <a:latin typeface="Arial" panose="020B0604020202020204" pitchFamily="34" charset="0"/>
              <a:cs typeface="Arial" panose="020B0604020202020204" pitchFamily="34" charset="0"/>
            </a:rPr>
            <a:t>SARB </a:t>
          </a:r>
        </a:p>
        <a:p>
          <a:r>
            <a:rPr lang="en-US" b="1" dirty="0" smtClean="0">
              <a:solidFill>
                <a:schemeClr val="tx1"/>
              </a:solidFill>
              <a:latin typeface="Arial" panose="020B0604020202020204" pitchFamily="34" charset="0"/>
              <a:cs typeface="Arial" panose="020B0604020202020204" pitchFamily="34" charset="0"/>
            </a:rPr>
            <a:t>(SADC-RTGS System Operator)</a:t>
          </a:r>
          <a:endParaRPr lang="en-ZA" b="1" dirty="0">
            <a:solidFill>
              <a:schemeClr val="tx1"/>
            </a:solidFill>
            <a:latin typeface="Arial" panose="020B0604020202020204" pitchFamily="34" charset="0"/>
            <a:cs typeface="Arial" panose="020B0604020202020204" pitchFamily="34" charset="0"/>
          </a:endParaRPr>
        </a:p>
      </dgm:t>
    </dgm:pt>
    <dgm:pt modelId="{A4CCAC31-B556-4582-9275-862DA7D279CD}" type="parTrans" cxnId="{CD8E0F72-3743-402B-AFBD-5DE59D00DDCE}">
      <dgm:prSet/>
      <dgm:spPr/>
      <dgm:t>
        <a:bodyPr/>
        <a:lstStyle/>
        <a:p>
          <a:endParaRPr lang="en-ZA"/>
        </a:p>
      </dgm:t>
    </dgm:pt>
    <dgm:pt modelId="{93C11EE5-0D1A-4639-8A0C-875878F6ED77}" type="sibTrans" cxnId="{CD8E0F72-3743-402B-AFBD-5DE59D00DDCE}">
      <dgm:prSet/>
      <dgm:spPr/>
      <dgm:t>
        <a:bodyPr/>
        <a:lstStyle/>
        <a:p>
          <a:endParaRPr lang="en-ZA"/>
        </a:p>
      </dgm:t>
    </dgm:pt>
    <dgm:pt modelId="{4D2E0503-CAF2-4689-9889-53EF25A49C50}">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800" b="1" dirty="0" smtClean="0">
              <a:solidFill>
                <a:schemeClr val="tx1"/>
              </a:solidFill>
              <a:latin typeface="Arial" panose="020B0604020202020204" pitchFamily="34" charset="0"/>
              <a:cs typeface="Arial" panose="020B0604020202020204" pitchFamily="34" charset="0"/>
            </a:rPr>
            <a:t>SADC  Central Banks</a:t>
          </a:r>
          <a:endParaRPr lang="en-ZA" sz="1800" b="1" dirty="0">
            <a:solidFill>
              <a:schemeClr val="tx1"/>
            </a:solidFill>
            <a:latin typeface="Arial" panose="020B0604020202020204" pitchFamily="34" charset="0"/>
            <a:cs typeface="Arial" panose="020B0604020202020204" pitchFamily="34" charset="0"/>
          </a:endParaRPr>
        </a:p>
      </dgm:t>
    </dgm:pt>
    <dgm:pt modelId="{98AE82F7-4D4A-4844-8B2B-089938726F7C}" type="parTrans" cxnId="{17E8C42F-2C32-4CA3-BB27-8CD5BBD6FD9E}">
      <dgm:prSet/>
      <dgm:spPr>
        <a:ln w="41275">
          <a:solidFill>
            <a:schemeClr val="tx1"/>
          </a:solidFill>
        </a:ln>
      </dgm:spPr>
      <dgm:t>
        <a:bodyPr/>
        <a:lstStyle/>
        <a:p>
          <a:endParaRPr lang="en-ZA" b="1"/>
        </a:p>
      </dgm:t>
    </dgm:pt>
    <dgm:pt modelId="{62165E82-CFC9-4F10-82D8-DE21C2309202}" type="sibTrans" cxnId="{17E8C42F-2C32-4CA3-BB27-8CD5BBD6FD9E}">
      <dgm:prSet/>
      <dgm:spPr/>
      <dgm:t>
        <a:bodyPr/>
        <a:lstStyle/>
        <a:p>
          <a:endParaRPr lang="en-ZA"/>
        </a:p>
      </dgm:t>
    </dgm:pt>
    <dgm:pt modelId="{5F548D80-E4C9-4AEF-94DC-809BC8633287}">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dirty="0" smtClean="0">
              <a:solidFill>
                <a:schemeClr val="tx1"/>
              </a:solidFill>
              <a:latin typeface="Arial" panose="020B0604020202020204" pitchFamily="34" charset="0"/>
              <a:cs typeface="Arial" panose="020B0604020202020204" pitchFamily="34" charset="0"/>
            </a:rPr>
            <a:t>SADC-RTGS</a:t>
          </a:r>
        </a:p>
        <a:p>
          <a:r>
            <a:rPr lang="en-US" b="1" dirty="0" smtClean="0">
              <a:solidFill>
                <a:schemeClr val="tx1"/>
              </a:solidFill>
              <a:latin typeface="Arial" panose="020B0604020202020204" pitchFamily="34" charset="0"/>
              <a:cs typeface="Arial" panose="020B0604020202020204" pitchFamily="34" charset="0"/>
            </a:rPr>
            <a:t>Participants </a:t>
          </a:r>
        </a:p>
      </dgm:t>
    </dgm:pt>
    <dgm:pt modelId="{0C44E838-9361-4D1C-941E-D008AF8F2DBB}" type="parTrans" cxnId="{84332BA2-D618-4AB5-9276-AE8E5713D96E}">
      <dgm:prSet/>
      <dgm:spPr>
        <a:ln w="41275" cmpd="sng">
          <a:solidFill>
            <a:schemeClr val="tx1"/>
          </a:solidFill>
        </a:ln>
      </dgm:spPr>
      <dgm:t>
        <a:bodyPr/>
        <a:lstStyle/>
        <a:p>
          <a:endParaRPr lang="en-ZA"/>
        </a:p>
      </dgm:t>
    </dgm:pt>
    <dgm:pt modelId="{70CD57FC-2191-4DA0-8882-DBA7CA2B5E9B}" type="sibTrans" cxnId="{84332BA2-D618-4AB5-9276-AE8E5713D96E}">
      <dgm:prSet/>
      <dgm:spPr/>
      <dgm:t>
        <a:bodyPr/>
        <a:lstStyle/>
        <a:p>
          <a:endParaRPr lang="en-ZA"/>
        </a:p>
      </dgm:t>
    </dgm:pt>
    <dgm:pt modelId="{DCB9724F-7780-451A-A518-A95FD7692372}" type="pres">
      <dgm:prSet presAssocID="{12F8069F-6C21-4CAA-B86D-E03884B95D6E}" presName="Name0" presStyleCnt="0">
        <dgm:presLayoutVars>
          <dgm:chMax val="1"/>
          <dgm:chPref val="1"/>
          <dgm:dir/>
          <dgm:animOne val="branch"/>
          <dgm:animLvl val="lvl"/>
        </dgm:presLayoutVars>
      </dgm:prSet>
      <dgm:spPr/>
      <dgm:t>
        <a:bodyPr/>
        <a:lstStyle/>
        <a:p>
          <a:endParaRPr lang="en-ZA"/>
        </a:p>
      </dgm:t>
    </dgm:pt>
    <dgm:pt modelId="{B80F95A4-7885-4D75-BE72-2B6C15446D2B}" type="pres">
      <dgm:prSet presAssocID="{C960B83B-A088-42C6-861F-89C7D4156A9B}" presName="singleCycle" presStyleCnt="0"/>
      <dgm:spPr/>
    </dgm:pt>
    <dgm:pt modelId="{CDF748E8-9910-4E47-B2BB-80AAA1694932}" type="pres">
      <dgm:prSet presAssocID="{C960B83B-A088-42C6-861F-89C7D4156A9B}" presName="singleCenter" presStyleLbl="node1" presStyleIdx="0" presStyleCnt="3">
        <dgm:presLayoutVars>
          <dgm:chMax val="7"/>
          <dgm:chPref val="7"/>
        </dgm:presLayoutVars>
      </dgm:prSet>
      <dgm:spPr/>
      <dgm:t>
        <a:bodyPr/>
        <a:lstStyle/>
        <a:p>
          <a:endParaRPr lang="en-ZA"/>
        </a:p>
      </dgm:t>
    </dgm:pt>
    <dgm:pt modelId="{A398D18F-0AB0-46A9-B883-8F8D9C9E1FCB}" type="pres">
      <dgm:prSet presAssocID="{98AE82F7-4D4A-4844-8B2B-089938726F7C}" presName="Name56" presStyleLbl="parChTrans1D2" presStyleIdx="0" presStyleCnt="2"/>
      <dgm:spPr/>
      <dgm:t>
        <a:bodyPr/>
        <a:lstStyle/>
        <a:p>
          <a:endParaRPr lang="en-ZA"/>
        </a:p>
      </dgm:t>
    </dgm:pt>
    <dgm:pt modelId="{5BFF7D42-BF24-4C18-BBBF-89AFB1339C5B}" type="pres">
      <dgm:prSet presAssocID="{4D2E0503-CAF2-4689-9889-53EF25A49C50}" presName="text0" presStyleLbl="node1" presStyleIdx="1" presStyleCnt="3">
        <dgm:presLayoutVars>
          <dgm:bulletEnabled val="1"/>
        </dgm:presLayoutVars>
      </dgm:prSet>
      <dgm:spPr/>
      <dgm:t>
        <a:bodyPr/>
        <a:lstStyle/>
        <a:p>
          <a:endParaRPr lang="en-ZA"/>
        </a:p>
      </dgm:t>
    </dgm:pt>
    <dgm:pt modelId="{3C0E2C1F-A26C-45F3-9565-0C40FE50C19D}" type="pres">
      <dgm:prSet presAssocID="{0C44E838-9361-4D1C-941E-D008AF8F2DBB}" presName="Name56" presStyleLbl="parChTrans1D2" presStyleIdx="1" presStyleCnt="2"/>
      <dgm:spPr/>
      <dgm:t>
        <a:bodyPr/>
        <a:lstStyle/>
        <a:p>
          <a:endParaRPr lang="en-ZA"/>
        </a:p>
      </dgm:t>
    </dgm:pt>
    <dgm:pt modelId="{E4FC3BEE-343E-482F-8A40-9E157905C1BA}" type="pres">
      <dgm:prSet presAssocID="{5F548D80-E4C9-4AEF-94DC-809BC8633287}" presName="text0" presStyleLbl="node1" presStyleIdx="2" presStyleCnt="3">
        <dgm:presLayoutVars>
          <dgm:bulletEnabled val="1"/>
        </dgm:presLayoutVars>
      </dgm:prSet>
      <dgm:spPr/>
      <dgm:t>
        <a:bodyPr/>
        <a:lstStyle/>
        <a:p>
          <a:endParaRPr lang="en-ZA"/>
        </a:p>
      </dgm:t>
    </dgm:pt>
  </dgm:ptLst>
  <dgm:cxnLst>
    <dgm:cxn modelId="{CD8E0F72-3743-402B-AFBD-5DE59D00DDCE}" srcId="{12F8069F-6C21-4CAA-B86D-E03884B95D6E}" destId="{C960B83B-A088-42C6-861F-89C7D4156A9B}" srcOrd="0" destOrd="0" parTransId="{A4CCAC31-B556-4582-9275-862DA7D279CD}" sibTransId="{93C11EE5-0D1A-4639-8A0C-875878F6ED77}"/>
    <dgm:cxn modelId="{84332BA2-D618-4AB5-9276-AE8E5713D96E}" srcId="{C960B83B-A088-42C6-861F-89C7D4156A9B}" destId="{5F548D80-E4C9-4AEF-94DC-809BC8633287}" srcOrd="1" destOrd="0" parTransId="{0C44E838-9361-4D1C-941E-D008AF8F2DBB}" sibTransId="{70CD57FC-2191-4DA0-8882-DBA7CA2B5E9B}"/>
    <dgm:cxn modelId="{800331C6-5A9F-4B94-A21D-9CB30D5AE10C}" type="presOf" srcId="{98AE82F7-4D4A-4844-8B2B-089938726F7C}" destId="{A398D18F-0AB0-46A9-B883-8F8D9C9E1FCB}" srcOrd="0" destOrd="0" presId="urn:microsoft.com/office/officeart/2008/layout/RadialCluster"/>
    <dgm:cxn modelId="{40AF2587-D012-4D60-9670-4395BC2607FF}" type="presOf" srcId="{0C44E838-9361-4D1C-941E-D008AF8F2DBB}" destId="{3C0E2C1F-A26C-45F3-9565-0C40FE50C19D}" srcOrd="0" destOrd="0" presId="urn:microsoft.com/office/officeart/2008/layout/RadialCluster"/>
    <dgm:cxn modelId="{ACDC8BCA-2EFF-4BD5-A49B-D7C96E88DF24}" type="presOf" srcId="{5F548D80-E4C9-4AEF-94DC-809BC8633287}" destId="{E4FC3BEE-343E-482F-8A40-9E157905C1BA}" srcOrd="0" destOrd="0" presId="urn:microsoft.com/office/officeart/2008/layout/RadialCluster"/>
    <dgm:cxn modelId="{1F7C2CFC-7462-4B02-8760-6C2EC107FD60}" type="presOf" srcId="{12F8069F-6C21-4CAA-B86D-E03884B95D6E}" destId="{DCB9724F-7780-451A-A518-A95FD7692372}" srcOrd="0" destOrd="0" presId="urn:microsoft.com/office/officeart/2008/layout/RadialCluster"/>
    <dgm:cxn modelId="{65AEF51D-891C-46A7-9955-7F76C105B64A}" type="presOf" srcId="{4D2E0503-CAF2-4689-9889-53EF25A49C50}" destId="{5BFF7D42-BF24-4C18-BBBF-89AFB1339C5B}" srcOrd="0" destOrd="0" presId="urn:microsoft.com/office/officeart/2008/layout/RadialCluster"/>
    <dgm:cxn modelId="{17E8C42F-2C32-4CA3-BB27-8CD5BBD6FD9E}" srcId="{C960B83B-A088-42C6-861F-89C7D4156A9B}" destId="{4D2E0503-CAF2-4689-9889-53EF25A49C50}" srcOrd="0" destOrd="0" parTransId="{98AE82F7-4D4A-4844-8B2B-089938726F7C}" sibTransId="{62165E82-CFC9-4F10-82D8-DE21C2309202}"/>
    <dgm:cxn modelId="{62149CA9-B93A-4DD3-80DD-CDAAAA01BF6F}" type="presOf" srcId="{C960B83B-A088-42C6-861F-89C7D4156A9B}" destId="{CDF748E8-9910-4E47-B2BB-80AAA1694932}" srcOrd="0" destOrd="0" presId="urn:microsoft.com/office/officeart/2008/layout/RadialCluster"/>
    <dgm:cxn modelId="{A9D5E3C9-3006-48B5-BBC0-55D7E22D19EC}" type="presParOf" srcId="{DCB9724F-7780-451A-A518-A95FD7692372}" destId="{B80F95A4-7885-4D75-BE72-2B6C15446D2B}" srcOrd="0" destOrd="0" presId="urn:microsoft.com/office/officeart/2008/layout/RadialCluster"/>
    <dgm:cxn modelId="{1F0B367C-F033-4289-A19D-E831A2706E47}" type="presParOf" srcId="{B80F95A4-7885-4D75-BE72-2B6C15446D2B}" destId="{CDF748E8-9910-4E47-B2BB-80AAA1694932}" srcOrd="0" destOrd="0" presId="urn:microsoft.com/office/officeart/2008/layout/RadialCluster"/>
    <dgm:cxn modelId="{977B14FB-04E7-498E-A347-E4656DBB1EB5}" type="presParOf" srcId="{B80F95A4-7885-4D75-BE72-2B6C15446D2B}" destId="{A398D18F-0AB0-46A9-B883-8F8D9C9E1FCB}" srcOrd="1" destOrd="0" presId="urn:microsoft.com/office/officeart/2008/layout/RadialCluster"/>
    <dgm:cxn modelId="{057B299F-3F33-462A-94D4-1C60EA635148}" type="presParOf" srcId="{B80F95A4-7885-4D75-BE72-2B6C15446D2B}" destId="{5BFF7D42-BF24-4C18-BBBF-89AFB1339C5B}" srcOrd="2" destOrd="0" presId="urn:microsoft.com/office/officeart/2008/layout/RadialCluster"/>
    <dgm:cxn modelId="{AD6F3D3E-6455-44FF-B1B4-EE09DEB95BA5}" type="presParOf" srcId="{B80F95A4-7885-4D75-BE72-2B6C15446D2B}" destId="{3C0E2C1F-A26C-45F3-9565-0C40FE50C19D}" srcOrd="3" destOrd="0" presId="urn:microsoft.com/office/officeart/2008/layout/RadialCluster"/>
    <dgm:cxn modelId="{0156AD43-86C5-42C5-A6EF-493CED485CA6}" type="presParOf" srcId="{B80F95A4-7885-4D75-BE72-2B6C15446D2B}" destId="{E4FC3BEE-343E-482F-8A40-9E157905C1BA}" srcOrd="4"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1026FA-005D-4F83-91B7-4A67E527D09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035807-436B-4098-B283-CFDB1C2C895B}">
      <dgm:prSet phldrT="[Text]" custT="1"/>
      <dgm:spPr>
        <a:ln w="38100">
          <a:solidFill>
            <a:schemeClr val="bg1"/>
          </a:solidFill>
        </a:ln>
        <a:effectLst>
          <a:outerShdw blurRad="50800" dist="38100" dir="2700000" algn="tl" rotWithShape="0">
            <a:prstClr val="black">
              <a:alpha val="40000"/>
            </a:prstClr>
          </a:outerShdw>
        </a:effectLst>
      </dgm:spPr>
      <dgm:t>
        <a:bodyPr/>
        <a:lstStyle/>
        <a:p>
          <a:r>
            <a:rPr lang="en-US" sz="1400" dirty="0" smtClean="0">
              <a:solidFill>
                <a:schemeClr val="tx1"/>
              </a:solidFill>
              <a:latin typeface="Arial" panose="020B0604020202020204" pitchFamily="34" charset="0"/>
              <a:cs typeface="Arial" panose="020B0604020202020204" pitchFamily="34" charset="0"/>
            </a:rPr>
            <a:t>Total number of transactions to date (million)</a:t>
          </a:r>
          <a:endParaRPr lang="en-US" sz="1400" dirty="0">
            <a:solidFill>
              <a:schemeClr val="tx1"/>
            </a:solidFill>
          </a:endParaRPr>
        </a:p>
      </dgm:t>
    </dgm:pt>
    <dgm:pt modelId="{CF38784C-E47C-4381-88BA-3A6C34619753}" type="parTrans" cxnId="{568EF7AE-5E7A-4A4B-8C1E-7742DE39B02B}">
      <dgm:prSet/>
      <dgm:spPr/>
      <dgm:t>
        <a:bodyPr/>
        <a:lstStyle/>
        <a:p>
          <a:endParaRPr lang="en-US" sz="1600">
            <a:solidFill>
              <a:schemeClr val="bg1"/>
            </a:solidFill>
          </a:endParaRPr>
        </a:p>
      </dgm:t>
    </dgm:pt>
    <dgm:pt modelId="{9FD588D3-FE2F-4AEF-ABC5-9048826E4994}" type="sibTrans" cxnId="{568EF7AE-5E7A-4A4B-8C1E-7742DE39B02B}">
      <dgm:prSet/>
      <dgm:spPr>
        <a:solidFill>
          <a:schemeClr val="tx1">
            <a:lumMod val="50000"/>
            <a:lumOff val="50000"/>
          </a:schemeClr>
        </a:solidFill>
        <a:ln>
          <a:noFill/>
        </a:ln>
      </dgm:spPr>
      <dgm:t>
        <a:bodyPr/>
        <a:lstStyle/>
        <a:p>
          <a:endParaRPr lang="en-US" sz="1600">
            <a:solidFill>
              <a:schemeClr val="bg1"/>
            </a:solidFill>
          </a:endParaRPr>
        </a:p>
      </dgm:t>
    </dgm:pt>
    <dgm:pt modelId="{493133E4-0A75-4988-B893-C64C3896137C}">
      <dgm:prSet phldrT="[Text]" custT="1"/>
      <dgm:spPr>
        <a:solidFill>
          <a:schemeClr val="accent2"/>
        </a:solidFill>
        <a:ln w="38100">
          <a:solidFill>
            <a:schemeClr val="bg1"/>
          </a:solidFill>
        </a:ln>
        <a:effectLst>
          <a:outerShdw blurRad="50800" dist="38100" dir="2700000" algn="tl" rotWithShape="0">
            <a:prstClr val="black">
              <a:alpha val="40000"/>
            </a:prstClr>
          </a:outerShdw>
        </a:effectLst>
      </dgm:spPr>
      <dgm:t>
        <a:bodyPr/>
        <a:lstStyle/>
        <a:p>
          <a:r>
            <a:rPr lang="en-US" sz="1400" dirty="0" smtClean="0">
              <a:solidFill>
                <a:schemeClr val="tx1"/>
              </a:solidFill>
              <a:latin typeface="Arial" panose="020B0604020202020204" pitchFamily="34" charset="0"/>
              <a:cs typeface="Arial" panose="020B0604020202020204" pitchFamily="34" charset="0"/>
            </a:rPr>
            <a:t>Total value to date ZAR (trillions)</a:t>
          </a:r>
          <a:endParaRPr lang="en-US" sz="1400" dirty="0">
            <a:solidFill>
              <a:schemeClr val="tx1"/>
            </a:solidFill>
          </a:endParaRPr>
        </a:p>
      </dgm:t>
    </dgm:pt>
    <dgm:pt modelId="{786492F5-D397-4BFF-8CD6-C70719EE8EC7}" type="parTrans" cxnId="{BBC9D532-9666-4D18-8598-ADC8785C9EE5}">
      <dgm:prSet/>
      <dgm:spPr/>
      <dgm:t>
        <a:bodyPr/>
        <a:lstStyle/>
        <a:p>
          <a:endParaRPr lang="en-US" sz="1600">
            <a:solidFill>
              <a:schemeClr val="bg1"/>
            </a:solidFill>
          </a:endParaRPr>
        </a:p>
      </dgm:t>
    </dgm:pt>
    <dgm:pt modelId="{5407D118-DF82-41F2-B25C-B08B875AD3C1}" type="sibTrans" cxnId="{BBC9D532-9666-4D18-8598-ADC8785C9EE5}">
      <dgm:prSet/>
      <dgm:spPr/>
      <dgm:t>
        <a:bodyPr/>
        <a:lstStyle/>
        <a:p>
          <a:endParaRPr lang="en-US" sz="1600">
            <a:solidFill>
              <a:schemeClr val="bg1"/>
            </a:solidFill>
          </a:endParaRPr>
        </a:p>
      </dgm:t>
    </dgm:pt>
    <dgm:pt modelId="{05AAF50B-5C87-4E19-B1B3-38E188CC8D32}">
      <dgm:prSet phldrT="[Text]" custT="1"/>
      <dgm:spPr>
        <a:solidFill>
          <a:schemeClr val="accent3"/>
        </a:solidFill>
        <a:ln w="38100">
          <a:solidFill>
            <a:schemeClr val="bg1"/>
          </a:solidFill>
        </a:ln>
        <a:effectLst>
          <a:outerShdw blurRad="50800" dist="38100" dir="2700000" algn="tl" rotWithShape="0">
            <a:prstClr val="black">
              <a:alpha val="40000"/>
            </a:prstClr>
          </a:outerShdw>
        </a:effectLst>
      </dgm:spPr>
      <dgm:t>
        <a:bodyPr/>
        <a:lstStyle/>
        <a:p>
          <a:r>
            <a:rPr lang="en-ZA" sz="1400" dirty="0" smtClean="0">
              <a:solidFill>
                <a:schemeClr val="tx1"/>
              </a:solidFill>
              <a:latin typeface="Arial" panose="020B0604020202020204" pitchFamily="34" charset="0"/>
              <a:cs typeface="Arial" panose="020B0604020202020204" pitchFamily="34" charset="0"/>
            </a:rPr>
            <a:t>Number of participating countries</a:t>
          </a:r>
          <a:endParaRPr lang="en-US" sz="1400" dirty="0">
            <a:solidFill>
              <a:schemeClr val="tx1"/>
            </a:solidFill>
          </a:endParaRPr>
        </a:p>
      </dgm:t>
    </dgm:pt>
    <dgm:pt modelId="{7FF2B4BD-297A-43EE-8D5C-D466EF2F37C8}" type="parTrans" cxnId="{EE9B1865-1468-41CE-9B5A-69A5D2D9CDD8}">
      <dgm:prSet/>
      <dgm:spPr/>
      <dgm:t>
        <a:bodyPr/>
        <a:lstStyle/>
        <a:p>
          <a:endParaRPr lang="en-US" sz="1600">
            <a:solidFill>
              <a:schemeClr val="bg1"/>
            </a:solidFill>
          </a:endParaRPr>
        </a:p>
      </dgm:t>
    </dgm:pt>
    <dgm:pt modelId="{16810300-1F98-4C00-98C7-7F4C93CDEE9E}" type="sibTrans" cxnId="{EE9B1865-1468-41CE-9B5A-69A5D2D9CDD8}">
      <dgm:prSet/>
      <dgm:spPr/>
      <dgm:t>
        <a:bodyPr/>
        <a:lstStyle/>
        <a:p>
          <a:endParaRPr lang="en-US" sz="1600">
            <a:solidFill>
              <a:schemeClr val="bg1"/>
            </a:solidFill>
          </a:endParaRPr>
        </a:p>
      </dgm:t>
    </dgm:pt>
    <dgm:pt modelId="{C8D3EB2C-1B33-49F1-A09D-9D8BC98DCFFC}">
      <dgm:prSet custT="1"/>
      <dgm:spPr>
        <a:solidFill>
          <a:schemeClr val="accent4"/>
        </a:solidFill>
        <a:ln w="38100">
          <a:solidFill>
            <a:schemeClr val="bg1"/>
          </a:solidFill>
        </a:ln>
        <a:effectLst>
          <a:outerShdw blurRad="50800" dist="38100" dir="2700000" algn="tl" rotWithShape="0">
            <a:prstClr val="black">
              <a:alpha val="40000"/>
            </a:prstClr>
          </a:outerShdw>
        </a:effectLst>
      </dgm:spPr>
      <dgm:t>
        <a:bodyPr/>
        <a:lstStyle/>
        <a:p>
          <a:r>
            <a:rPr lang="en-ZA" sz="1400" dirty="0" smtClean="0">
              <a:solidFill>
                <a:schemeClr val="tx1"/>
              </a:solidFill>
              <a:latin typeface="Arial" panose="020B0604020202020204" pitchFamily="34" charset="0"/>
              <a:cs typeface="Arial" panose="020B0604020202020204" pitchFamily="34" charset="0"/>
            </a:rPr>
            <a:t>Number of active participating banks</a:t>
          </a:r>
          <a:endParaRPr lang="en-US" sz="1400" dirty="0">
            <a:solidFill>
              <a:schemeClr val="tx1"/>
            </a:solidFill>
          </a:endParaRPr>
        </a:p>
      </dgm:t>
    </dgm:pt>
    <dgm:pt modelId="{E4244590-7546-41EF-B8E3-CE696B7074AA}" type="parTrans" cxnId="{1A156D4A-22BD-4D92-84FE-40225A3AEAE5}">
      <dgm:prSet/>
      <dgm:spPr/>
      <dgm:t>
        <a:bodyPr/>
        <a:lstStyle/>
        <a:p>
          <a:endParaRPr lang="en-US" sz="1600">
            <a:solidFill>
              <a:schemeClr val="bg1"/>
            </a:solidFill>
          </a:endParaRPr>
        </a:p>
      </dgm:t>
    </dgm:pt>
    <dgm:pt modelId="{858B79B7-C7F1-4032-BEBB-EED6A59C485A}" type="sibTrans" cxnId="{1A156D4A-22BD-4D92-84FE-40225A3AEAE5}">
      <dgm:prSet/>
      <dgm:spPr/>
      <dgm:t>
        <a:bodyPr/>
        <a:lstStyle/>
        <a:p>
          <a:endParaRPr lang="en-US" sz="1600">
            <a:solidFill>
              <a:schemeClr val="bg1"/>
            </a:solidFill>
          </a:endParaRPr>
        </a:p>
      </dgm:t>
    </dgm:pt>
    <dgm:pt modelId="{A96F4048-1F86-40B8-8EB8-B0D3CCB904AC}">
      <dgm:prSet custT="1"/>
      <dgm:spPr>
        <a:solidFill>
          <a:schemeClr val="accent6"/>
        </a:solidFill>
        <a:ln w="38100">
          <a:solidFill>
            <a:schemeClr val="bg1"/>
          </a:solidFill>
        </a:ln>
        <a:effectLst>
          <a:outerShdw blurRad="50800" dist="38100" dir="2700000" algn="tl" rotWithShape="0">
            <a:prstClr val="black">
              <a:alpha val="40000"/>
            </a:prstClr>
          </a:outerShdw>
        </a:effectLst>
      </dgm:spPr>
      <dgm:t>
        <a:bodyPr/>
        <a:lstStyle/>
        <a:p>
          <a:r>
            <a:rPr lang="en-US" sz="1400" dirty="0" smtClean="0">
              <a:solidFill>
                <a:schemeClr val="tx1"/>
              </a:solidFill>
              <a:latin typeface="Arial" panose="020B0604020202020204" pitchFamily="34" charset="0"/>
              <a:cs typeface="Arial" panose="020B0604020202020204" pitchFamily="34" charset="0"/>
            </a:rPr>
            <a:t>Number of participants terminated since inception</a:t>
          </a:r>
          <a:endParaRPr lang="en-US" sz="1400" dirty="0">
            <a:solidFill>
              <a:schemeClr val="tx1"/>
            </a:solidFill>
          </a:endParaRPr>
        </a:p>
      </dgm:t>
    </dgm:pt>
    <dgm:pt modelId="{FB4DE79F-C8CE-4AD5-908F-46F2DD11FEAF}" type="parTrans" cxnId="{836D2420-AD9D-45DF-9FEC-CF5DD690EEA6}">
      <dgm:prSet/>
      <dgm:spPr/>
      <dgm:t>
        <a:bodyPr/>
        <a:lstStyle/>
        <a:p>
          <a:endParaRPr lang="en-US" sz="1600">
            <a:solidFill>
              <a:schemeClr val="bg1"/>
            </a:solidFill>
          </a:endParaRPr>
        </a:p>
      </dgm:t>
    </dgm:pt>
    <dgm:pt modelId="{8A04FE2A-8093-4AA8-9662-819B2383A01F}" type="sibTrans" cxnId="{836D2420-AD9D-45DF-9FEC-CF5DD690EEA6}">
      <dgm:prSet/>
      <dgm:spPr/>
      <dgm:t>
        <a:bodyPr/>
        <a:lstStyle/>
        <a:p>
          <a:endParaRPr lang="en-US" sz="1600">
            <a:solidFill>
              <a:schemeClr val="bg1"/>
            </a:solidFill>
          </a:endParaRPr>
        </a:p>
      </dgm:t>
    </dgm:pt>
    <dgm:pt modelId="{1A27FCBB-E541-4E0E-B1EF-0DC3B82F7D6B}" type="pres">
      <dgm:prSet presAssocID="{B61026FA-005D-4F83-91B7-4A67E527D09C}" presName="Name0" presStyleCnt="0">
        <dgm:presLayoutVars>
          <dgm:chMax val="7"/>
          <dgm:chPref val="7"/>
          <dgm:dir/>
        </dgm:presLayoutVars>
      </dgm:prSet>
      <dgm:spPr/>
      <dgm:t>
        <a:bodyPr/>
        <a:lstStyle/>
        <a:p>
          <a:endParaRPr lang="en-US"/>
        </a:p>
      </dgm:t>
    </dgm:pt>
    <dgm:pt modelId="{1FECFB32-E6B3-4745-B74B-03EBCFD88A4F}" type="pres">
      <dgm:prSet presAssocID="{B61026FA-005D-4F83-91B7-4A67E527D09C}" presName="Name1" presStyleCnt="0"/>
      <dgm:spPr/>
    </dgm:pt>
    <dgm:pt modelId="{E80E83BC-FA7D-41C4-ADB9-CFD4B5BC7C27}" type="pres">
      <dgm:prSet presAssocID="{B61026FA-005D-4F83-91B7-4A67E527D09C}" presName="cycle" presStyleCnt="0"/>
      <dgm:spPr/>
    </dgm:pt>
    <dgm:pt modelId="{60030C70-F1E5-4987-AFAD-C98CFD15F308}" type="pres">
      <dgm:prSet presAssocID="{B61026FA-005D-4F83-91B7-4A67E527D09C}" presName="srcNode" presStyleLbl="node1" presStyleIdx="0" presStyleCnt="5"/>
      <dgm:spPr/>
    </dgm:pt>
    <dgm:pt modelId="{75CD2D43-FF46-486F-8F92-07E6EFDCB430}" type="pres">
      <dgm:prSet presAssocID="{B61026FA-005D-4F83-91B7-4A67E527D09C}" presName="conn" presStyleLbl="parChTrans1D2" presStyleIdx="0" presStyleCnt="1"/>
      <dgm:spPr/>
      <dgm:t>
        <a:bodyPr/>
        <a:lstStyle/>
        <a:p>
          <a:endParaRPr lang="en-US"/>
        </a:p>
      </dgm:t>
    </dgm:pt>
    <dgm:pt modelId="{45661116-E63B-4383-BA11-80CAAF8FBF7E}" type="pres">
      <dgm:prSet presAssocID="{B61026FA-005D-4F83-91B7-4A67E527D09C}" presName="extraNode" presStyleLbl="node1" presStyleIdx="0" presStyleCnt="5"/>
      <dgm:spPr/>
    </dgm:pt>
    <dgm:pt modelId="{4AF4D685-69D0-43E3-9F8A-CC8E8769CF62}" type="pres">
      <dgm:prSet presAssocID="{B61026FA-005D-4F83-91B7-4A67E527D09C}" presName="dstNode" presStyleLbl="node1" presStyleIdx="0" presStyleCnt="5"/>
      <dgm:spPr/>
    </dgm:pt>
    <dgm:pt modelId="{2EDA5132-F085-4E3B-BEF6-ED2C397CDBF7}" type="pres">
      <dgm:prSet presAssocID="{C7035807-436B-4098-B283-CFDB1C2C895B}" presName="text_1" presStyleLbl="node1" presStyleIdx="0" presStyleCnt="5">
        <dgm:presLayoutVars>
          <dgm:bulletEnabled val="1"/>
        </dgm:presLayoutVars>
      </dgm:prSet>
      <dgm:spPr>
        <a:prstGeom prst="roundRect">
          <a:avLst/>
        </a:prstGeom>
      </dgm:spPr>
      <dgm:t>
        <a:bodyPr/>
        <a:lstStyle/>
        <a:p>
          <a:endParaRPr lang="en-US"/>
        </a:p>
      </dgm:t>
    </dgm:pt>
    <dgm:pt modelId="{4A080864-EA3F-460E-A43D-87F682A0B74D}" type="pres">
      <dgm:prSet presAssocID="{C7035807-436B-4098-B283-CFDB1C2C895B}" presName="accent_1" presStyleCnt="0"/>
      <dgm:spPr/>
    </dgm:pt>
    <dgm:pt modelId="{ED3C09F1-2D6D-4190-9E6D-EDDB3272A725}" type="pres">
      <dgm:prSet presAssocID="{C7035807-436B-4098-B283-CFDB1C2C895B}" presName="accentRepeatNode" presStyleLbl="solidFgAcc1" presStyleIdx="0" presStyleCnt="5"/>
      <dgm:spPr>
        <a:ln w="38100">
          <a:solidFill>
            <a:schemeClr val="accent1"/>
          </a:solidFill>
        </a:ln>
      </dgm:spPr>
      <dgm:t>
        <a:bodyPr/>
        <a:lstStyle/>
        <a:p>
          <a:endParaRPr lang="en-ZA"/>
        </a:p>
      </dgm:t>
    </dgm:pt>
    <dgm:pt modelId="{890952B4-38AA-41FF-A5D3-8211D557B0E1}" type="pres">
      <dgm:prSet presAssocID="{493133E4-0A75-4988-B893-C64C3896137C}" presName="text_2" presStyleLbl="node1" presStyleIdx="1" presStyleCnt="5">
        <dgm:presLayoutVars>
          <dgm:bulletEnabled val="1"/>
        </dgm:presLayoutVars>
      </dgm:prSet>
      <dgm:spPr>
        <a:prstGeom prst="roundRect">
          <a:avLst/>
        </a:prstGeom>
      </dgm:spPr>
      <dgm:t>
        <a:bodyPr/>
        <a:lstStyle/>
        <a:p>
          <a:endParaRPr lang="en-US"/>
        </a:p>
      </dgm:t>
    </dgm:pt>
    <dgm:pt modelId="{E83AB650-1351-42AD-B40B-62B6DEA53B72}" type="pres">
      <dgm:prSet presAssocID="{493133E4-0A75-4988-B893-C64C3896137C}" presName="accent_2" presStyleCnt="0"/>
      <dgm:spPr/>
    </dgm:pt>
    <dgm:pt modelId="{BCF104F0-8207-4D4B-8D30-9B5FF072325D}" type="pres">
      <dgm:prSet presAssocID="{493133E4-0A75-4988-B893-C64C3896137C}" presName="accentRepeatNode" presStyleLbl="solidFgAcc1" presStyleIdx="1" presStyleCnt="5"/>
      <dgm:spPr>
        <a:ln w="38100">
          <a:solidFill>
            <a:schemeClr val="accent2"/>
          </a:solidFill>
        </a:ln>
      </dgm:spPr>
      <dgm:t>
        <a:bodyPr/>
        <a:lstStyle/>
        <a:p>
          <a:endParaRPr lang="en-ZA"/>
        </a:p>
      </dgm:t>
    </dgm:pt>
    <dgm:pt modelId="{1D64D228-CAB5-4574-A504-DE95AB25EA27}" type="pres">
      <dgm:prSet presAssocID="{05AAF50B-5C87-4E19-B1B3-38E188CC8D32}" presName="text_3" presStyleLbl="node1" presStyleIdx="2" presStyleCnt="5" custLinFactNeighborX="2040">
        <dgm:presLayoutVars>
          <dgm:bulletEnabled val="1"/>
        </dgm:presLayoutVars>
      </dgm:prSet>
      <dgm:spPr>
        <a:prstGeom prst="roundRect">
          <a:avLst/>
        </a:prstGeom>
      </dgm:spPr>
      <dgm:t>
        <a:bodyPr/>
        <a:lstStyle/>
        <a:p>
          <a:endParaRPr lang="en-US"/>
        </a:p>
      </dgm:t>
    </dgm:pt>
    <dgm:pt modelId="{BF4E84FF-9029-4B61-A15A-25C1445C740A}" type="pres">
      <dgm:prSet presAssocID="{05AAF50B-5C87-4E19-B1B3-38E188CC8D32}" presName="accent_3" presStyleCnt="0"/>
      <dgm:spPr/>
    </dgm:pt>
    <dgm:pt modelId="{D318C2A8-EF24-405C-81FA-6A044674B627}" type="pres">
      <dgm:prSet presAssocID="{05AAF50B-5C87-4E19-B1B3-38E188CC8D32}" presName="accentRepeatNode" presStyleLbl="solidFgAcc1" presStyleIdx="2" presStyleCnt="5"/>
      <dgm:spPr>
        <a:ln w="38100">
          <a:solidFill>
            <a:schemeClr val="accent3"/>
          </a:solidFill>
        </a:ln>
      </dgm:spPr>
    </dgm:pt>
    <dgm:pt modelId="{9D6787BB-1453-4DA2-861D-55C8D5BC14DD}" type="pres">
      <dgm:prSet presAssocID="{C8D3EB2C-1B33-49F1-A09D-9D8BC98DCFFC}" presName="text_4" presStyleLbl="node1" presStyleIdx="3" presStyleCnt="5">
        <dgm:presLayoutVars>
          <dgm:bulletEnabled val="1"/>
        </dgm:presLayoutVars>
      </dgm:prSet>
      <dgm:spPr>
        <a:prstGeom prst="roundRect">
          <a:avLst/>
        </a:prstGeom>
      </dgm:spPr>
      <dgm:t>
        <a:bodyPr/>
        <a:lstStyle/>
        <a:p>
          <a:endParaRPr lang="en-US"/>
        </a:p>
      </dgm:t>
    </dgm:pt>
    <dgm:pt modelId="{6445DC0A-CE26-4AB2-8731-BC6E51433055}" type="pres">
      <dgm:prSet presAssocID="{C8D3EB2C-1B33-49F1-A09D-9D8BC98DCFFC}" presName="accent_4" presStyleCnt="0"/>
      <dgm:spPr/>
    </dgm:pt>
    <dgm:pt modelId="{E5C31066-E276-44EE-AA8A-6739FF02CE8E}" type="pres">
      <dgm:prSet presAssocID="{C8D3EB2C-1B33-49F1-A09D-9D8BC98DCFFC}" presName="accentRepeatNode" presStyleLbl="solidFgAcc1" presStyleIdx="3" presStyleCnt="5"/>
      <dgm:spPr>
        <a:ln w="38100">
          <a:solidFill>
            <a:schemeClr val="accent4"/>
          </a:solidFill>
        </a:ln>
      </dgm:spPr>
    </dgm:pt>
    <dgm:pt modelId="{3A56A0E3-B579-4A51-9047-4696CD9A7063}" type="pres">
      <dgm:prSet presAssocID="{A96F4048-1F86-40B8-8EB8-B0D3CCB904AC}" presName="text_5" presStyleLbl="node1" presStyleIdx="4" presStyleCnt="5" custLinFactNeighborX="-377" custLinFactNeighborY="1186">
        <dgm:presLayoutVars>
          <dgm:bulletEnabled val="1"/>
        </dgm:presLayoutVars>
      </dgm:prSet>
      <dgm:spPr>
        <a:prstGeom prst="roundRect">
          <a:avLst/>
        </a:prstGeom>
      </dgm:spPr>
      <dgm:t>
        <a:bodyPr/>
        <a:lstStyle/>
        <a:p>
          <a:endParaRPr lang="en-US"/>
        </a:p>
      </dgm:t>
    </dgm:pt>
    <dgm:pt modelId="{5DF17D16-4460-4468-895F-5280190648E0}" type="pres">
      <dgm:prSet presAssocID="{A96F4048-1F86-40B8-8EB8-B0D3CCB904AC}" presName="accent_5" presStyleCnt="0"/>
      <dgm:spPr/>
    </dgm:pt>
    <dgm:pt modelId="{C565211A-F819-4789-B901-16E10409A102}" type="pres">
      <dgm:prSet presAssocID="{A96F4048-1F86-40B8-8EB8-B0D3CCB904AC}" presName="accentRepeatNode" presStyleLbl="solidFgAcc1" presStyleIdx="4" presStyleCnt="5"/>
      <dgm:spPr>
        <a:ln w="38100">
          <a:solidFill>
            <a:schemeClr val="accent6"/>
          </a:solidFill>
        </a:ln>
      </dgm:spPr>
    </dgm:pt>
  </dgm:ptLst>
  <dgm:cxnLst>
    <dgm:cxn modelId="{BBC9D532-9666-4D18-8598-ADC8785C9EE5}" srcId="{B61026FA-005D-4F83-91B7-4A67E527D09C}" destId="{493133E4-0A75-4988-B893-C64C3896137C}" srcOrd="1" destOrd="0" parTransId="{786492F5-D397-4BFF-8CD6-C70719EE8EC7}" sibTransId="{5407D118-DF82-41F2-B25C-B08B875AD3C1}"/>
    <dgm:cxn modelId="{8D52DC2C-4D09-49D2-A6F1-2A10395E3D2B}" type="presOf" srcId="{C8D3EB2C-1B33-49F1-A09D-9D8BC98DCFFC}" destId="{9D6787BB-1453-4DA2-861D-55C8D5BC14DD}" srcOrd="0" destOrd="0" presId="urn:microsoft.com/office/officeart/2008/layout/VerticalCurvedList"/>
    <dgm:cxn modelId="{AFEE8903-8C81-4F03-A7CE-87D13299B1EA}" type="presOf" srcId="{A96F4048-1F86-40B8-8EB8-B0D3CCB904AC}" destId="{3A56A0E3-B579-4A51-9047-4696CD9A7063}" srcOrd="0" destOrd="0" presId="urn:microsoft.com/office/officeart/2008/layout/VerticalCurvedList"/>
    <dgm:cxn modelId="{EE9B1865-1468-41CE-9B5A-69A5D2D9CDD8}" srcId="{B61026FA-005D-4F83-91B7-4A67E527D09C}" destId="{05AAF50B-5C87-4E19-B1B3-38E188CC8D32}" srcOrd="2" destOrd="0" parTransId="{7FF2B4BD-297A-43EE-8D5C-D466EF2F37C8}" sibTransId="{16810300-1F98-4C00-98C7-7F4C93CDEE9E}"/>
    <dgm:cxn modelId="{C52DE1B9-695D-4923-BAFF-B28B9F6079A0}" type="presOf" srcId="{05AAF50B-5C87-4E19-B1B3-38E188CC8D32}" destId="{1D64D228-CAB5-4574-A504-DE95AB25EA27}" srcOrd="0" destOrd="0" presId="urn:microsoft.com/office/officeart/2008/layout/VerticalCurvedList"/>
    <dgm:cxn modelId="{875F7ED1-FAD1-4315-B8F2-15F849C9E449}" type="presOf" srcId="{493133E4-0A75-4988-B893-C64C3896137C}" destId="{890952B4-38AA-41FF-A5D3-8211D557B0E1}" srcOrd="0" destOrd="0" presId="urn:microsoft.com/office/officeart/2008/layout/VerticalCurvedList"/>
    <dgm:cxn modelId="{F27B7826-CA7B-423E-9691-9DF689F6BA72}" type="presOf" srcId="{9FD588D3-FE2F-4AEF-ABC5-9048826E4994}" destId="{75CD2D43-FF46-486F-8F92-07E6EFDCB430}" srcOrd="0" destOrd="0" presId="urn:microsoft.com/office/officeart/2008/layout/VerticalCurvedList"/>
    <dgm:cxn modelId="{C7BD57B6-EED8-486B-A5EC-85B28DD6BAB0}" type="presOf" srcId="{C7035807-436B-4098-B283-CFDB1C2C895B}" destId="{2EDA5132-F085-4E3B-BEF6-ED2C397CDBF7}" srcOrd="0" destOrd="0" presId="urn:microsoft.com/office/officeart/2008/layout/VerticalCurvedList"/>
    <dgm:cxn modelId="{568EF7AE-5E7A-4A4B-8C1E-7742DE39B02B}" srcId="{B61026FA-005D-4F83-91B7-4A67E527D09C}" destId="{C7035807-436B-4098-B283-CFDB1C2C895B}" srcOrd="0" destOrd="0" parTransId="{CF38784C-E47C-4381-88BA-3A6C34619753}" sibTransId="{9FD588D3-FE2F-4AEF-ABC5-9048826E4994}"/>
    <dgm:cxn modelId="{1A156D4A-22BD-4D92-84FE-40225A3AEAE5}" srcId="{B61026FA-005D-4F83-91B7-4A67E527D09C}" destId="{C8D3EB2C-1B33-49F1-A09D-9D8BC98DCFFC}" srcOrd="3" destOrd="0" parTransId="{E4244590-7546-41EF-B8E3-CE696B7074AA}" sibTransId="{858B79B7-C7F1-4032-BEBB-EED6A59C485A}"/>
    <dgm:cxn modelId="{836D2420-AD9D-45DF-9FEC-CF5DD690EEA6}" srcId="{B61026FA-005D-4F83-91B7-4A67E527D09C}" destId="{A96F4048-1F86-40B8-8EB8-B0D3CCB904AC}" srcOrd="4" destOrd="0" parTransId="{FB4DE79F-C8CE-4AD5-908F-46F2DD11FEAF}" sibTransId="{8A04FE2A-8093-4AA8-9662-819B2383A01F}"/>
    <dgm:cxn modelId="{EB3CEAD1-E8DF-4362-B84E-B50E6817A0B3}" type="presOf" srcId="{B61026FA-005D-4F83-91B7-4A67E527D09C}" destId="{1A27FCBB-E541-4E0E-B1EF-0DC3B82F7D6B}" srcOrd="0" destOrd="0" presId="urn:microsoft.com/office/officeart/2008/layout/VerticalCurvedList"/>
    <dgm:cxn modelId="{B605860E-C42E-4C72-A1EB-4AF0158FEFCE}" type="presParOf" srcId="{1A27FCBB-E541-4E0E-B1EF-0DC3B82F7D6B}" destId="{1FECFB32-E6B3-4745-B74B-03EBCFD88A4F}" srcOrd="0" destOrd="0" presId="urn:microsoft.com/office/officeart/2008/layout/VerticalCurvedList"/>
    <dgm:cxn modelId="{ED36817B-BA5A-45DE-B366-79A5E2B5738B}" type="presParOf" srcId="{1FECFB32-E6B3-4745-B74B-03EBCFD88A4F}" destId="{E80E83BC-FA7D-41C4-ADB9-CFD4B5BC7C27}" srcOrd="0" destOrd="0" presId="urn:microsoft.com/office/officeart/2008/layout/VerticalCurvedList"/>
    <dgm:cxn modelId="{CB67C219-2947-432D-A45A-92E5F6B5488F}" type="presParOf" srcId="{E80E83BC-FA7D-41C4-ADB9-CFD4B5BC7C27}" destId="{60030C70-F1E5-4987-AFAD-C98CFD15F308}" srcOrd="0" destOrd="0" presId="urn:microsoft.com/office/officeart/2008/layout/VerticalCurvedList"/>
    <dgm:cxn modelId="{D3FACECA-8BB6-4096-9749-335D3CC0CEB7}" type="presParOf" srcId="{E80E83BC-FA7D-41C4-ADB9-CFD4B5BC7C27}" destId="{75CD2D43-FF46-486F-8F92-07E6EFDCB430}" srcOrd="1" destOrd="0" presId="urn:microsoft.com/office/officeart/2008/layout/VerticalCurvedList"/>
    <dgm:cxn modelId="{9CB5E837-23D7-4C44-B5C6-1A5F4378E494}" type="presParOf" srcId="{E80E83BC-FA7D-41C4-ADB9-CFD4B5BC7C27}" destId="{45661116-E63B-4383-BA11-80CAAF8FBF7E}" srcOrd="2" destOrd="0" presId="urn:microsoft.com/office/officeart/2008/layout/VerticalCurvedList"/>
    <dgm:cxn modelId="{94DAE5E5-6C92-4C4F-B711-9B671CD09559}" type="presParOf" srcId="{E80E83BC-FA7D-41C4-ADB9-CFD4B5BC7C27}" destId="{4AF4D685-69D0-43E3-9F8A-CC8E8769CF62}" srcOrd="3" destOrd="0" presId="urn:microsoft.com/office/officeart/2008/layout/VerticalCurvedList"/>
    <dgm:cxn modelId="{28FA1010-3D27-425F-9F97-78685015BE57}" type="presParOf" srcId="{1FECFB32-E6B3-4745-B74B-03EBCFD88A4F}" destId="{2EDA5132-F085-4E3B-BEF6-ED2C397CDBF7}" srcOrd="1" destOrd="0" presId="urn:microsoft.com/office/officeart/2008/layout/VerticalCurvedList"/>
    <dgm:cxn modelId="{CDED03FD-BE1C-4BA6-9E97-3C607051C1EE}" type="presParOf" srcId="{1FECFB32-E6B3-4745-B74B-03EBCFD88A4F}" destId="{4A080864-EA3F-460E-A43D-87F682A0B74D}" srcOrd="2" destOrd="0" presId="urn:microsoft.com/office/officeart/2008/layout/VerticalCurvedList"/>
    <dgm:cxn modelId="{BFF6E832-3477-4181-AF6F-B1D3D3612350}" type="presParOf" srcId="{4A080864-EA3F-460E-A43D-87F682A0B74D}" destId="{ED3C09F1-2D6D-4190-9E6D-EDDB3272A725}" srcOrd="0" destOrd="0" presId="urn:microsoft.com/office/officeart/2008/layout/VerticalCurvedList"/>
    <dgm:cxn modelId="{8CB16E43-0E25-4B9E-A7C2-E6A52C6B6062}" type="presParOf" srcId="{1FECFB32-E6B3-4745-B74B-03EBCFD88A4F}" destId="{890952B4-38AA-41FF-A5D3-8211D557B0E1}" srcOrd="3" destOrd="0" presId="urn:microsoft.com/office/officeart/2008/layout/VerticalCurvedList"/>
    <dgm:cxn modelId="{FBBBCA47-D7CF-4129-95F8-C27D69A07E19}" type="presParOf" srcId="{1FECFB32-E6B3-4745-B74B-03EBCFD88A4F}" destId="{E83AB650-1351-42AD-B40B-62B6DEA53B72}" srcOrd="4" destOrd="0" presId="urn:microsoft.com/office/officeart/2008/layout/VerticalCurvedList"/>
    <dgm:cxn modelId="{01B26FEE-CA05-4B4F-A670-5BDB98DCD42A}" type="presParOf" srcId="{E83AB650-1351-42AD-B40B-62B6DEA53B72}" destId="{BCF104F0-8207-4D4B-8D30-9B5FF072325D}" srcOrd="0" destOrd="0" presId="urn:microsoft.com/office/officeart/2008/layout/VerticalCurvedList"/>
    <dgm:cxn modelId="{65D961FC-B8EF-4952-A8BD-7251E56A4D01}" type="presParOf" srcId="{1FECFB32-E6B3-4745-B74B-03EBCFD88A4F}" destId="{1D64D228-CAB5-4574-A504-DE95AB25EA27}" srcOrd="5" destOrd="0" presId="urn:microsoft.com/office/officeart/2008/layout/VerticalCurvedList"/>
    <dgm:cxn modelId="{CDB94A57-EB1B-473C-8377-23EB3646C2E6}" type="presParOf" srcId="{1FECFB32-E6B3-4745-B74B-03EBCFD88A4F}" destId="{BF4E84FF-9029-4B61-A15A-25C1445C740A}" srcOrd="6" destOrd="0" presId="urn:microsoft.com/office/officeart/2008/layout/VerticalCurvedList"/>
    <dgm:cxn modelId="{86971830-F74D-4AC8-910C-F2B99B16D33E}" type="presParOf" srcId="{BF4E84FF-9029-4B61-A15A-25C1445C740A}" destId="{D318C2A8-EF24-405C-81FA-6A044674B627}" srcOrd="0" destOrd="0" presId="urn:microsoft.com/office/officeart/2008/layout/VerticalCurvedList"/>
    <dgm:cxn modelId="{551E13B0-D8E8-4F61-AC0C-5E17CAAB3C2A}" type="presParOf" srcId="{1FECFB32-E6B3-4745-B74B-03EBCFD88A4F}" destId="{9D6787BB-1453-4DA2-861D-55C8D5BC14DD}" srcOrd="7" destOrd="0" presId="urn:microsoft.com/office/officeart/2008/layout/VerticalCurvedList"/>
    <dgm:cxn modelId="{11AD1980-4BAC-4C6D-ABAA-4A0FFD3D3783}" type="presParOf" srcId="{1FECFB32-E6B3-4745-B74B-03EBCFD88A4F}" destId="{6445DC0A-CE26-4AB2-8731-BC6E51433055}" srcOrd="8" destOrd="0" presId="urn:microsoft.com/office/officeart/2008/layout/VerticalCurvedList"/>
    <dgm:cxn modelId="{7166E4BD-EAA4-47BF-A29D-021E270D9115}" type="presParOf" srcId="{6445DC0A-CE26-4AB2-8731-BC6E51433055}" destId="{E5C31066-E276-44EE-AA8A-6739FF02CE8E}" srcOrd="0" destOrd="0" presId="urn:microsoft.com/office/officeart/2008/layout/VerticalCurvedList"/>
    <dgm:cxn modelId="{C27F9A91-8A82-47F7-8A76-785C356C45A2}" type="presParOf" srcId="{1FECFB32-E6B3-4745-B74B-03EBCFD88A4F}" destId="{3A56A0E3-B579-4A51-9047-4696CD9A7063}" srcOrd="9" destOrd="0" presId="urn:microsoft.com/office/officeart/2008/layout/VerticalCurvedList"/>
    <dgm:cxn modelId="{575CDE92-EE3C-412C-88C6-0337B2C91C6E}" type="presParOf" srcId="{1FECFB32-E6B3-4745-B74B-03EBCFD88A4F}" destId="{5DF17D16-4460-4468-895F-5280190648E0}" srcOrd="10" destOrd="0" presId="urn:microsoft.com/office/officeart/2008/layout/VerticalCurvedList"/>
    <dgm:cxn modelId="{02E7CF6B-7BB0-4F15-BB18-161EA1FD647D}" type="presParOf" srcId="{5DF17D16-4460-4468-895F-5280190648E0}" destId="{C565211A-F819-4789-B901-16E10409A102}"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1026FA-005D-4F83-91B7-4A67E527D09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7035807-436B-4098-B283-CFDB1C2C895B}">
      <dgm:prSet phldrT="[Text]" custT="1"/>
      <dgm:spPr>
        <a:ln w="38100">
          <a:solidFill>
            <a:schemeClr val="bg1"/>
          </a:solidFill>
        </a:ln>
        <a:effectLst>
          <a:outerShdw blurRad="50800" dist="38100" dir="2700000" algn="tl" rotWithShape="0">
            <a:prstClr val="black">
              <a:alpha val="40000"/>
            </a:prstClr>
          </a:outerShdw>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anose="020B0604020202020204" pitchFamily="34" charset="0"/>
              <a:cs typeface="Arial" panose="020B0604020202020204" pitchFamily="34" charset="0"/>
            </a:rPr>
            <a:t>Peak volume month: Oct 2018 </a:t>
          </a:r>
          <a:r>
            <a:rPr lang="en-US" sz="1600" dirty="0" smtClean="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32 059 transactions settled)</a:t>
          </a:r>
          <a:endParaRPr lang="en-US" sz="1600" dirty="0">
            <a:solidFill>
              <a:schemeClr val="tx1"/>
            </a:solidFill>
          </a:endParaRPr>
        </a:p>
      </dgm:t>
    </dgm:pt>
    <dgm:pt modelId="{CF38784C-E47C-4381-88BA-3A6C34619753}" type="parTrans" cxnId="{568EF7AE-5E7A-4A4B-8C1E-7742DE39B02B}">
      <dgm:prSet/>
      <dgm:spPr/>
      <dgm:t>
        <a:bodyPr/>
        <a:lstStyle/>
        <a:p>
          <a:endParaRPr lang="en-US" sz="1600">
            <a:solidFill>
              <a:schemeClr val="bg1"/>
            </a:solidFill>
          </a:endParaRPr>
        </a:p>
      </dgm:t>
    </dgm:pt>
    <dgm:pt modelId="{9FD588D3-FE2F-4AEF-ABC5-9048826E4994}" type="sibTrans" cxnId="{568EF7AE-5E7A-4A4B-8C1E-7742DE39B02B}">
      <dgm:prSet/>
      <dgm:spPr>
        <a:solidFill>
          <a:schemeClr val="tx1">
            <a:lumMod val="50000"/>
            <a:lumOff val="50000"/>
          </a:schemeClr>
        </a:solidFill>
        <a:ln>
          <a:noFill/>
        </a:ln>
      </dgm:spPr>
      <dgm:t>
        <a:bodyPr/>
        <a:lstStyle/>
        <a:p>
          <a:endParaRPr lang="en-US" sz="1600">
            <a:solidFill>
              <a:schemeClr val="bg1"/>
            </a:solidFill>
          </a:endParaRPr>
        </a:p>
      </dgm:t>
    </dgm:pt>
    <dgm:pt modelId="{493133E4-0A75-4988-B893-C64C3896137C}">
      <dgm:prSet phldrT="[Text]" custT="1"/>
      <dgm:spPr>
        <a:solidFill>
          <a:schemeClr val="accent2"/>
        </a:solidFill>
        <a:ln w="38100">
          <a:solidFill>
            <a:schemeClr val="bg1"/>
          </a:solidFill>
        </a:ln>
        <a:effectLst>
          <a:outerShdw blurRad="50800" dist="38100" dir="2700000" algn="tl" rotWithShape="0">
            <a:prstClr val="black">
              <a:alpha val="40000"/>
            </a:prstClr>
          </a:outerShdw>
        </a:effectLst>
      </dgm:spPr>
      <dgm:t>
        <a:bodyPr/>
        <a:lstStyle/>
        <a:p>
          <a:r>
            <a:rPr lang="en-US" sz="1600" dirty="0" smtClean="0">
              <a:solidFill>
                <a:schemeClr val="tx1"/>
              </a:solidFill>
              <a:latin typeface="Arial" panose="020B0604020202020204" pitchFamily="34" charset="0"/>
              <a:cs typeface="Arial" panose="020B0604020202020204" pitchFamily="34" charset="0"/>
            </a:rPr>
            <a:t>Peak value month: Aug 2017 </a:t>
          </a:r>
        </a:p>
        <a:p>
          <a:r>
            <a:rPr lang="en-US" sz="1600" dirty="0" smtClean="0">
              <a:solidFill>
                <a:schemeClr val="tx1"/>
              </a:solidFill>
              <a:latin typeface="Arial" panose="020B0604020202020204" pitchFamily="34" charset="0"/>
              <a:cs typeface="Arial" panose="020B0604020202020204" pitchFamily="34" charset="0"/>
            </a:rPr>
            <a:t>(</a:t>
          </a:r>
          <a:r>
            <a:rPr lang="en-ZA" sz="1600" dirty="0" smtClean="0">
              <a:solidFill>
                <a:schemeClr val="tx1"/>
              </a:solidFill>
              <a:latin typeface="Arial" panose="020B0604020202020204" pitchFamily="34" charset="0"/>
              <a:cs typeface="Arial" panose="020B0604020202020204" pitchFamily="34" charset="0"/>
            </a:rPr>
            <a:t> ZAR 119.53 Billion settled)</a:t>
          </a:r>
          <a:endParaRPr lang="en-US" sz="1600" dirty="0">
            <a:solidFill>
              <a:schemeClr val="tx1"/>
            </a:solidFill>
          </a:endParaRPr>
        </a:p>
      </dgm:t>
    </dgm:pt>
    <dgm:pt modelId="{786492F5-D397-4BFF-8CD6-C70719EE8EC7}" type="parTrans" cxnId="{BBC9D532-9666-4D18-8598-ADC8785C9EE5}">
      <dgm:prSet/>
      <dgm:spPr/>
      <dgm:t>
        <a:bodyPr/>
        <a:lstStyle/>
        <a:p>
          <a:endParaRPr lang="en-US" sz="1600">
            <a:solidFill>
              <a:schemeClr val="bg1"/>
            </a:solidFill>
          </a:endParaRPr>
        </a:p>
      </dgm:t>
    </dgm:pt>
    <dgm:pt modelId="{5407D118-DF82-41F2-B25C-B08B875AD3C1}" type="sibTrans" cxnId="{BBC9D532-9666-4D18-8598-ADC8785C9EE5}">
      <dgm:prSet/>
      <dgm:spPr/>
      <dgm:t>
        <a:bodyPr/>
        <a:lstStyle/>
        <a:p>
          <a:endParaRPr lang="en-US" sz="1600">
            <a:solidFill>
              <a:schemeClr val="bg1"/>
            </a:solidFill>
          </a:endParaRPr>
        </a:p>
      </dgm:t>
    </dgm:pt>
    <dgm:pt modelId="{05AAF50B-5C87-4E19-B1B3-38E188CC8D32}">
      <dgm:prSet phldrT="[Text]" custT="1"/>
      <dgm:spPr>
        <a:solidFill>
          <a:schemeClr val="accent3"/>
        </a:solidFill>
        <a:ln w="38100">
          <a:solidFill>
            <a:schemeClr val="bg1"/>
          </a:solidFill>
        </a:ln>
        <a:effectLst>
          <a:outerShdw blurRad="50800" dist="38100" dir="2700000" algn="tl" rotWithShape="0">
            <a:prstClr val="black">
              <a:alpha val="40000"/>
            </a:prstClr>
          </a:outerShdw>
        </a:effectLst>
      </dgm:spPr>
      <dgm:t>
        <a:bodyPr/>
        <a:lstStyle/>
        <a:p>
          <a:r>
            <a:rPr lang="en-US" sz="1600" dirty="0" smtClean="0">
              <a:solidFill>
                <a:schemeClr val="tx1"/>
              </a:solidFill>
              <a:latin typeface="Arial" panose="020B0604020202020204" pitchFamily="34" charset="0"/>
              <a:cs typeface="Arial" panose="020B0604020202020204" pitchFamily="34" charset="0"/>
            </a:rPr>
            <a:t>Average value of Customer payments: ZAR 562 685.83</a:t>
          </a:r>
        </a:p>
      </dgm:t>
    </dgm:pt>
    <dgm:pt modelId="{7FF2B4BD-297A-43EE-8D5C-D466EF2F37C8}" type="parTrans" cxnId="{EE9B1865-1468-41CE-9B5A-69A5D2D9CDD8}">
      <dgm:prSet/>
      <dgm:spPr/>
      <dgm:t>
        <a:bodyPr/>
        <a:lstStyle/>
        <a:p>
          <a:endParaRPr lang="en-US" sz="1600">
            <a:solidFill>
              <a:schemeClr val="bg1"/>
            </a:solidFill>
          </a:endParaRPr>
        </a:p>
      </dgm:t>
    </dgm:pt>
    <dgm:pt modelId="{16810300-1F98-4C00-98C7-7F4C93CDEE9E}" type="sibTrans" cxnId="{EE9B1865-1468-41CE-9B5A-69A5D2D9CDD8}">
      <dgm:prSet/>
      <dgm:spPr/>
      <dgm:t>
        <a:bodyPr/>
        <a:lstStyle/>
        <a:p>
          <a:endParaRPr lang="en-US" sz="1600">
            <a:solidFill>
              <a:schemeClr val="bg1"/>
            </a:solidFill>
          </a:endParaRPr>
        </a:p>
      </dgm:t>
    </dgm:pt>
    <dgm:pt modelId="{C8D3EB2C-1B33-49F1-A09D-9D8BC98DCFFC}">
      <dgm:prSet custT="1"/>
      <dgm:spPr>
        <a:solidFill>
          <a:schemeClr val="accent4"/>
        </a:solidFill>
        <a:ln w="38100">
          <a:solidFill>
            <a:schemeClr val="bg1"/>
          </a:solidFill>
        </a:ln>
        <a:effectLst>
          <a:outerShdw blurRad="50800" dist="38100" dir="2700000" algn="tl" rotWithShape="0">
            <a:prstClr val="black">
              <a:alpha val="40000"/>
            </a:prstClr>
          </a:outerShdw>
        </a:effectLst>
      </dgm:spPr>
      <dgm:t>
        <a:bodyPr/>
        <a:lstStyle/>
        <a:p>
          <a:endParaRPr lang="en-US" sz="1600" dirty="0" smtClean="0">
            <a:solidFill>
              <a:schemeClr val="tx1"/>
            </a:solidFill>
            <a:latin typeface="Arial" panose="020B0604020202020204" pitchFamily="34" charset="0"/>
            <a:cs typeface="Arial" panose="020B0604020202020204" pitchFamily="34" charset="0"/>
          </a:endParaRPr>
        </a:p>
        <a:p>
          <a:r>
            <a:rPr lang="en-US" sz="1600" dirty="0" smtClean="0">
              <a:solidFill>
                <a:schemeClr val="tx1"/>
              </a:solidFill>
              <a:latin typeface="Arial" panose="020B0604020202020204" pitchFamily="34" charset="0"/>
              <a:cs typeface="Arial" panose="020B0604020202020204" pitchFamily="34" charset="0"/>
            </a:rPr>
            <a:t>Average value: Interbank payments: ZAR </a:t>
          </a:r>
          <a:r>
            <a:rPr lang="en-ZA" sz="1600" dirty="0" smtClean="0">
              <a:solidFill>
                <a:schemeClr val="tx1"/>
              </a:solidFill>
              <a:latin typeface="Arial" panose="020B0604020202020204" pitchFamily="34" charset="0"/>
              <a:cs typeface="Arial" panose="020B0604020202020204" pitchFamily="34" charset="0"/>
            </a:rPr>
            <a:t>20.29 Million</a:t>
          </a:r>
        </a:p>
        <a:p>
          <a:endParaRPr lang="en-US" sz="1600" dirty="0">
            <a:solidFill>
              <a:schemeClr val="bg1"/>
            </a:solidFill>
          </a:endParaRPr>
        </a:p>
      </dgm:t>
    </dgm:pt>
    <dgm:pt modelId="{E4244590-7546-41EF-B8E3-CE696B7074AA}" type="parTrans" cxnId="{1A156D4A-22BD-4D92-84FE-40225A3AEAE5}">
      <dgm:prSet/>
      <dgm:spPr/>
      <dgm:t>
        <a:bodyPr/>
        <a:lstStyle/>
        <a:p>
          <a:endParaRPr lang="en-US" sz="1600">
            <a:solidFill>
              <a:schemeClr val="bg1"/>
            </a:solidFill>
          </a:endParaRPr>
        </a:p>
      </dgm:t>
    </dgm:pt>
    <dgm:pt modelId="{858B79B7-C7F1-4032-BEBB-EED6A59C485A}" type="sibTrans" cxnId="{1A156D4A-22BD-4D92-84FE-40225A3AEAE5}">
      <dgm:prSet/>
      <dgm:spPr/>
      <dgm:t>
        <a:bodyPr/>
        <a:lstStyle/>
        <a:p>
          <a:endParaRPr lang="en-US" sz="1600">
            <a:solidFill>
              <a:schemeClr val="bg1"/>
            </a:solidFill>
          </a:endParaRPr>
        </a:p>
      </dgm:t>
    </dgm:pt>
    <dgm:pt modelId="{A96F4048-1F86-40B8-8EB8-B0D3CCB904AC}">
      <dgm:prSet custT="1"/>
      <dgm:spPr>
        <a:solidFill>
          <a:schemeClr val="accent6"/>
        </a:solidFill>
        <a:ln w="38100">
          <a:solidFill>
            <a:schemeClr val="bg1"/>
          </a:solidFill>
        </a:ln>
        <a:effectLst>
          <a:outerShdw blurRad="50800" dist="38100" dir="2700000" algn="tl" rotWithShape="0">
            <a:prstClr val="black">
              <a:alpha val="40000"/>
            </a:prstClr>
          </a:outerShdw>
        </a:effectLst>
      </dgm:spPr>
      <dgm:t>
        <a:bodyPr/>
        <a:lstStyle/>
        <a:p>
          <a:r>
            <a:rPr lang="en-US" sz="1600" dirty="0" smtClean="0">
              <a:solidFill>
                <a:schemeClr val="bg1"/>
              </a:solidFill>
              <a:latin typeface="Arial" panose="020B0604020202020204" pitchFamily="34" charset="0"/>
              <a:cs typeface="Arial" panose="020B0604020202020204" pitchFamily="34" charset="0"/>
            </a:rPr>
            <a:t>Highest daily volume and value since inception:</a:t>
          </a:r>
        </a:p>
        <a:p>
          <a:r>
            <a:rPr lang="en-US" sz="1600" dirty="0" smtClean="0">
              <a:solidFill>
                <a:schemeClr val="bg1"/>
              </a:solidFill>
              <a:latin typeface="Arial" panose="020B0604020202020204" pitchFamily="34" charset="0"/>
              <a:cs typeface="Arial" panose="020B0604020202020204" pitchFamily="34" charset="0"/>
            </a:rPr>
            <a:t>#: 2 780 – Apr 2018; Val: ZAR 11.4 Billion – Dec 2018</a:t>
          </a:r>
          <a:endParaRPr lang="en-US" sz="1600" dirty="0">
            <a:solidFill>
              <a:schemeClr val="bg1"/>
            </a:solidFill>
          </a:endParaRPr>
        </a:p>
      </dgm:t>
    </dgm:pt>
    <dgm:pt modelId="{FB4DE79F-C8CE-4AD5-908F-46F2DD11FEAF}" type="parTrans" cxnId="{836D2420-AD9D-45DF-9FEC-CF5DD690EEA6}">
      <dgm:prSet/>
      <dgm:spPr/>
      <dgm:t>
        <a:bodyPr/>
        <a:lstStyle/>
        <a:p>
          <a:endParaRPr lang="en-US" sz="1600">
            <a:solidFill>
              <a:schemeClr val="bg1"/>
            </a:solidFill>
          </a:endParaRPr>
        </a:p>
      </dgm:t>
    </dgm:pt>
    <dgm:pt modelId="{8A04FE2A-8093-4AA8-9662-819B2383A01F}" type="sibTrans" cxnId="{836D2420-AD9D-45DF-9FEC-CF5DD690EEA6}">
      <dgm:prSet/>
      <dgm:spPr/>
      <dgm:t>
        <a:bodyPr/>
        <a:lstStyle/>
        <a:p>
          <a:endParaRPr lang="en-US" sz="1600">
            <a:solidFill>
              <a:schemeClr val="bg1"/>
            </a:solidFill>
          </a:endParaRPr>
        </a:p>
      </dgm:t>
    </dgm:pt>
    <dgm:pt modelId="{1A27FCBB-E541-4E0E-B1EF-0DC3B82F7D6B}" type="pres">
      <dgm:prSet presAssocID="{B61026FA-005D-4F83-91B7-4A67E527D09C}" presName="Name0" presStyleCnt="0">
        <dgm:presLayoutVars>
          <dgm:chMax val="7"/>
          <dgm:chPref val="7"/>
          <dgm:dir/>
        </dgm:presLayoutVars>
      </dgm:prSet>
      <dgm:spPr/>
      <dgm:t>
        <a:bodyPr/>
        <a:lstStyle/>
        <a:p>
          <a:endParaRPr lang="en-US"/>
        </a:p>
      </dgm:t>
    </dgm:pt>
    <dgm:pt modelId="{1FECFB32-E6B3-4745-B74B-03EBCFD88A4F}" type="pres">
      <dgm:prSet presAssocID="{B61026FA-005D-4F83-91B7-4A67E527D09C}" presName="Name1" presStyleCnt="0"/>
      <dgm:spPr/>
    </dgm:pt>
    <dgm:pt modelId="{E80E83BC-FA7D-41C4-ADB9-CFD4B5BC7C27}" type="pres">
      <dgm:prSet presAssocID="{B61026FA-005D-4F83-91B7-4A67E527D09C}" presName="cycle" presStyleCnt="0"/>
      <dgm:spPr/>
    </dgm:pt>
    <dgm:pt modelId="{60030C70-F1E5-4987-AFAD-C98CFD15F308}" type="pres">
      <dgm:prSet presAssocID="{B61026FA-005D-4F83-91B7-4A67E527D09C}" presName="srcNode" presStyleLbl="node1" presStyleIdx="0" presStyleCnt="5"/>
      <dgm:spPr/>
    </dgm:pt>
    <dgm:pt modelId="{75CD2D43-FF46-486F-8F92-07E6EFDCB430}" type="pres">
      <dgm:prSet presAssocID="{B61026FA-005D-4F83-91B7-4A67E527D09C}" presName="conn" presStyleLbl="parChTrans1D2" presStyleIdx="0" presStyleCnt="1"/>
      <dgm:spPr/>
      <dgm:t>
        <a:bodyPr/>
        <a:lstStyle/>
        <a:p>
          <a:endParaRPr lang="en-US"/>
        </a:p>
      </dgm:t>
    </dgm:pt>
    <dgm:pt modelId="{45661116-E63B-4383-BA11-80CAAF8FBF7E}" type="pres">
      <dgm:prSet presAssocID="{B61026FA-005D-4F83-91B7-4A67E527D09C}" presName="extraNode" presStyleLbl="node1" presStyleIdx="0" presStyleCnt="5"/>
      <dgm:spPr/>
    </dgm:pt>
    <dgm:pt modelId="{4AF4D685-69D0-43E3-9F8A-CC8E8769CF62}" type="pres">
      <dgm:prSet presAssocID="{B61026FA-005D-4F83-91B7-4A67E527D09C}" presName="dstNode" presStyleLbl="node1" presStyleIdx="0" presStyleCnt="5"/>
      <dgm:spPr/>
    </dgm:pt>
    <dgm:pt modelId="{2EDA5132-F085-4E3B-BEF6-ED2C397CDBF7}" type="pres">
      <dgm:prSet presAssocID="{C7035807-436B-4098-B283-CFDB1C2C895B}" presName="text_1" presStyleLbl="node1" presStyleIdx="0" presStyleCnt="5" custScaleX="100223" custLinFactNeighborX="-395" custLinFactNeighborY="-1625">
        <dgm:presLayoutVars>
          <dgm:bulletEnabled val="1"/>
        </dgm:presLayoutVars>
      </dgm:prSet>
      <dgm:spPr>
        <a:prstGeom prst="roundRect">
          <a:avLst/>
        </a:prstGeom>
      </dgm:spPr>
      <dgm:t>
        <a:bodyPr/>
        <a:lstStyle/>
        <a:p>
          <a:endParaRPr lang="en-US"/>
        </a:p>
      </dgm:t>
    </dgm:pt>
    <dgm:pt modelId="{4A080864-EA3F-460E-A43D-87F682A0B74D}" type="pres">
      <dgm:prSet presAssocID="{C7035807-436B-4098-B283-CFDB1C2C895B}" presName="accent_1" presStyleCnt="0"/>
      <dgm:spPr/>
    </dgm:pt>
    <dgm:pt modelId="{ED3C09F1-2D6D-4190-9E6D-EDDB3272A725}" type="pres">
      <dgm:prSet presAssocID="{C7035807-436B-4098-B283-CFDB1C2C895B}" presName="accentRepeatNode" presStyleLbl="solidFgAcc1" presStyleIdx="0" presStyleCnt="5"/>
      <dgm:spPr>
        <a:ln w="38100">
          <a:solidFill>
            <a:schemeClr val="accent1"/>
          </a:solidFill>
        </a:ln>
      </dgm:spPr>
    </dgm:pt>
    <dgm:pt modelId="{890952B4-38AA-41FF-A5D3-8211D557B0E1}" type="pres">
      <dgm:prSet presAssocID="{493133E4-0A75-4988-B893-C64C3896137C}" presName="text_2" presStyleLbl="node1" presStyleIdx="1" presStyleCnt="5" custLinFactNeighborX="224" custLinFactNeighborY="-7265">
        <dgm:presLayoutVars>
          <dgm:bulletEnabled val="1"/>
        </dgm:presLayoutVars>
      </dgm:prSet>
      <dgm:spPr>
        <a:prstGeom prst="roundRect">
          <a:avLst/>
        </a:prstGeom>
      </dgm:spPr>
      <dgm:t>
        <a:bodyPr/>
        <a:lstStyle/>
        <a:p>
          <a:endParaRPr lang="en-US"/>
        </a:p>
      </dgm:t>
    </dgm:pt>
    <dgm:pt modelId="{E83AB650-1351-42AD-B40B-62B6DEA53B72}" type="pres">
      <dgm:prSet presAssocID="{493133E4-0A75-4988-B893-C64C3896137C}" presName="accent_2" presStyleCnt="0"/>
      <dgm:spPr/>
    </dgm:pt>
    <dgm:pt modelId="{BCF104F0-8207-4D4B-8D30-9B5FF072325D}" type="pres">
      <dgm:prSet presAssocID="{493133E4-0A75-4988-B893-C64C3896137C}" presName="accentRepeatNode" presStyleLbl="solidFgAcc1" presStyleIdx="1" presStyleCnt="5" custLinFactNeighborX="-5318" custLinFactNeighborY="-7465"/>
      <dgm:spPr>
        <a:ln w="38100">
          <a:solidFill>
            <a:schemeClr val="accent2"/>
          </a:solidFill>
        </a:ln>
      </dgm:spPr>
    </dgm:pt>
    <dgm:pt modelId="{1D64D228-CAB5-4574-A504-DE95AB25EA27}" type="pres">
      <dgm:prSet presAssocID="{05AAF50B-5C87-4E19-B1B3-38E188CC8D32}" presName="text_3" presStyleLbl="node1" presStyleIdx="2" presStyleCnt="5" custLinFactNeighborX="289" custLinFactNeighborY="-13124">
        <dgm:presLayoutVars>
          <dgm:bulletEnabled val="1"/>
        </dgm:presLayoutVars>
      </dgm:prSet>
      <dgm:spPr>
        <a:prstGeom prst="roundRect">
          <a:avLst/>
        </a:prstGeom>
      </dgm:spPr>
      <dgm:t>
        <a:bodyPr/>
        <a:lstStyle/>
        <a:p>
          <a:endParaRPr lang="en-US"/>
        </a:p>
      </dgm:t>
    </dgm:pt>
    <dgm:pt modelId="{BF4E84FF-9029-4B61-A15A-25C1445C740A}" type="pres">
      <dgm:prSet presAssocID="{05AAF50B-5C87-4E19-B1B3-38E188CC8D32}" presName="accent_3" presStyleCnt="0"/>
      <dgm:spPr/>
    </dgm:pt>
    <dgm:pt modelId="{D318C2A8-EF24-405C-81FA-6A044674B627}" type="pres">
      <dgm:prSet presAssocID="{05AAF50B-5C87-4E19-B1B3-38E188CC8D32}" presName="accentRepeatNode" presStyleLbl="solidFgAcc1" presStyleIdx="2" presStyleCnt="5" custLinFactNeighborX="5238" custLinFactNeighborY="-10499"/>
      <dgm:spPr>
        <a:ln w="38100">
          <a:solidFill>
            <a:schemeClr val="accent3"/>
          </a:solidFill>
        </a:ln>
      </dgm:spPr>
    </dgm:pt>
    <dgm:pt modelId="{9D6787BB-1453-4DA2-861D-55C8D5BC14DD}" type="pres">
      <dgm:prSet presAssocID="{C8D3EB2C-1B33-49F1-A09D-9D8BC98DCFFC}" presName="text_4" presStyleLbl="node1" presStyleIdx="3" presStyleCnt="5" custLinFactNeighborX="-107" custLinFactNeighborY="-11753">
        <dgm:presLayoutVars>
          <dgm:bulletEnabled val="1"/>
        </dgm:presLayoutVars>
      </dgm:prSet>
      <dgm:spPr>
        <a:prstGeom prst="roundRect">
          <a:avLst/>
        </a:prstGeom>
      </dgm:spPr>
      <dgm:t>
        <a:bodyPr/>
        <a:lstStyle/>
        <a:p>
          <a:endParaRPr lang="en-US"/>
        </a:p>
      </dgm:t>
    </dgm:pt>
    <dgm:pt modelId="{6445DC0A-CE26-4AB2-8731-BC6E51433055}" type="pres">
      <dgm:prSet presAssocID="{C8D3EB2C-1B33-49F1-A09D-9D8BC98DCFFC}" presName="accent_4" presStyleCnt="0"/>
      <dgm:spPr/>
    </dgm:pt>
    <dgm:pt modelId="{E5C31066-E276-44EE-AA8A-6739FF02CE8E}" type="pres">
      <dgm:prSet presAssocID="{C8D3EB2C-1B33-49F1-A09D-9D8BC98DCFFC}" presName="accentRepeatNode" presStyleLbl="solidFgAcc1" presStyleIdx="3" presStyleCnt="5" custLinFactNeighborX="-555" custLinFactNeighborY="-12024"/>
      <dgm:spPr>
        <a:ln w="38100">
          <a:solidFill>
            <a:schemeClr val="accent4"/>
          </a:solidFill>
        </a:ln>
      </dgm:spPr>
    </dgm:pt>
    <dgm:pt modelId="{3A56A0E3-B579-4A51-9047-4696CD9A7063}" type="pres">
      <dgm:prSet presAssocID="{A96F4048-1F86-40B8-8EB8-B0D3CCB904AC}" presName="text_5" presStyleLbl="node1" presStyleIdx="4" presStyleCnt="5" custScaleX="97041" custScaleY="180021" custLinFactNeighborX="1294" custLinFactNeighborY="17977">
        <dgm:presLayoutVars>
          <dgm:bulletEnabled val="1"/>
        </dgm:presLayoutVars>
      </dgm:prSet>
      <dgm:spPr>
        <a:prstGeom prst="roundRect">
          <a:avLst/>
        </a:prstGeom>
      </dgm:spPr>
      <dgm:t>
        <a:bodyPr/>
        <a:lstStyle/>
        <a:p>
          <a:endParaRPr lang="en-US"/>
        </a:p>
      </dgm:t>
    </dgm:pt>
    <dgm:pt modelId="{5DF17D16-4460-4468-895F-5280190648E0}" type="pres">
      <dgm:prSet presAssocID="{A96F4048-1F86-40B8-8EB8-B0D3CCB904AC}" presName="accent_5" presStyleCnt="0"/>
      <dgm:spPr/>
    </dgm:pt>
    <dgm:pt modelId="{C565211A-F819-4789-B901-16E10409A102}" type="pres">
      <dgm:prSet presAssocID="{A96F4048-1F86-40B8-8EB8-B0D3CCB904AC}" presName="accentRepeatNode" presStyleLbl="solidFgAcc1" presStyleIdx="4" presStyleCnt="5"/>
      <dgm:spPr>
        <a:ln w="38100">
          <a:solidFill>
            <a:schemeClr val="accent6"/>
          </a:solidFill>
        </a:ln>
      </dgm:spPr>
    </dgm:pt>
  </dgm:ptLst>
  <dgm:cxnLst>
    <dgm:cxn modelId="{E4FCF86C-EFBC-4134-9098-9EA784EF127F}" type="presOf" srcId="{B61026FA-005D-4F83-91B7-4A67E527D09C}" destId="{1A27FCBB-E541-4E0E-B1EF-0DC3B82F7D6B}" srcOrd="0" destOrd="0" presId="urn:microsoft.com/office/officeart/2008/layout/VerticalCurvedList"/>
    <dgm:cxn modelId="{BBC9D532-9666-4D18-8598-ADC8785C9EE5}" srcId="{B61026FA-005D-4F83-91B7-4A67E527D09C}" destId="{493133E4-0A75-4988-B893-C64C3896137C}" srcOrd="1" destOrd="0" parTransId="{786492F5-D397-4BFF-8CD6-C70719EE8EC7}" sibTransId="{5407D118-DF82-41F2-B25C-B08B875AD3C1}"/>
    <dgm:cxn modelId="{CB275A97-341E-4ABE-A4B8-D6ADC846E89C}" type="presOf" srcId="{C8D3EB2C-1B33-49F1-A09D-9D8BC98DCFFC}" destId="{9D6787BB-1453-4DA2-861D-55C8D5BC14DD}" srcOrd="0" destOrd="0" presId="urn:microsoft.com/office/officeart/2008/layout/VerticalCurvedList"/>
    <dgm:cxn modelId="{BD4C2602-F832-49D0-8AE3-69CD1A84F5E2}" type="presOf" srcId="{9FD588D3-FE2F-4AEF-ABC5-9048826E4994}" destId="{75CD2D43-FF46-486F-8F92-07E6EFDCB430}" srcOrd="0" destOrd="0" presId="urn:microsoft.com/office/officeart/2008/layout/VerticalCurvedList"/>
    <dgm:cxn modelId="{EE9B1865-1468-41CE-9B5A-69A5D2D9CDD8}" srcId="{B61026FA-005D-4F83-91B7-4A67E527D09C}" destId="{05AAF50B-5C87-4E19-B1B3-38E188CC8D32}" srcOrd="2" destOrd="0" parTransId="{7FF2B4BD-297A-43EE-8D5C-D466EF2F37C8}" sibTransId="{16810300-1F98-4C00-98C7-7F4C93CDEE9E}"/>
    <dgm:cxn modelId="{85C83887-5454-4CB6-A86E-6BC0F9C744E0}" type="presOf" srcId="{493133E4-0A75-4988-B893-C64C3896137C}" destId="{890952B4-38AA-41FF-A5D3-8211D557B0E1}" srcOrd="0" destOrd="0" presId="urn:microsoft.com/office/officeart/2008/layout/VerticalCurvedList"/>
    <dgm:cxn modelId="{E7EC3ADD-62D5-4B06-BF6C-0CF929B73062}" type="presOf" srcId="{05AAF50B-5C87-4E19-B1B3-38E188CC8D32}" destId="{1D64D228-CAB5-4574-A504-DE95AB25EA27}" srcOrd="0" destOrd="0" presId="urn:microsoft.com/office/officeart/2008/layout/VerticalCurvedList"/>
    <dgm:cxn modelId="{F5E41806-61CD-49E6-840B-3A6C80B8EED0}" type="presOf" srcId="{C7035807-436B-4098-B283-CFDB1C2C895B}" destId="{2EDA5132-F085-4E3B-BEF6-ED2C397CDBF7}" srcOrd="0" destOrd="0" presId="urn:microsoft.com/office/officeart/2008/layout/VerticalCurvedList"/>
    <dgm:cxn modelId="{0F445052-26B3-4F2F-9756-E88C94DC61BF}" type="presOf" srcId="{A96F4048-1F86-40B8-8EB8-B0D3CCB904AC}" destId="{3A56A0E3-B579-4A51-9047-4696CD9A7063}" srcOrd="0" destOrd="0" presId="urn:microsoft.com/office/officeart/2008/layout/VerticalCurvedList"/>
    <dgm:cxn modelId="{568EF7AE-5E7A-4A4B-8C1E-7742DE39B02B}" srcId="{B61026FA-005D-4F83-91B7-4A67E527D09C}" destId="{C7035807-436B-4098-B283-CFDB1C2C895B}" srcOrd="0" destOrd="0" parTransId="{CF38784C-E47C-4381-88BA-3A6C34619753}" sibTransId="{9FD588D3-FE2F-4AEF-ABC5-9048826E4994}"/>
    <dgm:cxn modelId="{1A156D4A-22BD-4D92-84FE-40225A3AEAE5}" srcId="{B61026FA-005D-4F83-91B7-4A67E527D09C}" destId="{C8D3EB2C-1B33-49F1-A09D-9D8BC98DCFFC}" srcOrd="3" destOrd="0" parTransId="{E4244590-7546-41EF-B8E3-CE696B7074AA}" sibTransId="{858B79B7-C7F1-4032-BEBB-EED6A59C485A}"/>
    <dgm:cxn modelId="{836D2420-AD9D-45DF-9FEC-CF5DD690EEA6}" srcId="{B61026FA-005D-4F83-91B7-4A67E527D09C}" destId="{A96F4048-1F86-40B8-8EB8-B0D3CCB904AC}" srcOrd="4" destOrd="0" parTransId="{FB4DE79F-C8CE-4AD5-908F-46F2DD11FEAF}" sibTransId="{8A04FE2A-8093-4AA8-9662-819B2383A01F}"/>
    <dgm:cxn modelId="{28C1923B-4EB6-4D59-A2A4-CAF1F9E80F5E}" type="presParOf" srcId="{1A27FCBB-E541-4E0E-B1EF-0DC3B82F7D6B}" destId="{1FECFB32-E6B3-4745-B74B-03EBCFD88A4F}" srcOrd="0" destOrd="0" presId="urn:microsoft.com/office/officeart/2008/layout/VerticalCurvedList"/>
    <dgm:cxn modelId="{27520F6F-2F38-40F1-BDEF-53C246136D1E}" type="presParOf" srcId="{1FECFB32-E6B3-4745-B74B-03EBCFD88A4F}" destId="{E80E83BC-FA7D-41C4-ADB9-CFD4B5BC7C27}" srcOrd="0" destOrd="0" presId="urn:microsoft.com/office/officeart/2008/layout/VerticalCurvedList"/>
    <dgm:cxn modelId="{79B40D56-3541-4DA1-97D5-DFBA268C71B7}" type="presParOf" srcId="{E80E83BC-FA7D-41C4-ADB9-CFD4B5BC7C27}" destId="{60030C70-F1E5-4987-AFAD-C98CFD15F308}" srcOrd="0" destOrd="0" presId="urn:microsoft.com/office/officeart/2008/layout/VerticalCurvedList"/>
    <dgm:cxn modelId="{B44F511B-3C7D-4889-AEF1-C8589E35414F}" type="presParOf" srcId="{E80E83BC-FA7D-41C4-ADB9-CFD4B5BC7C27}" destId="{75CD2D43-FF46-486F-8F92-07E6EFDCB430}" srcOrd="1" destOrd="0" presId="urn:microsoft.com/office/officeart/2008/layout/VerticalCurvedList"/>
    <dgm:cxn modelId="{59175789-07D4-4245-B3ED-1D60AF539929}" type="presParOf" srcId="{E80E83BC-FA7D-41C4-ADB9-CFD4B5BC7C27}" destId="{45661116-E63B-4383-BA11-80CAAF8FBF7E}" srcOrd="2" destOrd="0" presId="urn:microsoft.com/office/officeart/2008/layout/VerticalCurvedList"/>
    <dgm:cxn modelId="{269587B2-6029-4192-9936-A185B1854A88}" type="presParOf" srcId="{E80E83BC-FA7D-41C4-ADB9-CFD4B5BC7C27}" destId="{4AF4D685-69D0-43E3-9F8A-CC8E8769CF62}" srcOrd="3" destOrd="0" presId="urn:microsoft.com/office/officeart/2008/layout/VerticalCurvedList"/>
    <dgm:cxn modelId="{E2C99DC9-ED0A-4B32-984E-4252CE341A74}" type="presParOf" srcId="{1FECFB32-E6B3-4745-B74B-03EBCFD88A4F}" destId="{2EDA5132-F085-4E3B-BEF6-ED2C397CDBF7}" srcOrd="1" destOrd="0" presId="urn:microsoft.com/office/officeart/2008/layout/VerticalCurvedList"/>
    <dgm:cxn modelId="{5B093477-2F60-4CA1-8BF3-B646A249338D}" type="presParOf" srcId="{1FECFB32-E6B3-4745-B74B-03EBCFD88A4F}" destId="{4A080864-EA3F-460E-A43D-87F682A0B74D}" srcOrd="2" destOrd="0" presId="urn:microsoft.com/office/officeart/2008/layout/VerticalCurvedList"/>
    <dgm:cxn modelId="{D73BBA25-AB1A-4296-A06A-E52409E3FC3F}" type="presParOf" srcId="{4A080864-EA3F-460E-A43D-87F682A0B74D}" destId="{ED3C09F1-2D6D-4190-9E6D-EDDB3272A725}" srcOrd="0" destOrd="0" presId="urn:microsoft.com/office/officeart/2008/layout/VerticalCurvedList"/>
    <dgm:cxn modelId="{2226ED1C-2292-4845-A19D-EA48B354BBD4}" type="presParOf" srcId="{1FECFB32-E6B3-4745-B74B-03EBCFD88A4F}" destId="{890952B4-38AA-41FF-A5D3-8211D557B0E1}" srcOrd="3" destOrd="0" presId="urn:microsoft.com/office/officeart/2008/layout/VerticalCurvedList"/>
    <dgm:cxn modelId="{52BBF8BB-E55E-48A3-B146-3C3C4EDB946B}" type="presParOf" srcId="{1FECFB32-E6B3-4745-B74B-03EBCFD88A4F}" destId="{E83AB650-1351-42AD-B40B-62B6DEA53B72}" srcOrd="4" destOrd="0" presId="urn:microsoft.com/office/officeart/2008/layout/VerticalCurvedList"/>
    <dgm:cxn modelId="{EAF57AD1-387D-4A0C-B717-B4A4D2FCD30D}" type="presParOf" srcId="{E83AB650-1351-42AD-B40B-62B6DEA53B72}" destId="{BCF104F0-8207-4D4B-8D30-9B5FF072325D}" srcOrd="0" destOrd="0" presId="urn:microsoft.com/office/officeart/2008/layout/VerticalCurvedList"/>
    <dgm:cxn modelId="{97C3B118-32AE-49A4-91C3-933AF35450E6}" type="presParOf" srcId="{1FECFB32-E6B3-4745-B74B-03EBCFD88A4F}" destId="{1D64D228-CAB5-4574-A504-DE95AB25EA27}" srcOrd="5" destOrd="0" presId="urn:microsoft.com/office/officeart/2008/layout/VerticalCurvedList"/>
    <dgm:cxn modelId="{DBDC2760-9D17-41AA-8BF4-C4FFF6069655}" type="presParOf" srcId="{1FECFB32-E6B3-4745-B74B-03EBCFD88A4F}" destId="{BF4E84FF-9029-4B61-A15A-25C1445C740A}" srcOrd="6" destOrd="0" presId="urn:microsoft.com/office/officeart/2008/layout/VerticalCurvedList"/>
    <dgm:cxn modelId="{5DF9C77E-3322-4148-8786-83F57B5AE8E8}" type="presParOf" srcId="{BF4E84FF-9029-4B61-A15A-25C1445C740A}" destId="{D318C2A8-EF24-405C-81FA-6A044674B627}" srcOrd="0" destOrd="0" presId="urn:microsoft.com/office/officeart/2008/layout/VerticalCurvedList"/>
    <dgm:cxn modelId="{7BDB3403-AB9C-4810-91A7-3E602FE89C99}" type="presParOf" srcId="{1FECFB32-E6B3-4745-B74B-03EBCFD88A4F}" destId="{9D6787BB-1453-4DA2-861D-55C8D5BC14DD}" srcOrd="7" destOrd="0" presId="urn:microsoft.com/office/officeart/2008/layout/VerticalCurvedList"/>
    <dgm:cxn modelId="{8A7FD285-A4A0-409B-886C-A9943F71D71B}" type="presParOf" srcId="{1FECFB32-E6B3-4745-B74B-03EBCFD88A4F}" destId="{6445DC0A-CE26-4AB2-8731-BC6E51433055}" srcOrd="8" destOrd="0" presId="urn:microsoft.com/office/officeart/2008/layout/VerticalCurvedList"/>
    <dgm:cxn modelId="{779E3457-4A5E-4802-A101-131443EFF89E}" type="presParOf" srcId="{6445DC0A-CE26-4AB2-8731-BC6E51433055}" destId="{E5C31066-E276-44EE-AA8A-6739FF02CE8E}" srcOrd="0" destOrd="0" presId="urn:microsoft.com/office/officeart/2008/layout/VerticalCurvedList"/>
    <dgm:cxn modelId="{44E80125-DC27-4E8A-94F4-8A62997782AA}" type="presParOf" srcId="{1FECFB32-E6B3-4745-B74B-03EBCFD88A4F}" destId="{3A56A0E3-B579-4A51-9047-4696CD9A7063}" srcOrd="9" destOrd="0" presId="urn:microsoft.com/office/officeart/2008/layout/VerticalCurvedList"/>
    <dgm:cxn modelId="{394E4D64-EB24-4620-B82B-CA759972C1E1}" type="presParOf" srcId="{1FECFB32-E6B3-4745-B74B-03EBCFD88A4F}" destId="{5DF17D16-4460-4468-895F-5280190648E0}" srcOrd="10" destOrd="0" presId="urn:microsoft.com/office/officeart/2008/layout/VerticalCurvedList"/>
    <dgm:cxn modelId="{ADDF8B55-14C1-4028-A9D8-E32DA10CB2EB}" type="presParOf" srcId="{5DF17D16-4460-4468-895F-5280190648E0}" destId="{C565211A-F819-4789-B901-16E10409A10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D2D43-FF46-486F-8F92-07E6EFDCB430}">
      <dsp:nvSpPr>
        <dsp:cNvPr id="0" name=""/>
        <dsp:cNvSpPr/>
      </dsp:nvSpPr>
      <dsp:spPr>
        <a:xfrm>
          <a:off x="-5629356" y="-883167"/>
          <a:ext cx="6699379" cy="6699379"/>
        </a:xfrm>
        <a:prstGeom prst="blockArc">
          <a:avLst>
            <a:gd name="adj1" fmla="val 18900000"/>
            <a:gd name="adj2" fmla="val 2700000"/>
            <a:gd name="adj3" fmla="val 322"/>
          </a:avLst>
        </a:prstGeom>
        <a:solidFill>
          <a:schemeClr val="tx1">
            <a:lumMod val="50000"/>
            <a:lumOff val="50000"/>
          </a:schemeClr>
        </a:solidFill>
        <a:ln w="25400" cap="flat" cmpd="sng" algn="ctr">
          <a:noFill/>
          <a:prstDash val="solid"/>
        </a:ln>
        <a:effectLst/>
      </dsp:spPr>
      <dsp:style>
        <a:lnRef idx="2">
          <a:scrgbClr r="0" g="0" b="0"/>
        </a:lnRef>
        <a:fillRef idx="0">
          <a:scrgbClr r="0" g="0" b="0"/>
        </a:fillRef>
        <a:effectRef idx="0">
          <a:scrgbClr r="0" g="0" b="0"/>
        </a:effectRef>
        <a:fontRef idx="minor"/>
      </dsp:style>
    </dsp:sp>
    <dsp:sp modelId="{2EDA5132-F085-4E3B-BEF6-ED2C397CDBF7}">
      <dsp:nvSpPr>
        <dsp:cNvPr id="0" name=""/>
        <dsp:cNvSpPr/>
      </dsp:nvSpPr>
      <dsp:spPr>
        <a:xfrm>
          <a:off x="443684" y="279038"/>
          <a:ext cx="4489396" cy="622276"/>
        </a:xfrm>
        <a:prstGeom prst="roundRect">
          <a:avLst/>
        </a:prstGeom>
        <a:solidFill>
          <a:schemeClr val="accent1">
            <a:hueOff val="0"/>
            <a:satOff val="0"/>
            <a:lumOff val="0"/>
            <a:alphaOff val="0"/>
          </a:schemeClr>
        </a:solidFill>
        <a:ln w="381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3932" tIns="40640" rIns="40640" bIns="406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smtClean="0">
              <a:solidFill>
                <a:schemeClr val="tx1"/>
              </a:solidFill>
              <a:latin typeface="Arial" panose="020B0604020202020204" pitchFamily="34" charset="0"/>
              <a:cs typeface="Arial" panose="020B0604020202020204" pitchFamily="34" charset="0"/>
            </a:rPr>
            <a:t>Peak volume month: Oct 2018 </a:t>
          </a:r>
          <a:r>
            <a:rPr lang="en-US" sz="1600" kern="1200" dirty="0" smtClean="0">
              <a:solidFill>
                <a:schemeClr val="tx1"/>
              </a:solidFill>
              <a:latin typeface="Arial" panose="020B0604020202020204" pitchFamily="34" charset="0"/>
              <a:cs typeface="Arial" panose="020B0604020202020204" pitchFamily="34" charset="0"/>
            </a:rPr>
            <a:t>                (</a:t>
          </a:r>
          <a:r>
            <a:rPr lang="en-US" sz="1600" kern="1200" dirty="0" smtClean="0">
              <a:solidFill>
                <a:schemeClr val="tx1"/>
              </a:solidFill>
              <a:latin typeface="Arial" panose="020B0604020202020204" pitchFamily="34" charset="0"/>
              <a:cs typeface="Arial" panose="020B0604020202020204" pitchFamily="34" charset="0"/>
            </a:rPr>
            <a:t>32 059 transactions settled)</a:t>
          </a:r>
          <a:endParaRPr lang="en-US" sz="1600" kern="1200" dirty="0">
            <a:solidFill>
              <a:schemeClr val="tx1"/>
            </a:solidFill>
          </a:endParaRPr>
        </a:p>
      </dsp:txBody>
      <dsp:txXfrm>
        <a:off x="474061" y="309415"/>
        <a:ext cx="4428642" cy="561522"/>
      </dsp:txXfrm>
    </dsp:sp>
    <dsp:sp modelId="{ED3C09F1-2D6D-4190-9E6D-EDDB3272A725}">
      <dsp:nvSpPr>
        <dsp:cNvPr id="0" name=""/>
        <dsp:cNvSpPr/>
      </dsp:nvSpPr>
      <dsp:spPr>
        <a:xfrm>
          <a:off x="77449" y="211365"/>
          <a:ext cx="777846" cy="777846"/>
        </a:xfrm>
        <a:prstGeom prst="ellipse">
          <a:avLst/>
        </a:prstGeom>
        <a:solidFill>
          <a:schemeClr val="lt1">
            <a:hueOff val="0"/>
            <a:satOff val="0"/>
            <a:lumOff val="0"/>
            <a:alphaOff val="0"/>
          </a:schemeClr>
        </a:solidFill>
        <a:ln w="381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890952B4-38AA-41FF-A5D3-8211D557B0E1}">
      <dsp:nvSpPr>
        <dsp:cNvPr id="0" name=""/>
        <dsp:cNvSpPr/>
      </dsp:nvSpPr>
      <dsp:spPr>
        <a:xfrm>
          <a:off x="921313" y="1177058"/>
          <a:ext cx="4033502" cy="622276"/>
        </a:xfrm>
        <a:prstGeom prst="roundRect">
          <a:avLst/>
        </a:prstGeom>
        <a:solidFill>
          <a:schemeClr val="accent2"/>
        </a:solidFill>
        <a:ln w="381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3932"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latin typeface="Arial" panose="020B0604020202020204" pitchFamily="34" charset="0"/>
              <a:cs typeface="Arial" panose="020B0604020202020204" pitchFamily="34" charset="0"/>
            </a:rPr>
            <a:t>Peak value month: Aug 2017 </a:t>
          </a:r>
        </a:p>
        <a:p>
          <a:pPr lvl="0" algn="l" defTabSz="711200">
            <a:lnSpc>
              <a:spcPct val="90000"/>
            </a:lnSpc>
            <a:spcBef>
              <a:spcPct val="0"/>
            </a:spcBef>
            <a:spcAft>
              <a:spcPct val="35000"/>
            </a:spcAft>
          </a:pPr>
          <a:r>
            <a:rPr lang="en-US" sz="1600" kern="1200" dirty="0" smtClean="0">
              <a:solidFill>
                <a:schemeClr val="tx1"/>
              </a:solidFill>
              <a:latin typeface="Arial" panose="020B0604020202020204" pitchFamily="34" charset="0"/>
              <a:cs typeface="Arial" panose="020B0604020202020204" pitchFamily="34" charset="0"/>
            </a:rPr>
            <a:t>(</a:t>
          </a:r>
          <a:r>
            <a:rPr lang="en-ZA" sz="1600" kern="1200" dirty="0" smtClean="0">
              <a:solidFill>
                <a:schemeClr val="tx1"/>
              </a:solidFill>
              <a:latin typeface="Arial" panose="020B0604020202020204" pitchFamily="34" charset="0"/>
              <a:cs typeface="Arial" panose="020B0604020202020204" pitchFamily="34" charset="0"/>
            </a:rPr>
            <a:t> ZAR 119.53 Billion settled)</a:t>
          </a:r>
          <a:endParaRPr lang="en-US" sz="1600" kern="1200" dirty="0">
            <a:solidFill>
              <a:schemeClr val="tx1"/>
            </a:solidFill>
          </a:endParaRPr>
        </a:p>
      </dsp:txBody>
      <dsp:txXfrm>
        <a:off x="951690" y="1207435"/>
        <a:ext cx="3972748" cy="561522"/>
      </dsp:txXfrm>
    </dsp:sp>
    <dsp:sp modelId="{BCF104F0-8207-4D4B-8D30-9B5FF072325D}">
      <dsp:nvSpPr>
        <dsp:cNvPr id="0" name=""/>
        <dsp:cNvSpPr/>
      </dsp:nvSpPr>
      <dsp:spPr>
        <a:xfrm>
          <a:off x="481989" y="1086416"/>
          <a:ext cx="777846" cy="777846"/>
        </a:xfrm>
        <a:prstGeom prst="ellipse">
          <a:avLst/>
        </a:prstGeom>
        <a:solidFill>
          <a:schemeClr val="lt1">
            <a:hueOff val="0"/>
            <a:satOff val="0"/>
            <a:lumOff val="0"/>
            <a:alphaOff val="0"/>
          </a:schemeClr>
        </a:solidFill>
        <a:ln w="381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1D64D228-CAB5-4574-A504-DE95AB25EA27}">
      <dsp:nvSpPr>
        <dsp:cNvPr id="0" name=""/>
        <dsp:cNvSpPr/>
      </dsp:nvSpPr>
      <dsp:spPr>
        <a:xfrm>
          <a:off x="1060396" y="2073716"/>
          <a:ext cx="3896645" cy="622276"/>
        </a:xfrm>
        <a:prstGeom prst="roundRect">
          <a:avLst/>
        </a:prstGeom>
        <a:solidFill>
          <a:schemeClr val="accent3"/>
        </a:solidFill>
        <a:ln w="381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3932"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latin typeface="Arial" panose="020B0604020202020204" pitchFamily="34" charset="0"/>
              <a:cs typeface="Arial" panose="020B0604020202020204" pitchFamily="34" charset="0"/>
            </a:rPr>
            <a:t>Average value of Customer payments: ZAR 562 685.83</a:t>
          </a:r>
        </a:p>
      </dsp:txBody>
      <dsp:txXfrm>
        <a:off x="1090773" y="2104093"/>
        <a:ext cx="3835891" cy="561522"/>
      </dsp:txXfrm>
    </dsp:sp>
    <dsp:sp modelId="{D318C2A8-EF24-405C-81FA-6A044674B627}">
      <dsp:nvSpPr>
        <dsp:cNvPr id="0" name=""/>
        <dsp:cNvSpPr/>
      </dsp:nvSpPr>
      <dsp:spPr>
        <a:xfrm>
          <a:off x="700955" y="1995933"/>
          <a:ext cx="777846" cy="777846"/>
        </a:xfrm>
        <a:prstGeom prst="ellipse">
          <a:avLst/>
        </a:prstGeom>
        <a:solidFill>
          <a:schemeClr val="lt1">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9D6787BB-1453-4DA2-861D-55C8D5BC14DD}">
      <dsp:nvSpPr>
        <dsp:cNvPr id="0" name=""/>
        <dsp:cNvSpPr/>
      </dsp:nvSpPr>
      <dsp:spPr>
        <a:xfrm>
          <a:off x="907962" y="3015364"/>
          <a:ext cx="4033502" cy="622276"/>
        </a:xfrm>
        <a:prstGeom prst="roundRect">
          <a:avLst/>
        </a:prstGeom>
        <a:solidFill>
          <a:schemeClr val="accent4"/>
        </a:solidFill>
        <a:ln w="381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3932" tIns="40640" rIns="40640" bIns="40640" numCol="1" spcCol="1270" anchor="ctr" anchorCtr="0">
          <a:noAutofit/>
        </a:bodyPr>
        <a:lstStyle/>
        <a:p>
          <a:pPr lvl="0" algn="l" defTabSz="711200">
            <a:lnSpc>
              <a:spcPct val="90000"/>
            </a:lnSpc>
            <a:spcBef>
              <a:spcPct val="0"/>
            </a:spcBef>
            <a:spcAft>
              <a:spcPct val="35000"/>
            </a:spcAft>
          </a:pPr>
          <a:endParaRPr lang="en-US" sz="1600" kern="1200" dirty="0" smtClean="0">
            <a:solidFill>
              <a:schemeClr val="tx1"/>
            </a:solidFill>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en-US" sz="1600" kern="1200" dirty="0" smtClean="0">
              <a:solidFill>
                <a:schemeClr val="tx1"/>
              </a:solidFill>
              <a:latin typeface="Arial" panose="020B0604020202020204" pitchFamily="34" charset="0"/>
              <a:cs typeface="Arial" panose="020B0604020202020204" pitchFamily="34" charset="0"/>
            </a:rPr>
            <a:t>Average value: Interbank payments: ZAR </a:t>
          </a:r>
          <a:r>
            <a:rPr lang="en-ZA" sz="1600" kern="1200" dirty="0" smtClean="0">
              <a:solidFill>
                <a:schemeClr val="tx1"/>
              </a:solidFill>
              <a:latin typeface="Arial" panose="020B0604020202020204" pitchFamily="34" charset="0"/>
              <a:cs typeface="Arial" panose="020B0604020202020204" pitchFamily="34" charset="0"/>
            </a:rPr>
            <a:t>20.29 Million</a:t>
          </a:r>
        </a:p>
        <a:p>
          <a:pPr lvl="0" algn="l" defTabSz="711200">
            <a:lnSpc>
              <a:spcPct val="90000"/>
            </a:lnSpc>
            <a:spcBef>
              <a:spcPct val="0"/>
            </a:spcBef>
            <a:spcAft>
              <a:spcPct val="35000"/>
            </a:spcAft>
          </a:pPr>
          <a:endParaRPr lang="en-US" sz="1600" kern="1200" dirty="0">
            <a:solidFill>
              <a:schemeClr val="bg1"/>
            </a:solidFill>
          </a:endParaRPr>
        </a:p>
      </dsp:txBody>
      <dsp:txXfrm>
        <a:off x="938339" y="3045741"/>
        <a:ext cx="3972748" cy="561522"/>
      </dsp:txXfrm>
    </dsp:sp>
    <dsp:sp modelId="{E5C31066-E276-44EE-AA8A-6739FF02CE8E}">
      <dsp:nvSpPr>
        <dsp:cNvPr id="0" name=""/>
        <dsp:cNvSpPr/>
      </dsp:nvSpPr>
      <dsp:spPr>
        <a:xfrm>
          <a:off x="519038" y="2917187"/>
          <a:ext cx="777846" cy="777846"/>
        </a:xfrm>
        <a:prstGeom prst="ellipse">
          <a:avLst/>
        </a:prstGeom>
        <a:solidFill>
          <a:schemeClr val="lt1">
            <a:hueOff val="0"/>
            <a:satOff val="0"/>
            <a:lumOff val="0"/>
            <a:alphaOff val="0"/>
          </a:schemeClr>
        </a:solidFill>
        <a:ln w="381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3A56A0E3-B579-4A51-9047-4696CD9A7063}">
      <dsp:nvSpPr>
        <dsp:cNvPr id="0" name=""/>
        <dsp:cNvSpPr/>
      </dsp:nvSpPr>
      <dsp:spPr>
        <a:xfrm>
          <a:off x="590609" y="3856393"/>
          <a:ext cx="4346861" cy="1120228"/>
        </a:xfrm>
        <a:prstGeom prst="roundRect">
          <a:avLst/>
        </a:prstGeom>
        <a:solidFill>
          <a:schemeClr val="accent6"/>
        </a:solidFill>
        <a:ln w="381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3932"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solidFill>
                <a:schemeClr val="bg1"/>
              </a:solidFill>
              <a:latin typeface="Arial" panose="020B0604020202020204" pitchFamily="34" charset="0"/>
              <a:cs typeface="Arial" panose="020B0604020202020204" pitchFamily="34" charset="0"/>
            </a:rPr>
            <a:t>Highest daily volume and value since inception:</a:t>
          </a:r>
        </a:p>
        <a:p>
          <a:pPr lvl="0" algn="l" defTabSz="711200">
            <a:lnSpc>
              <a:spcPct val="90000"/>
            </a:lnSpc>
            <a:spcBef>
              <a:spcPct val="0"/>
            </a:spcBef>
            <a:spcAft>
              <a:spcPct val="35000"/>
            </a:spcAft>
          </a:pPr>
          <a:r>
            <a:rPr lang="en-US" sz="1600" kern="1200" dirty="0" smtClean="0">
              <a:solidFill>
                <a:schemeClr val="bg1"/>
              </a:solidFill>
              <a:latin typeface="Arial" panose="020B0604020202020204" pitchFamily="34" charset="0"/>
              <a:cs typeface="Arial" panose="020B0604020202020204" pitchFamily="34" charset="0"/>
            </a:rPr>
            <a:t>#: 2 780 – Apr 2018; Val: ZAR 11.4 Billion – Dec 2018</a:t>
          </a:r>
          <a:endParaRPr lang="en-US" sz="1600" kern="1200" dirty="0">
            <a:solidFill>
              <a:schemeClr val="bg1"/>
            </a:solidFill>
          </a:endParaRPr>
        </a:p>
      </dsp:txBody>
      <dsp:txXfrm>
        <a:off x="645294" y="3911078"/>
        <a:ext cx="4237491" cy="1010858"/>
      </dsp:txXfrm>
    </dsp:sp>
    <dsp:sp modelId="{C565211A-F819-4789-B901-16E10409A102}">
      <dsp:nvSpPr>
        <dsp:cNvPr id="0" name=""/>
        <dsp:cNvSpPr/>
      </dsp:nvSpPr>
      <dsp:spPr>
        <a:xfrm>
          <a:off x="77449" y="3943832"/>
          <a:ext cx="777846" cy="777846"/>
        </a:xfrm>
        <a:prstGeom prst="ellipse">
          <a:avLst/>
        </a:prstGeom>
        <a:solidFill>
          <a:schemeClr val="lt1">
            <a:hueOff val="0"/>
            <a:satOff val="0"/>
            <a:lumOff val="0"/>
            <a:alphaOff val="0"/>
          </a:schemeClr>
        </a:solidFill>
        <a:ln w="38100" cap="flat" cmpd="sng" algn="ctr">
          <a:solidFill>
            <a:schemeClr val="accent6"/>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0.49051</cdr:x>
      <cdr:y>0.88636</cdr:y>
    </cdr:from>
    <cdr:to>
      <cdr:x>0.64241</cdr:x>
      <cdr:y>0.95455</cdr:y>
    </cdr:to>
    <cdr:sp macro="" textlink="">
      <cdr:nvSpPr>
        <cdr:cNvPr id="2" name="TextBox 1"/>
        <cdr:cNvSpPr txBox="1"/>
      </cdr:nvSpPr>
      <cdr:spPr>
        <a:xfrm xmlns:a="http://schemas.openxmlformats.org/drawingml/2006/main">
          <a:off x="2952750" y="3343275"/>
          <a:ext cx="914400" cy="257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100" dirty="0">
              <a:solidFill>
                <a:schemeClr val="bg1"/>
              </a:solidFill>
            </a:rPr>
            <a:t>Year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51217" cy="49760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atin typeface="Arial" charset="0"/>
              </a:defRPr>
            </a:lvl1pPr>
          </a:lstStyle>
          <a:p>
            <a:pPr>
              <a:defRPr/>
            </a:pPr>
            <a:endParaRPr lang="en-US" dirty="0"/>
          </a:p>
        </p:txBody>
      </p:sp>
      <p:sp>
        <p:nvSpPr>
          <p:cNvPr id="39939" name="Rectangle 3"/>
          <p:cNvSpPr>
            <a:spLocks noGrp="1" noChangeArrowheads="1"/>
          </p:cNvSpPr>
          <p:nvPr>
            <p:ph type="dt" sz="quarter" idx="1"/>
          </p:nvPr>
        </p:nvSpPr>
        <p:spPr bwMode="auto">
          <a:xfrm>
            <a:off x="3855981" y="0"/>
            <a:ext cx="2951217" cy="49760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atin typeface="Arial" charset="0"/>
              </a:defRPr>
            </a:lvl1pPr>
          </a:lstStyle>
          <a:p>
            <a:pPr>
              <a:defRPr/>
            </a:pPr>
            <a:endParaRPr lang="en-US" dirty="0"/>
          </a:p>
        </p:txBody>
      </p:sp>
      <p:sp>
        <p:nvSpPr>
          <p:cNvPr id="39940" name="Rectangle 4"/>
          <p:cNvSpPr>
            <a:spLocks noGrp="1" noChangeArrowheads="1"/>
          </p:cNvSpPr>
          <p:nvPr>
            <p:ph type="ftr" sz="quarter" idx="2"/>
          </p:nvPr>
        </p:nvSpPr>
        <p:spPr bwMode="auto">
          <a:xfrm>
            <a:off x="0" y="9441733"/>
            <a:ext cx="2951217" cy="497602"/>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atin typeface="Arial" charset="0"/>
              </a:defRPr>
            </a:lvl1pPr>
          </a:lstStyle>
          <a:p>
            <a:pPr>
              <a:defRPr/>
            </a:pPr>
            <a:endParaRPr lang="en-US" dirty="0"/>
          </a:p>
        </p:txBody>
      </p:sp>
      <p:sp>
        <p:nvSpPr>
          <p:cNvPr id="39941" name="Rectangle 5"/>
          <p:cNvSpPr>
            <a:spLocks noGrp="1" noChangeArrowheads="1"/>
          </p:cNvSpPr>
          <p:nvPr>
            <p:ph type="sldNum" sz="quarter" idx="3"/>
          </p:nvPr>
        </p:nvSpPr>
        <p:spPr bwMode="auto">
          <a:xfrm>
            <a:off x="3855981" y="9441733"/>
            <a:ext cx="2951217" cy="497602"/>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atin typeface="Arial" charset="0"/>
              </a:defRPr>
            </a:lvl1pPr>
          </a:lstStyle>
          <a:p>
            <a:pPr>
              <a:defRPr/>
            </a:pPr>
            <a:fld id="{DA6495B1-0C55-42C1-BF46-E94524698EDC}" type="slidenum">
              <a:rPr lang="en-US"/>
              <a:pPr>
                <a:defRPr/>
              </a:pPr>
              <a:t>‹#›</a:t>
            </a:fld>
            <a:endParaRPr lang="en-US" dirty="0"/>
          </a:p>
        </p:txBody>
      </p:sp>
    </p:spTree>
    <p:extLst>
      <p:ext uri="{BB962C8B-B14F-4D97-AF65-F5344CB8AC3E}">
        <p14:creationId xmlns:p14="http://schemas.microsoft.com/office/powerpoint/2010/main" val="260348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51217" cy="49760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atin typeface="Arial" charset="0"/>
              </a:defRPr>
            </a:lvl1pPr>
          </a:lstStyle>
          <a:p>
            <a:pPr>
              <a:defRPr/>
            </a:pPr>
            <a:endParaRPr lang="en-US" dirty="0"/>
          </a:p>
        </p:txBody>
      </p:sp>
      <p:sp>
        <p:nvSpPr>
          <p:cNvPr id="35843" name="Rectangle 3"/>
          <p:cNvSpPr>
            <a:spLocks noGrp="1" noChangeArrowheads="1"/>
          </p:cNvSpPr>
          <p:nvPr>
            <p:ph type="dt" idx="1"/>
          </p:nvPr>
        </p:nvSpPr>
        <p:spPr bwMode="auto">
          <a:xfrm>
            <a:off x="3855981" y="0"/>
            <a:ext cx="2951217" cy="49760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atin typeface="Arial" charset="0"/>
              </a:defRPr>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919163" y="746125"/>
            <a:ext cx="4970462"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0562" y="4721662"/>
            <a:ext cx="5447666" cy="447365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9441733"/>
            <a:ext cx="2951217" cy="497602"/>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atin typeface="Arial" charset="0"/>
              </a:defRPr>
            </a:lvl1pPr>
          </a:lstStyle>
          <a:p>
            <a:pPr>
              <a:defRPr/>
            </a:pPr>
            <a:endParaRPr lang="en-US" dirty="0"/>
          </a:p>
        </p:txBody>
      </p:sp>
      <p:sp>
        <p:nvSpPr>
          <p:cNvPr id="35847" name="Rectangle 7"/>
          <p:cNvSpPr>
            <a:spLocks noGrp="1" noChangeArrowheads="1"/>
          </p:cNvSpPr>
          <p:nvPr>
            <p:ph type="sldNum" sz="quarter" idx="5"/>
          </p:nvPr>
        </p:nvSpPr>
        <p:spPr bwMode="auto">
          <a:xfrm>
            <a:off x="3855981" y="9441733"/>
            <a:ext cx="2951217" cy="497602"/>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atin typeface="Arial" charset="0"/>
              </a:defRPr>
            </a:lvl1pPr>
          </a:lstStyle>
          <a:p>
            <a:pPr>
              <a:defRPr/>
            </a:pPr>
            <a:fld id="{4D1A221A-83C9-441B-8DC4-3E2954F3055A}" type="slidenum">
              <a:rPr lang="en-US"/>
              <a:pPr>
                <a:defRPr/>
              </a:pPr>
              <a:t>‹#›</a:t>
            </a:fld>
            <a:endParaRPr lang="en-US" dirty="0"/>
          </a:p>
        </p:txBody>
      </p:sp>
    </p:spTree>
    <p:extLst>
      <p:ext uri="{BB962C8B-B14F-4D97-AF65-F5344CB8AC3E}">
        <p14:creationId xmlns:p14="http://schemas.microsoft.com/office/powerpoint/2010/main" val="4082941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D1A221A-83C9-441B-8DC4-3E2954F3055A}" type="slidenum">
              <a:rPr lang="en-US" smtClean="0"/>
              <a:pPr>
                <a:defRPr/>
              </a:pPr>
              <a:t>1</a:t>
            </a:fld>
            <a:endParaRPr lang="en-US" dirty="0"/>
          </a:p>
        </p:txBody>
      </p:sp>
    </p:spTree>
    <p:extLst>
      <p:ext uri="{BB962C8B-B14F-4D97-AF65-F5344CB8AC3E}">
        <p14:creationId xmlns:p14="http://schemas.microsoft.com/office/powerpoint/2010/main" val="3760204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D1A221A-83C9-441B-8DC4-3E2954F3055A}" type="slidenum">
              <a:rPr lang="en-US" smtClean="0"/>
              <a:pPr>
                <a:defRPr/>
              </a:pPr>
              <a:t>2</a:t>
            </a:fld>
            <a:endParaRPr lang="en-US" dirty="0"/>
          </a:p>
        </p:txBody>
      </p:sp>
    </p:spTree>
    <p:extLst>
      <p:ext uri="{BB962C8B-B14F-4D97-AF65-F5344CB8AC3E}">
        <p14:creationId xmlns:p14="http://schemas.microsoft.com/office/powerpoint/2010/main" val="1861955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incorporates the SADC Payment System Oversight Committee</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The SADC Banking Association was established to coordinate the cross-border banking activities of its members. These activities include influencing policy, interacting with stakeholders, and initiating projects that can contribute to sustainable banking and investment policies and activities in the SADC region. Being in the cooperative (non-competitive) space, the focus of the SADC Banking Association’s interventions is to define payments instruments, business rules, and messaging standards for interbank use. </a:t>
            </a:r>
          </a:p>
          <a:p>
            <a:pPr marL="171450" indent="-171450">
              <a:buFont typeface="Arial" panose="020B0604020202020204" pitchFamily="34" charset="0"/>
              <a:buChar char="•"/>
            </a:pPr>
            <a:endParaRPr lang="en-US" sz="1200" b="0" i="0" u="none" strike="noStrike" kern="1200" baseline="0" dirty="0" smtClean="0">
              <a:solidFill>
                <a:schemeClr val="tx1"/>
              </a:solidFill>
              <a:latin typeface="Arial" charset="0"/>
              <a:ea typeface="+mn-ea"/>
              <a:cs typeface="+mn-cs"/>
            </a:endParaRPr>
          </a:p>
          <a:p>
            <a:pPr marL="171450" indent="-171450">
              <a:buFont typeface="Arial" panose="020B0604020202020204" pitchFamily="34" charset="0"/>
              <a:buChar char="•"/>
            </a:pPr>
            <a:endParaRPr lang="en-US" dirty="0" smtClean="0"/>
          </a:p>
          <a:p>
            <a:endParaRPr lang="en-ZA" dirty="0"/>
          </a:p>
        </p:txBody>
      </p:sp>
      <p:sp>
        <p:nvSpPr>
          <p:cNvPr id="4" name="Slide Number Placeholder 3"/>
          <p:cNvSpPr>
            <a:spLocks noGrp="1"/>
          </p:cNvSpPr>
          <p:nvPr>
            <p:ph type="sldNum" sz="quarter" idx="10"/>
          </p:nvPr>
        </p:nvSpPr>
        <p:spPr/>
        <p:txBody>
          <a:bodyPr/>
          <a:lstStyle/>
          <a:p>
            <a:pPr>
              <a:defRPr/>
            </a:pPr>
            <a:fld id="{4D1A221A-83C9-441B-8DC4-3E2954F3055A}" type="slidenum">
              <a:rPr lang="en-US" smtClean="0"/>
              <a:pPr>
                <a:defRPr/>
              </a:pPr>
              <a:t>4</a:t>
            </a:fld>
            <a:endParaRPr lang="en-US" dirty="0"/>
          </a:p>
        </p:txBody>
      </p:sp>
    </p:spTree>
    <p:extLst>
      <p:ext uri="{BB962C8B-B14F-4D97-AF65-F5344CB8AC3E}">
        <p14:creationId xmlns:p14="http://schemas.microsoft.com/office/powerpoint/2010/main" val="61640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Arial" charset="0"/>
                <a:ea typeface="+mn-ea"/>
                <a:cs typeface="+mn-cs"/>
              </a:rPr>
              <a:t>This approval was granted in line with the objectives set in the SADC Regional Indicative Strategic Development Plan (RISDP) to have a single regional currency by 2018</a:t>
            </a:r>
            <a:endParaRPr lang="en-ZA" dirty="0"/>
          </a:p>
        </p:txBody>
      </p:sp>
      <p:sp>
        <p:nvSpPr>
          <p:cNvPr id="4" name="Slide Number Placeholder 3"/>
          <p:cNvSpPr>
            <a:spLocks noGrp="1"/>
          </p:cNvSpPr>
          <p:nvPr>
            <p:ph type="sldNum" sz="quarter" idx="10"/>
          </p:nvPr>
        </p:nvSpPr>
        <p:spPr/>
        <p:txBody>
          <a:bodyPr/>
          <a:lstStyle/>
          <a:p>
            <a:pPr>
              <a:defRPr/>
            </a:pPr>
            <a:fld id="{96542CA9-247C-405E-994F-2482553C3835}" type="slidenum">
              <a:rPr lang="en-US" smtClean="0"/>
              <a:pPr>
                <a:defRPr/>
              </a:pPr>
              <a:t>9</a:t>
            </a:fld>
            <a:endParaRPr lang="en-US" dirty="0"/>
          </a:p>
        </p:txBody>
      </p:sp>
      <p:sp>
        <p:nvSpPr>
          <p:cNvPr id="5" name="Date Placeholder 4"/>
          <p:cNvSpPr>
            <a:spLocks noGrp="1"/>
          </p:cNvSpPr>
          <p:nvPr>
            <p:ph type="dt" idx="11"/>
          </p:nvPr>
        </p:nvSpPr>
        <p:spPr/>
        <p:txBody>
          <a:bodyPr/>
          <a:lstStyle/>
          <a:p>
            <a:pPr>
              <a:defRPr/>
            </a:pPr>
            <a:fld id="{3CD3E593-3DC5-4662-93E8-57517F9644FB}" type="datetime1">
              <a:rPr lang="en-US" smtClean="0"/>
              <a:t>4/18/2019</a:t>
            </a:fld>
            <a:endParaRPr lang="en-US" dirty="0"/>
          </a:p>
        </p:txBody>
      </p:sp>
    </p:spTree>
    <p:extLst>
      <p:ext uri="{BB962C8B-B14F-4D97-AF65-F5344CB8AC3E}">
        <p14:creationId xmlns:p14="http://schemas.microsoft.com/office/powerpoint/2010/main" val="407442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dirty="0" smtClean="0">
              <a:latin typeface="Arial"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F7F7CA-B6B4-43BE-8300-15376B712054}" type="slidenum">
              <a:rPr lang="en-US" sz="1200" smtClean="0">
                <a:latin typeface="Arial" pitchFamily="34" charset="0"/>
              </a:rPr>
              <a:pPr eaLnBrk="1" hangingPunct="1"/>
              <a:t>12</a:t>
            </a:fld>
            <a:endParaRPr lang="en-US" sz="1200" dirty="0" smtClean="0">
              <a:latin typeface="Arial" pitchFamily="34" charset="0"/>
            </a:endParaRPr>
          </a:p>
        </p:txBody>
      </p:sp>
      <p:sp>
        <p:nvSpPr>
          <p:cNvPr id="2" name="Date Placeholder 1"/>
          <p:cNvSpPr>
            <a:spLocks noGrp="1"/>
          </p:cNvSpPr>
          <p:nvPr>
            <p:ph type="dt" idx="10"/>
          </p:nvPr>
        </p:nvSpPr>
        <p:spPr/>
        <p:txBody>
          <a:bodyPr/>
          <a:lstStyle/>
          <a:p>
            <a:pPr>
              <a:defRPr/>
            </a:pPr>
            <a:fld id="{1404ACDD-5135-49AF-A402-CB4FD72B1C8F}" type="datetime1">
              <a:rPr lang="en-US" smtClean="0"/>
              <a:t>4/18/2019</a:t>
            </a:fld>
            <a:endParaRPr lang="en-US" dirty="0"/>
          </a:p>
        </p:txBody>
      </p:sp>
    </p:spTree>
    <p:extLst>
      <p:ext uri="{BB962C8B-B14F-4D97-AF65-F5344CB8AC3E}">
        <p14:creationId xmlns:p14="http://schemas.microsoft.com/office/powerpoint/2010/main" val="4225901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E8994470-A4AB-4EA9-9887-98C768E90CC1}" type="slidenum">
              <a:rPr lang="en-US" smtClean="0">
                <a:solidFill>
                  <a:prstClr val="black"/>
                </a:solidFill>
              </a:rPr>
              <a:pPr>
                <a:defRPr/>
              </a:pPr>
              <a:t>13</a:t>
            </a:fld>
            <a:endParaRPr lang="en-US" dirty="0">
              <a:solidFill>
                <a:prstClr val="black"/>
              </a:solidFill>
            </a:endParaRPr>
          </a:p>
        </p:txBody>
      </p:sp>
      <p:sp>
        <p:nvSpPr>
          <p:cNvPr id="5" name="Date Placeholder 4"/>
          <p:cNvSpPr>
            <a:spLocks noGrp="1"/>
          </p:cNvSpPr>
          <p:nvPr>
            <p:ph type="dt" idx="11"/>
          </p:nvPr>
        </p:nvSpPr>
        <p:spPr/>
        <p:txBody>
          <a:bodyPr/>
          <a:lstStyle/>
          <a:p>
            <a:pPr>
              <a:defRPr/>
            </a:pPr>
            <a:fld id="{543B42EC-D8F0-4133-9362-2B62144DC41F}" type="datetime1">
              <a:rPr lang="en-US" smtClean="0"/>
              <a:t>4/18/2019</a:t>
            </a:fld>
            <a:endParaRPr lang="en-US" dirty="0"/>
          </a:p>
        </p:txBody>
      </p:sp>
    </p:spTree>
    <p:extLst>
      <p:ext uri="{BB962C8B-B14F-4D97-AF65-F5344CB8AC3E}">
        <p14:creationId xmlns:p14="http://schemas.microsoft.com/office/powerpoint/2010/main" val="221745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E8994470-A4AB-4EA9-9887-98C768E90CC1}" type="slidenum">
              <a:rPr lang="en-US" smtClean="0">
                <a:solidFill>
                  <a:prstClr val="black"/>
                </a:solidFill>
              </a:rPr>
              <a:pPr>
                <a:defRPr/>
              </a:pPr>
              <a:t>14</a:t>
            </a:fld>
            <a:endParaRPr lang="en-US" dirty="0">
              <a:solidFill>
                <a:prstClr val="black"/>
              </a:solidFill>
            </a:endParaRPr>
          </a:p>
        </p:txBody>
      </p:sp>
      <p:sp>
        <p:nvSpPr>
          <p:cNvPr id="5" name="Date Placeholder 4"/>
          <p:cNvSpPr>
            <a:spLocks noGrp="1"/>
          </p:cNvSpPr>
          <p:nvPr>
            <p:ph type="dt" idx="11"/>
          </p:nvPr>
        </p:nvSpPr>
        <p:spPr/>
        <p:txBody>
          <a:bodyPr/>
          <a:lstStyle/>
          <a:p>
            <a:pPr>
              <a:defRPr/>
            </a:pPr>
            <a:fld id="{543B42EC-D8F0-4133-9362-2B62144DC41F}" type="datetime1">
              <a:rPr lang="en-US" smtClean="0"/>
              <a:t>4/18/2019</a:t>
            </a:fld>
            <a:endParaRPr lang="en-US" dirty="0"/>
          </a:p>
        </p:txBody>
      </p:sp>
    </p:spTree>
    <p:extLst>
      <p:ext uri="{BB962C8B-B14F-4D97-AF65-F5344CB8AC3E}">
        <p14:creationId xmlns:p14="http://schemas.microsoft.com/office/powerpoint/2010/main" val="734721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41371"/>
            <a:ext cx="1711129" cy="1756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noGrp="1" noChangeArrowheads="1"/>
          </p:cNvSpPr>
          <p:nvPr>
            <p:ph type="ctrTitle"/>
          </p:nvPr>
        </p:nvSpPr>
        <p:spPr>
          <a:xfrm>
            <a:off x="3105398" y="1853406"/>
            <a:ext cx="4681538" cy="588963"/>
          </a:xfrm>
          <a:solidFill>
            <a:srgbClr val="171796"/>
          </a:solidFill>
          <a:ln w="19050">
            <a:noFill/>
          </a:ln>
          <a:effectLst/>
        </p:spPr>
        <p:txBody>
          <a:bodyPr anchor="ctr"/>
          <a:lstStyle>
            <a:lvl1pPr algn="ctr">
              <a:lnSpc>
                <a:spcPct val="95000"/>
              </a:lnSpc>
              <a:defRPr sz="3300" b="0">
                <a:effectLst/>
                <a:latin typeface="Arial" panose="020B0604020202020204" pitchFamily="34" charset="0"/>
                <a:cs typeface="Arial" panose="020B0604020202020204" pitchFamily="34" charset="0"/>
              </a:defRPr>
            </a:lvl1pPr>
          </a:lstStyle>
          <a:p>
            <a:r>
              <a:rPr lang="en-US" dirty="0"/>
              <a:t>Master</a:t>
            </a:r>
            <a:r>
              <a:rPr lang="en-ZA" dirty="0"/>
              <a:t> </a:t>
            </a:r>
            <a:r>
              <a:rPr lang="en-US" dirty="0"/>
              <a:t>title style</a:t>
            </a:r>
          </a:p>
        </p:txBody>
      </p:sp>
      <p:sp>
        <p:nvSpPr>
          <p:cNvPr id="8195" name="Rectangle 3"/>
          <p:cNvSpPr>
            <a:spLocks noGrp="1" noChangeArrowheads="1"/>
          </p:cNvSpPr>
          <p:nvPr>
            <p:ph type="subTitle" idx="1"/>
          </p:nvPr>
        </p:nvSpPr>
        <p:spPr>
          <a:xfrm>
            <a:off x="3087214" y="4135340"/>
            <a:ext cx="4267200" cy="574773"/>
          </a:xfrm>
          <a:solidFill>
            <a:srgbClr val="171796"/>
          </a:solidFill>
          <a:ln w="19050">
            <a:noFill/>
            <a:miter lim="800000"/>
            <a:headEnd/>
            <a:tailEnd/>
          </a:ln>
          <a:effectLst/>
        </p:spPr>
        <p:txBody>
          <a:bodyPr vert="horz" wrap="square" lIns="91440" tIns="45720" rIns="91440" bIns="45720" numCol="1" anchor="ctr" anchorCtr="0" compatLnSpc="1">
            <a:prstTxWarp prst="textNoShape">
              <a:avLst/>
            </a:prstTxWarp>
            <a:spAutoFit/>
          </a:bodyPr>
          <a:lstStyle>
            <a:lvl1pPr>
              <a:defRPr lang="en-GB" sz="3300" b="0" dirty="0">
                <a:solidFill>
                  <a:schemeClr val="tx1"/>
                </a:solidFill>
                <a:effectLst/>
                <a:latin typeface="Arial" panose="020B0604020202020204" pitchFamily="34" charset="0"/>
                <a:ea typeface="+mj-ea"/>
                <a:cs typeface="Arial" panose="020B0604020202020204" pitchFamily="34" charset="0"/>
              </a:defRPr>
            </a:lvl1pPr>
          </a:lstStyle>
          <a:p>
            <a:pPr marL="185738" lvl="0" indent="-185738" algn="ctr" defTabSz="995363">
              <a:lnSpc>
                <a:spcPct val="95000"/>
              </a:lnSpc>
              <a:spcBef>
                <a:spcPct val="0"/>
              </a:spcBef>
              <a:tabLst>
                <a:tab pos="952500" algn="l"/>
                <a:tab pos="2003425" algn="l"/>
              </a:tabLst>
            </a:pPr>
            <a:endParaRPr lang="en-GB" dirty="0"/>
          </a:p>
        </p:txBody>
      </p:sp>
      <p:sp>
        <p:nvSpPr>
          <p:cNvPr id="5" name="Rectangle 4"/>
          <p:cNvSpPr>
            <a:spLocks noGrp="1" noChangeArrowheads="1"/>
          </p:cNvSpPr>
          <p:nvPr>
            <p:ph type="dt" sz="half" idx="10"/>
          </p:nvPr>
        </p:nvSpPr>
        <p:spPr>
          <a:xfrm>
            <a:off x="0" y="6705600"/>
            <a:ext cx="1905000" cy="152400"/>
          </a:xfrm>
        </p:spPr>
        <p:txBody>
          <a:bodyPr/>
          <a:lstStyle>
            <a:lvl1pPr>
              <a:defRPr>
                <a:latin typeface="Segoe UI Light" panose="020B0502040204020203" pitchFamily="34" charset="0"/>
              </a:defRPr>
            </a:lvl1pPr>
          </a:lstStyle>
          <a:p>
            <a:pPr>
              <a:defRPr/>
            </a:pPr>
            <a:endParaRPr lang="en-US" dirty="0"/>
          </a:p>
        </p:txBody>
      </p:sp>
      <p:sp>
        <p:nvSpPr>
          <p:cNvPr id="6" name="Rectangle 5"/>
          <p:cNvSpPr>
            <a:spLocks noGrp="1" noChangeArrowheads="1"/>
          </p:cNvSpPr>
          <p:nvPr>
            <p:ph type="ftr" sz="quarter" idx="11"/>
          </p:nvPr>
        </p:nvSpPr>
        <p:spPr>
          <a:xfrm>
            <a:off x="3124200" y="6540500"/>
            <a:ext cx="2895600" cy="317500"/>
          </a:xfrm>
        </p:spPr>
        <p:txBody>
          <a:bodyPr/>
          <a:lstStyle>
            <a:lvl1pPr>
              <a:defRPr>
                <a:latin typeface="Segoe UI Light" panose="020B0502040204020203" pitchFamily="34" charset="0"/>
              </a:defRPr>
            </a:lvl1pPr>
          </a:lstStyle>
          <a:p>
            <a:pPr>
              <a:defRPr/>
            </a:pPr>
            <a:endParaRPr lang="en-U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6344"/>
            <a:ext cx="9144000" cy="42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595014"/>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C3CFABCF-163E-4690-9327-66DCB655E921}" type="slidenum">
              <a:rPr lang="en-US"/>
              <a:pPr>
                <a:defRPr/>
              </a:pPr>
              <a:t>‹#›</a:t>
            </a:fld>
            <a:endParaRPr lang="en-US" dirty="0"/>
          </a:p>
        </p:txBody>
      </p:sp>
    </p:spTree>
    <p:extLst>
      <p:ext uri="{BB962C8B-B14F-4D97-AF65-F5344CB8AC3E}">
        <p14:creationId xmlns:p14="http://schemas.microsoft.com/office/powerpoint/2010/main" val="228687587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8088" y="474663"/>
            <a:ext cx="1741487"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3625" y="474663"/>
            <a:ext cx="5072063"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F7FB36AC-F98F-41DB-A535-7273D4C2E284}" type="slidenum">
              <a:rPr lang="en-US"/>
              <a:pPr>
                <a:defRPr/>
              </a:pPr>
              <a:t>‹#›</a:t>
            </a:fld>
            <a:endParaRPr lang="en-US" dirty="0"/>
          </a:p>
        </p:txBody>
      </p:sp>
    </p:spTree>
    <p:extLst>
      <p:ext uri="{BB962C8B-B14F-4D97-AF65-F5344CB8AC3E}">
        <p14:creationId xmlns:p14="http://schemas.microsoft.com/office/powerpoint/2010/main" val="250487300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8231" y="343603"/>
            <a:ext cx="6965950" cy="471668"/>
          </a:xfrm>
        </p:spPr>
        <p:txBody>
          <a:bodyPr/>
          <a:lstStyle>
            <a:lvl1pPr>
              <a:defRPr>
                <a:effectLst/>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1169193" y="1281659"/>
            <a:ext cx="6804025" cy="4429125"/>
          </a:xfrm>
          <a:ln>
            <a:noFill/>
          </a:ln>
        </p:spPr>
        <p:txBody>
          <a:bodyPr/>
          <a:lstStyle>
            <a:lvl1pPr>
              <a:lnSpc>
                <a:spcPct val="150000"/>
              </a:lnSpc>
              <a:spcBef>
                <a:spcPts val="0"/>
              </a:spcBef>
              <a:buClr>
                <a:srgbClr val="171796"/>
              </a:buClr>
              <a:defRPr sz="2000">
                <a:solidFill>
                  <a:schemeClr val="bg1"/>
                </a:solidFill>
                <a:effectLst/>
                <a:latin typeface="Arial" panose="020B0604020202020204" pitchFamily="34" charset="0"/>
                <a:cs typeface="Arial" panose="020B0604020202020204" pitchFamily="34" charset="0"/>
              </a:defRPr>
            </a:lvl1pPr>
            <a:lvl2pPr>
              <a:lnSpc>
                <a:spcPct val="150000"/>
              </a:lnSpc>
              <a:spcBef>
                <a:spcPts val="0"/>
              </a:spcBef>
              <a:defRPr sz="2000">
                <a:solidFill>
                  <a:schemeClr val="bg1"/>
                </a:solidFill>
                <a:effectLst/>
                <a:latin typeface="Arial" panose="020B0604020202020204" pitchFamily="34" charset="0"/>
                <a:cs typeface="Arial" panose="020B0604020202020204" pitchFamily="34" charset="0"/>
              </a:defRPr>
            </a:lvl2pPr>
            <a:lvl3pPr>
              <a:lnSpc>
                <a:spcPct val="150000"/>
              </a:lnSpc>
              <a:spcBef>
                <a:spcPts val="0"/>
              </a:spcBef>
              <a:defRPr sz="2000">
                <a:solidFill>
                  <a:schemeClr val="bg1"/>
                </a:solidFill>
                <a:effectLst/>
                <a:latin typeface="Arial" panose="020B0604020202020204" pitchFamily="34" charset="0"/>
                <a:cs typeface="Arial" panose="020B0604020202020204" pitchFamily="34" charset="0"/>
              </a:defRPr>
            </a:lvl3pPr>
            <a:lvl4pPr>
              <a:lnSpc>
                <a:spcPct val="150000"/>
              </a:lnSpc>
              <a:spcBef>
                <a:spcPts val="0"/>
              </a:spcBef>
              <a:defRPr sz="2000">
                <a:solidFill>
                  <a:schemeClr val="bg1"/>
                </a:solidFill>
                <a:effectLst/>
                <a:latin typeface="Arial" panose="020B0604020202020204" pitchFamily="34" charset="0"/>
                <a:cs typeface="Arial" panose="020B0604020202020204" pitchFamily="34" charset="0"/>
              </a:defRPr>
            </a:lvl4pPr>
            <a:lvl5pPr>
              <a:lnSpc>
                <a:spcPct val="150000"/>
              </a:lnSpc>
              <a:spcBef>
                <a:spcPts val="0"/>
              </a:spcBef>
              <a:defRPr sz="2000">
                <a:solidFill>
                  <a:schemeClr val="bg1"/>
                </a:solidFill>
                <a:effectLst/>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xfrm>
            <a:off x="-237507" y="6640513"/>
            <a:ext cx="1905000" cy="217487"/>
          </a:xfrm>
          <a:ln/>
        </p:spPr>
        <p:txBody>
          <a:bodyPr/>
          <a:lstStyle>
            <a:lvl1pPr>
              <a:defRPr>
                <a:latin typeface="Segoe UI Light" panose="020B0502040204020203"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atin typeface="Segoe UI Light" panose="020B0502040204020203"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Segoe UI Light" panose="020B0502040204020203" pitchFamily="34" charset="0"/>
              </a:defRPr>
            </a:lvl1pPr>
          </a:lstStyle>
          <a:p>
            <a:pPr>
              <a:defRPr/>
            </a:pPr>
            <a:fld id="{1AC71BA4-513C-4059-A6B4-C52F517D7D13}" type="slidenum">
              <a:rPr lang="en-US" smtClean="0"/>
              <a:pPr>
                <a:defRPr/>
              </a:pPr>
              <a:t>‹#›</a:t>
            </a:fld>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6344"/>
            <a:ext cx="9144000" cy="42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34977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138773"/>
          </a:xfrm>
        </p:spPr>
        <p:txBody>
          <a:bodyPr/>
          <a:lstStyle>
            <a:lvl1pPr algn="l">
              <a:defRPr sz="4000" b="0" cap="a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b="0">
                <a:latin typeface="Arial" panose="020B0604020202020204" pitchFamily="34" charset="0"/>
                <a:cs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0">
                <a:latin typeface="Arial" panose="020B0604020202020204" pitchFamily="34" charset="0"/>
                <a:cs typeface="Arial" panose="020B0604020202020204"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b="0">
                <a:latin typeface="Arial" panose="020B0604020202020204" pitchFamily="34" charset="0"/>
                <a:cs typeface="Arial" panose="020B0604020202020204" pitchFamily="34" charset="0"/>
              </a:defRPr>
            </a:lvl1pPr>
          </a:lstStyle>
          <a:p>
            <a:pPr>
              <a:defRPr/>
            </a:pPr>
            <a:fld id="{771D6D7F-CD51-48AD-AA51-30A31FF08B4A}" type="slidenum">
              <a:rPr lang="en-US" smtClean="0"/>
              <a:pPr>
                <a:defRPr/>
              </a:pPr>
              <a:t>‹#›</a:t>
            </a:fld>
            <a:endParaRPr lang="en-US" dirty="0"/>
          </a:p>
        </p:txBody>
      </p:sp>
    </p:spTree>
    <p:extLst>
      <p:ext uri="{BB962C8B-B14F-4D97-AF65-F5344CB8AC3E}">
        <p14:creationId xmlns:p14="http://schemas.microsoft.com/office/powerpoint/2010/main" val="407335075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69988" y="1590675"/>
            <a:ext cx="3325812"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590675"/>
            <a:ext cx="3325813"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DA6781D1-9F64-4550-B57F-B5B38800102D}" type="slidenum">
              <a:rPr lang="en-US"/>
              <a:pPr>
                <a:defRPr/>
              </a:pPr>
              <a:t>‹#›</a:t>
            </a:fld>
            <a:endParaRPr lang="en-US" dirty="0"/>
          </a:p>
        </p:txBody>
      </p:sp>
    </p:spTree>
    <p:extLst>
      <p:ext uri="{BB962C8B-B14F-4D97-AF65-F5344CB8AC3E}">
        <p14:creationId xmlns:p14="http://schemas.microsoft.com/office/powerpoint/2010/main" val="117079356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1668"/>
          </a:xfrm>
        </p:spPr>
        <p:txBody>
          <a:bodyPr/>
          <a:lstStyle>
            <a:lvl1pPr>
              <a:defRPr b="0"/>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b="0"/>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b="0"/>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b="0"/>
            </a:lvl1pPr>
          </a:lstStyle>
          <a:p>
            <a:pPr>
              <a:defRPr/>
            </a:pPr>
            <a:fld id="{1C783EFF-E46E-43A5-82BE-CD6E2FA3946E}" type="slidenum">
              <a:rPr lang="en-US" smtClean="0"/>
              <a:pPr>
                <a:defRPr/>
              </a:pPr>
              <a:t>‹#›</a:t>
            </a:fld>
            <a:endParaRPr lang="en-US" dirty="0"/>
          </a:p>
        </p:txBody>
      </p:sp>
    </p:spTree>
    <p:extLst>
      <p:ext uri="{BB962C8B-B14F-4D97-AF65-F5344CB8AC3E}">
        <p14:creationId xmlns:p14="http://schemas.microsoft.com/office/powerpoint/2010/main" val="366020308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E3085FC5-7E0A-424D-ABAA-54D5ADDA1E45}" type="slidenum">
              <a:rPr lang="en-US"/>
              <a:pPr>
                <a:defRPr/>
              </a:pPr>
              <a:t>‹#›</a:t>
            </a:fld>
            <a:endParaRPr lang="en-US" dirty="0"/>
          </a:p>
        </p:txBody>
      </p:sp>
    </p:spTree>
    <p:extLst>
      <p:ext uri="{BB962C8B-B14F-4D97-AF65-F5344CB8AC3E}">
        <p14:creationId xmlns:p14="http://schemas.microsoft.com/office/powerpoint/2010/main" val="158626853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0FFFEC10-86E6-427A-BBFB-C9C09B990C86}" type="slidenum">
              <a:rPr lang="en-US"/>
              <a:pPr>
                <a:defRPr/>
              </a:pPr>
              <a:t>‹#›</a:t>
            </a:fld>
            <a:endParaRPr lang="en-US" dirty="0"/>
          </a:p>
        </p:txBody>
      </p:sp>
    </p:spTree>
    <p:extLst>
      <p:ext uri="{BB962C8B-B14F-4D97-AF65-F5344CB8AC3E}">
        <p14:creationId xmlns:p14="http://schemas.microsoft.com/office/powerpoint/2010/main" val="142079173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F58B4BDB-D493-4DB6-B463-0E044E39EA8F}" type="slidenum">
              <a:rPr lang="en-US"/>
              <a:pPr>
                <a:defRPr/>
              </a:pPr>
              <a:t>‹#›</a:t>
            </a:fld>
            <a:endParaRPr lang="en-US" dirty="0"/>
          </a:p>
        </p:txBody>
      </p:sp>
    </p:spTree>
    <p:extLst>
      <p:ext uri="{BB962C8B-B14F-4D97-AF65-F5344CB8AC3E}">
        <p14:creationId xmlns:p14="http://schemas.microsoft.com/office/powerpoint/2010/main" val="363081293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E7894C06-9EEA-4A5E-A41C-890D317AC692}" type="slidenum">
              <a:rPr lang="en-US"/>
              <a:pPr>
                <a:defRPr/>
              </a:pPr>
              <a:t>‹#›</a:t>
            </a:fld>
            <a:endParaRPr lang="en-US" dirty="0"/>
          </a:p>
        </p:txBody>
      </p:sp>
    </p:spTree>
    <p:extLst>
      <p:ext uri="{BB962C8B-B14F-4D97-AF65-F5344CB8AC3E}">
        <p14:creationId xmlns:p14="http://schemas.microsoft.com/office/powerpoint/2010/main" val="162783818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063625" y="474663"/>
            <a:ext cx="6965950" cy="471668"/>
          </a:xfrm>
          <a:prstGeom prst="rect">
            <a:avLst/>
          </a:prstGeom>
          <a:solidFill>
            <a:srgbClr val="171796"/>
          </a:solidFill>
          <a:ln w="9525">
            <a:solidFill>
              <a:srgbClr val="00B0F0"/>
            </a:solidFill>
            <a:miter lim="800000"/>
            <a:headEnd/>
            <a:tailEnd/>
          </a:ln>
          <a:effectLst>
            <a:outerShdw dist="71842" dir="2700000" algn="ctr" rotWithShape="0">
              <a:schemeClr val="bg2"/>
            </a:outerShdw>
          </a:effectLst>
        </p:spPr>
        <p:txBody>
          <a:bodyPr vert="horz" wrap="square" lIns="91440" tIns="45720" rIns="91440" bIns="45720" numCol="1" anchor="t" anchorCtr="0" compatLnSpc="1">
            <a:prstTxWarp prst="textNoShape">
              <a:avLst/>
            </a:prstTxWarp>
            <a:spAutoFit/>
          </a:bodyPr>
          <a:lstStyle/>
          <a:p>
            <a:pPr lvl="0"/>
            <a:endParaRPr lang="en-GB" dirty="0"/>
          </a:p>
        </p:txBody>
      </p:sp>
      <p:sp>
        <p:nvSpPr>
          <p:cNvPr id="7171" name="Rectangle 3"/>
          <p:cNvSpPr>
            <a:spLocks noGrp="1" noChangeArrowheads="1"/>
          </p:cNvSpPr>
          <p:nvPr>
            <p:ph type="body" idx="1"/>
          </p:nvPr>
        </p:nvSpPr>
        <p:spPr bwMode="auto">
          <a:xfrm>
            <a:off x="1169988" y="1590675"/>
            <a:ext cx="6804025" cy="4429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	</a:t>
            </a:r>
          </a:p>
        </p:txBody>
      </p:sp>
      <p:sp>
        <p:nvSpPr>
          <p:cNvPr id="7172" name="Rectangle 4"/>
          <p:cNvSpPr>
            <a:spLocks noGrp="1" noChangeArrowheads="1"/>
          </p:cNvSpPr>
          <p:nvPr>
            <p:ph type="dt" sz="half" idx="2"/>
          </p:nvPr>
        </p:nvSpPr>
        <p:spPr bwMode="auto">
          <a:xfrm>
            <a:off x="0" y="6640513"/>
            <a:ext cx="1905000"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latin typeface="+mn-lt"/>
              </a:defRPr>
            </a:lvl1pPr>
          </a:lstStyle>
          <a:p>
            <a:pPr>
              <a:defRPr/>
            </a:pPr>
            <a:endParaRPr lang="en-US" dirty="0"/>
          </a:p>
        </p:txBody>
      </p:sp>
      <p:sp>
        <p:nvSpPr>
          <p:cNvPr id="7173"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latin typeface="+mn-lt"/>
              </a:defRPr>
            </a:lvl1pPr>
          </a:lstStyle>
          <a:p>
            <a:pPr>
              <a:defRPr/>
            </a:pPr>
            <a:endParaRPr lang="en-US" dirty="0"/>
          </a:p>
        </p:txBody>
      </p:sp>
      <p:sp>
        <p:nvSpPr>
          <p:cNvPr id="7175" name="Rectangle 7"/>
          <p:cNvSpPr>
            <a:spLocks noGrp="1" noChangeArrowheads="1"/>
          </p:cNvSpPr>
          <p:nvPr>
            <p:ph type="sldNum" sz="quarter" idx="4"/>
          </p:nvPr>
        </p:nvSpPr>
        <p:spPr bwMode="auto">
          <a:xfrm>
            <a:off x="7696200" y="6629400"/>
            <a:ext cx="1447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latin typeface="+mn-lt"/>
              </a:defRPr>
            </a:lvl1pPr>
          </a:lstStyle>
          <a:p>
            <a:pPr>
              <a:defRPr/>
            </a:pPr>
            <a:fld id="{535B3DCA-4E11-42E1-AECD-F96BD312B750}" type="slidenum">
              <a:rPr lang="en-US"/>
              <a:pPr>
                <a:defRPr/>
              </a:pPr>
              <a:t>‹#›</a:t>
            </a:fld>
            <a:endParaRPr lang="en-US" dirty="0"/>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176344"/>
            <a:ext cx="9144000" cy="42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984"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wipe dir="r"/>
  </p:transition>
  <p:txStyles>
    <p:titleStyle>
      <a:lvl1pPr marL="185738" indent="-185738" algn="l" defTabSz="995363" rtl="0" eaLnBrk="0" fontAlgn="base" hangingPunct="0">
        <a:lnSpc>
          <a:spcPct val="85000"/>
        </a:lnSpc>
        <a:spcBef>
          <a:spcPct val="0"/>
        </a:spcBef>
        <a:spcAft>
          <a:spcPct val="0"/>
        </a:spcAft>
        <a:tabLst>
          <a:tab pos="952500" algn="l"/>
          <a:tab pos="2003425" algn="l"/>
        </a:tabLst>
        <a:defRPr sz="2900">
          <a:solidFill>
            <a:schemeClr val="tx1"/>
          </a:solidFill>
          <a:effectLst/>
          <a:latin typeface="Arial" panose="020B0604020202020204" pitchFamily="34" charset="0"/>
          <a:ea typeface="+mj-ea"/>
          <a:cs typeface="Arial" panose="020B0604020202020204" pitchFamily="34" charset="0"/>
        </a:defRPr>
      </a:lvl1pPr>
      <a:lvl2pPr marL="185738" indent="-185738" algn="l" defTabSz="995363" rtl="0" eaLnBrk="0" fontAlgn="base" hangingPunct="0">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2pPr>
      <a:lvl3pPr marL="185738" indent="-185738" algn="l" defTabSz="995363" rtl="0" eaLnBrk="0" fontAlgn="base" hangingPunct="0">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3pPr>
      <a:lvl4pPr marL="185738" indent="-185738" algn="l" defTabSz="995363" rtl="0" eaLnBrk="0" fontAlgn="base" hangingPunct="0">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4pPr>
      <a:lvl5pPr marL="185738" indent="-185738" algn="l" defTabSz="995363" rtl="0" eaLnBrk="0" fontAlgn="base" hangingPunct="0">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5pPr>
      <a:lvl6pPr marL="642938" algn="l" defTabSz="995363" rtl="0" fontAlgn="base">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6pPr>
      <a:lvl7pPr marL="1100138" algn="l" defTabSz="995363" rtl="0" fontAlgn="base">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7pPr>
      <a:lvl8pPr marL="1557338" algn="l" defTabSz="995363" rtl="0" fontAlgn="base">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8pPr>
      <a:lvl9pPr marL="2014538" algn="l" defTabSz="995363" rtl="0" fontAlgn="base">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171796"/>
        </a:buClr>
        <a:buSzPct val="55000"/>
        <a:buFont typeface="Monotype Sorts" pitchFamily="2" charset="2"/>
        <a:buChar char="n"/>
        <a:defRPr sz="2500">
          <a:solidFill>
            <a:schemeClr val="bg1"/>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5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5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500">
          <a:solidFill>
            <a:srgbClr val="FFFFFF"/>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500">
          <a:solidFill>
            <a:srgbClr val="FFFFFF"/>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500">
          <a:solidFill>
            <a:srgbClr val="FF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500">
          <a:solidFill>
            <a:srgbClr val="FF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500">
          <a:solidFill>
            <a:srgbClr val="FF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5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Layout" Target="../diagrams/layout4.xml"/><Relationship Id="rId7" Type="http://schemas.openxmlformats.org/officeDocument/2006/relationships/chart" Target="../charts/chart3.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1119809" y="830791"/>
            <a:ext cx="7699339" cy="2782300"/>
          </a:xfrm>
          <a:solidFill>
            <a:srgbClr val="002060"/>
          </a:solidFill>
          <a:ln w="19050">
            <a:noFill/>
            <a:miter lim="800000"/>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0" indent="0" eaLnBrk="1" hangingPunct="1">
              <a:spcBef>
                <a:spcPct val="20000"/>
              </a:spcBef>
              <a:buClr>
                <a:srgbClr val="00CCFF"/>
              </a:buClr>
              <a:buSzPct val="55000"/>
              <a:buFont typeface="Monotype Sorts" pitchFamily="2" charset="2"/>
              <a:buNone/>
            </a:pPr>
            <a:r>
              <a:rPr lang="en-US" sz="2800" dirty="0" smtClean="0"/>
              <a:t/>
            </a:r>
            <a:br>
              <a:rPr lang="en-US" sz="2800" dirty="0" smtClean="0"/>
            </a:br>
            <a:r>
              <a:rPr lang="en-US" sz="2400" dirty="0" smtClean="0">
                <a:ea typeface="Segoe UI" panose="020B0502040204020203" pitchFamily="34" charset="0"/>
              </a:rPr>
              <a:t>Development </a:t>
            </a:r>
            <a:r>
              <a:rPr lang="en-US" sz="2400" dirty="0">
                <a:ea typeface="Segoe UI" panose="020B0502040204020203" pitchFamily="34" charset="0"/>
              </a:rPr>
              <a:t>of an Inter-regional Payment System</a:t>
            </a:r>
            <a:br>
              <a:rPr lang="en-US" sz="2400" dirty="0">
                <a:ea typeface="Segoe UI" panose="020B0502040204020203" pitchFamily="34" charset="0"/>
              </a:rPr>
            </a:br>
            <a:r>
              <a:rPr lang="en-US" sz="2400" dirty="0">
                <a:ea typeface="Segoe UI" panose="020B0502040204020203" pitchFamily="34" charset="0"/>
              </a:rPr>
              <a:t>Integration Framework </a:t>
            </a:r>
            <a:r>
              <a:rPr lang="en-US" sz="2400" dirty="0" smtClean="0">
                <a:ea typeface="Segoe UI" panose="020B0502040204020203" pitchFamily="34" charset="0"/>
              </a:rPr>
              <a:t>Workshop</a:t>
            </a:r>
            <a:br>
              <a:rPr lang="en-US" sz="2400" dirty="0" smtClean="0">
                <a:ea typeface="Segoe UI" panose="020B0502040204020203" pitchFamily="34" charset="0"/>
              </a:rPr>
            </a:br>
            <a:r>
              <a:rPr lang="en-US" sz="2400" dirty="0" smtClean="0">
                <a:ea typeface="Segoe UI" panose="020B0502040204020203" pitchFamily="34" charset="0"/>
              </a:rPr>
              <a:t/>
            </a:r>
            <a:br>
              <a:rPr lang="en-US" sz="2400" dirty="0" smtClean="0">
                <a:ea typeface="Segoe UI" panose="020B0502040204020203" pitchFamily="34" charset="0"/>
              </a:rPr>
            </a:br>
            <a:r>
              <a:rPr lang="en-US" sz="2800" b="1" dirty="0"/>
              <a:t>Infrastructures or Initiatives on the Continent: Case of the Southern African Development Community (SADC)</a:t>
            </a:r>
            <a:endParaRPr lang="en-US" sz="2800" b="1" dirty="0">
              <a:ea typeface="Segoe UI" panose="020B0502040204020203" pitchFamily="34" charset="0"/>
            </a:endParaRPr>
          </a:p>
        </p:txBody>
      </p:sp>
      <p:sp>
        <p:nvSpPr>
          <p:cNvPr id="10245" name="Rectangle 5"/>
          <p:cNvSpPr>
            <a:spLocks noGrp="1" noChangeArrowheads="1"/>
          </p:cNvSpPr>
          <p:nvPr>
            <p:ph type="subTitle" idx="1"/>
          </p:nvPr>
        </p:nvSpPr>
        <p:spPr>
          <a:xfrm>
            <a:off x="1729409" y="4537234"/>
            <a:ext cx="7162800" cy="1526572"/>
          </a:xfrm>
          <a:noFill/>
          <a:ln w="19050">
            <a:noFill/>
            <a:miter lim="800000"/>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0" indent="0" algn="ctr" defTabSz="995363" eaLnBrk="1" hangingPunct="1">
              <a:lnSpc>
                <a:spcPct val="95000"/>
              </a:lnSpc>
              <a:buNone/>
              <a:tabLst>
                <a:tab pos="952500" algn="l"/>
                <a:tab pos="2003425" algn="l"/>
              </a:tabLst>
            </a:pPr>
            <a:r>
              <a:rPr lang="en-US" sz="2000" b="1" dirty="0">
                <a:solidFill>
                  <a:srgbClr val="002060"/>
                </a:solidFill>
                <a:ea typeface="Segoe UI" panose="020B0502040204020203" pitchFamily="34" charset="0"/>
              </a:rPr>
              <a:t>Association of African Central Banks (AACB) </a:t>
            </a:r>
            <a:br>
              <a:rPr lang="en-US" sz="2000" b="1" dirty="0">
                <a:solidFill>
                  <a:srgbClr val="002060"/>
                </a:solidFill>
                <a:ea typeface="Segoe UI" panose="020B0502040204020203" pitchFamily="34" charset="0"/>
              </a:rPr>
            </a:br>
            <a:r>
              <a:rPr lang="en-US" sz="2000" b="1" dirty="0" smtClean="0">
                <a:solidFill>
                  <a:srgbClr val="002060"/>
                </a:solidFill>
                <a:ea typeface="Segoe UI" panose="020B0502040204020203" pitchFamily="34" charset="0"/>
              </a:rPr>
              <a:t>Cairo, Egypt </a:t>
            </a:r>
          </a:p>
          <a:p>
            <a:pPr marL="0" indent="0" algn="ctr" defTabSz="995363" eaLnBrk="1" hangingPunct="1">
              <a:lnSpc>
                <a:spcPct val="95000"/>
              </a:lnSpc>
              <a:buNone/>
              <a:tabLst>
                <a:tab pos="952500" algn="l"/>
                <a:tab pos="2003425" algn="l"/>
              </a:tabLst>
            </a:pPr>
            <a:r>
              <a:rPr lang="en-US" sz="2000" b="1" dirty="0" smtClean="0">
                <a:solidFill>
                  <a:srgbClr val="002060"/>
                </a:solidFill>
                <a:ea typeface="Segoe UI" panose="020B0502040204020203" pitchFamily="34" charset="0"/>
              </a:rPr>
              <a:t>18 April 2019</a:t>
            </a:r>
            <a:endParaRPr lang="en-US" sz="2000" b="1" dirty="0">
              <a:solidFill>
                <a:srgbClr val="002060"/>
              </a:solidFill>
              <a:ea typeface="Segoe UI" panose="020B0502040204020203" pitchFamily="34" charset="0"/>
            </a:endParaRPr>
          </a:p>
          <a:p>
            <a:pPr marL="0" indent="0" algn="r" defTabSz="995363" eaLnBrk="1" hangingPunct="1">
              <a:lnSpc>
                <a:spcPct val="95000"/>
              </a:lnSpc>
              <a:buNone/>
              <a:tabLst>
                <a:tab pos="952500" algn="l"/>
                <a:tab pos="2003425" algn="l"/>
              </a:tabLst>
            </a:pPr>
            <a:endParaRPr lang="en-US" sz="1400" b="1" dirty="0" smtClean="0">
              <a:solidFill>
                <a:srgbClr val="002060"/>
              </a:solidFill>
              <a:ea typeface="Segoe UI" panose="020B0502040204020203" pitchFamily="34" charset="0"/>
            </a:endParaRPr>
          </a:p>
          <a:p>
            <a:pPr marL="0" indent="0" algn="r" defTabSz="995363" eaLnBrk="1" hangingPunct="1">
              <a:lnSpc>
                <a:spcPct val="95000"/>
              </a:lnSpc>
              <a:buNone/>
              <a:tabLst>
                <a:tab pos="952500" algn="l"/>
                <a:tab pos="2003425" algn="l"/>
              </a:tabLst>
            </a:pPr>
            <a:r>
              <a:rPr lang="en-US" sz="1400" b="1" dirty="0" err="1" smtClean="0">
                <a:solidFill>
                  <a:srgbClr val="002060"/>
                </a:solidFill>
                <a:ea typeface="Segoe UI" panose="020B0502040204020203" pitchFamily="34" charset="0"/>
              </a:rPr>
              <a:t>Ms</a:t>
            </a:r>
            <a:r>
              <a:rPr lang="en-US" sz="1400" b="1" dirty="0" smtClean="0">
                <a:solidFill>
                  <a:srgbClr val="002060"/>
                </a:solidFill>
                <a:ea typeface="Segoe UI" panose="020B0502040204020203" pitchFamily="34" charset="0"/>
              </a:rPr>
              <a:t> Nomwelase Skenjana, SARB</a:t>
            </a:r>
            <a:endParaRPr lang="en-US" sz="1400" b="1" dirty="0">
              <a:solidFill>
                <a:srgbClr val="002060"/>
              </a:solidFill>
              <a:ea typeface="Segoe UI" panose="020B0502040204020203" pitchFamily="34" charset="0"/>
            </a:endParaRPr>
          </a:p>
        </p:txBody>
      </p:sp>
      <p:sp>
        <p:nvSpPr>
          <p:cNvPr id="2" name="TextBox 1"/>
          <p:cNvSpPr txBox="1"/>
          <p:nvPr/>
        </p:nvSpPr>
        <p:spPr>
          <a:xfrm>
            <a:off x="6547104" y="5038344"/>
            <a:ext cx="2414016" cy="521208"/>
          </a:xfrm>
          <a:prstGeom prst="rect">
            <a:avLst/>
          </a:prstGeom>
          <a:noFill/>
        </p:spPr>
        <p:txBody>
          <a:bodyPr wrap="square" rtlCol="0">
            <a:spAutoFit/>
          </a:bodyPr>
          <a:lstStyle/>
          <a:p>
            <a:endParaRPr lang="en-ZA" dirty="0" smtClean="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7388" y="474663"/>
            <a:ext cx="8080375" cy="851002"/>
          </a:xfr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algn="ctr"/>
            <a:r>
              <a:rPr lang="en-US" dirty="0"/>
              <a:t>6</a:t>
            </a:r>
            <a:r>
              <a:rPr lang="en-US" dirty="0" smtClean="0"/>
              <a:t>. </a:t>
            </a:r>
            <a:r>
              <a:rPr lang="en-US" dirty="0"/>
              <a:t>SADC Payment System Integration : </a:t>
            </a:r>
            <a:br>
              <a:rPr lang="en-US" dirty="0"/>
            </a:br>
            <a:r>
              <a:rPr lang="en-US" dirty="0"/>
              <a:t>Strategic Objectives</a:t>
            </a:r>
          </a:p>
        </p:txBody>
      </p:sp>
      <p:sp>
        <p:nvSpPr>
          <p:cNvPr id="5" name="Rounded Rectangle 4"/>
          <p:cNvSpPr/>
          <p:nvPr/>
        </p:nvSpPr>
        <p:spPr>
          <a:xfrm>
            <a:off x="168492" y="1479351"/>
            <a:ext cx="1992923" cy="1940957"/>
          </a:xfrm>
          <a:prstGeom prst="roundRect">
            <a:avLst/>
          </a:prstGeom>
          <a:solidFill>
            <a:schemeClr val="accent3">
              <a:lumMod val="50000"/>
            </a:schemeClr>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ZA" sz="1200" b="1" dirty="0">
                <a:solidFill>
                  <a:srgbClr val="002060"/>
                </a:solidFill>
                <a:latin typeface="Arial" panose="020B0604020202020204" pitchFamily="34" charset="0"/>
                <a:cs typeface="Arial" panose="020B0604020202020204" pitchFamily="34" charset="0"/>
              </a:rPr>
              <a:t>Strategic objective 1: </a:t>
            </a:r>
            <a:r>
              <a:rPr lang="en-ZA" sz="1200" b="1" dirty="0">
                <a:solidFill>
                  <a:schemeClr val="tx1"/>
                </a:solidFill>
                <a:latin typeface="Arial" panose="020B0604020202020204" pitchFamily="34" charset="0"/>
                <a:cs typeface="Arial" panose="020B0604020202020204" pitchFamily="34" charset="0"/>
              </a:rPr>
              <a:t>Enhance (harmonise) the regional legal and regulatory frameworks to facilitate regional clearing and settlement arrangements</a:t>
            </a:r>
          </a:p>
        </p:txBody>
      </p:sp>
      <p:sp>
        <p:nvSpPr>
          <p:cNvPr id="6" name="Rounded Rectangle 5"/>
          <p:cNvSpPr/>
          <p:nvPr/>
        </p:nvSpPr>
        <p:spPr>
          <a:xfrm>
            <a:off x="2312102" y="1496429"/>
            <a:ext cx="2081941" cy="1940957"/>
          </a:xfrm>
          <a:prstGeom prst="roundRect">
            <a:avLst/>
          </a:prstGeom>
          <a:solidFill>
            <a:schemeClr val="accent3">
              <a:lumMod val="50000"/>
            </a:schemeClr>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ZA" sz="1200" b="1" dirty="0">
                <a:solidFill>
                  <a:srgbClr val="002060"/>
                </a:solidFill>
                <a:latin typeface="Arial" panose="020B0604020202020204" pitchFamily="34" charset="0"/>
                <a:cs typeface="Arial" panose="020B0604020202020204" pitchFamily="34" charset="0"/>
              </a:rPr>
              <a:t>Strategic objective 2:</a:t>
            </a:r>
            <a:r>
              <a:rPr lang="en-ZA" sz="1200" b="1" dirty="0">
                <a:solidFill>
                  <a:schemeClr val="tx1"/>
                </a:solidFill>
                <a:latin typeface="Arial" panose="020B0604020202020204" pitchFamily="34" charset="0"/>
                <a:cs typeface="Arial" panose="020B0604020202020204" pitchFamily="34" charset="0"/>
              </a:rPr>
              <a:t> Implement an integrated regional cross-border payment settlement infrastructure (business, technical and system</a:t>
            </a:r>
            <a:r>
              <a:rPr lang="en-ZA" sz="1200" b="1" dirty="0" smtClean="0">
                <a:solidFill>
                  <a:schemeClr val="tx1"/>
                </a:solidFill>
                <a:latin typeface="Arial" panose="020B0604020202020204" pitchFamily="34" charset="0"/>
                <a:cs typeface="Arial" panose="020B0604020202020204" pitchFamily="34" charset="0"/>
              </a:rPr>
              <a:t>)</a:t>
            </a:r>
          </a:p>
          <a:p>
            <a:endParaRPr lang="en-ZA" sz="1200" b="1"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4593945" y="1496429"/>
            <a:ext cx="2006607" cy="1940957"/>
          </a:xfrm>
          <a:prstGeom prst="roundRect">
            <a:avLst/>
          </a:prstGeom>
          <a:solidFill>
            <a:schemeClr val="accent6">
              <a:lumMod val="75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ZA" sz="1200" b="1" dirty="0">
                <a:solidFill>
                  <a:srgbClr val="002060"/>
                </a:solidFill>
                <a:latin typeface="Arial" panose="020B0604020202020204" pitchFamily="34" charset="0"/>
                <a:cs typeface="Arial" panose="020B0604020202020204" pitchFamily="34" charset="0"/>
              </a:rPr>
              <a:t>Strategic objective 3:</a:t>
            </a:r>
            <a:r>
              <a:rPr lang="en-ZA" sz="1200" b="1" dirty="0">
                <a:solidFill>
                  <a:schemeClr val="tx1"/>
                </a:solidFill>
                <a:latin typeface="Arial" panose="020B0604020202020204" pitchFamily="34" charset="0"/>
                <a:cs typeface="Arial" panose="020B0604020202020204" pitchFamily="34" charset="0"/>
              </a:rPr>
              <a:t> Implement an integrated regional cross-border payment and post-trade clearing </a:t>
            </a:r>
            <a:r>
              <a:rPr lang="en-ZA" sz="1200" b="1" dirty="0" smtClean="0">
                <a:solidFill>
                  <a:schemeClr val="tx1"/>
                </a:solidFill>
                <a:latin typeface="Arial" panose="020B0604020202020204" pitchFamily="34" charset="0"/>
                <a:cs typeface="Arial" panose="020B0604020202020204" pitchFamily="34" charset="0"/>
              </a:rPr>
              <a:t>infrastructure</a:t>
            </a:r>
          </a:p>
          <a:p>
            <a:endParaRPr lang="en-ZA" sz="1200" b="1" dirty="0" smtClean="0">
              <a:solidFill>
                <a:schemeClr val="tx1"/>
              </a:solidFill>
              <a:latin typeface="Arial" panose="020B0604020202020204" pitchFamily="34" charset="0"/>
              <a:cs typeface="Arial" panose="020B0604020202020204" pitchFamily="34" charset="0"/>
            </a:endParaRPr>
          </a:p>
          <a:p>
            <a:endParaRPr lang="en-ZA" sz="1200" b="1" dirty="0" smtClean="0">
              <a:solidFill>
                <a:schemeClr val="tx1"/>
              </a:solidFill>
              <a:latin typeface="Arial" panose="020B0604020202020204" pitchFamily="34" charset="0"/>
              <a:cs typeface="Arial" panose="020B0604020202020204" pitchFamily="34" charset="0"/>
            </a:endParaRPr>
          </a:p>
          <a:p>
            <a:endParaRPr lang="en-ZA" sz="1200" b="1"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6742730" y="1488336"/>
            <a:ext cx="2224143" cy="2145268"/>
          </a:xfrm>
          <a:prstGeom prst="roundRect">
            <a:avLst/>
          </a:prstGeom>
          <a:solidFill>
            <a:schemeClr val="accent3">
              <a:lumMod val="50000"/>
            </a:schemeClr>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ZA" sz="1200" b="1" dirty="0">
                <a:solidFill>
                  <a:srgbClr val="002060"/>
                </a:solidFill>
                <a:latin typeface="Arial" panose="020B0604020202020204" pitchFamily="34" charset="0"/>
                <a:cs typeface="Arial" panose="020B0604020202020204" pitchFamily="34" charset="0"/>
              </a:rPr>
              <a:t>Strategic objective 4: </a:t>
            </a:r>
            <a:r>
              <a:rPr lang="en-ZA" sz="1200" b="1" dirty="0">
                <a:solidFill>
                  <a:schemeClr val="tx1"/>
                </a:solidFill>
                <a:latin typeface="Arial" panose="020B0604020202020204" pitchFamily="34" charset="0"/>
                <a:cs typeface="Arial" panose="020B0604020202020204" pitchFamily="34" charset="0"/>
              </a:rPr>
              <a:t>Establish a co-operative oversight arrangement based on the harmonised regulatory framework for regional cross-border payment and settlement among participating member countries </a:t>
            </a:r>
          </a:p>
        </p:txBody>
      </p:sp>
      <p:sp>
        <p:nvSpPr>
          <p:cNvPr id="2" name="Date Placeholder 1"/>
          <p:cNvSpPr>
            <a:spLocks noGrp="1"/>
          </p:cNvSpPr>
          <p:nvPr>
            <p:ph type="dt" sz="half" idx="10"/>
          </p:nvPr>
        </p:nvSpPr>
        <p:spPr/>
        <p:txBody>
          <a:bodyPr/>
          <a:lstStyle/>
          <a:p>
            <a:pPr>
              <a:defRPr/>
            </a:pPr>
            <a:fld id="{49770AD7-CA18-4606-B4AB-5847A68B0F5F}" type="datetime1">
              <a:rPr lang="en-US" smtClean="0"/>
              <a:t>4/18/2019</a:t>
            </a:fld>
            <a:endParaRPr lang="en-US" dirty="0"/>
          </a:p>
        </p:txBody>
      </p:sp>
      <p:sp>
        <p:nvSpPr>
          <p:cNvPr id="3" name="Slide Number Placeholder 2"/>
          <p:cNvSpPr>
            <a:spLocks noGrp="1"/>
          </p:cNvSpPr>
          <p:nvPr>
            <p:ph type="sldNum" sz="quarter" idx="12"/>
          </p:nvPr>
        </p:nvSpPr>
        <p:spPr/>
        <p:txBody>
          <a:bodyPr/>
          <a:lstStyle/>
          <a:p>
            <a:pPr>
              <a:defRPr/>
            </a:pPr>
            <a:fld id="{C053F73B-485D-409F-9674-052DBA395C3A}" type="slidenum">
              <a:rPr lang="en-US" smtClean="0"/>
              <a:pPr>
                <a:defRPr/>
              </a:pPr>
              <a:t>10</a:t>
            </a:fld>
            <a:endParaRPr lang="en-US" dirty="0"/>
          </a:p>
        </p:txBody>
      </p:sp>
      <p:sp>
        <p:nvSpPr>
          <p:cNvPr id="10" name="TextBox 9"/>
          <p:cNvSpPr txBox="1"/>
          <p:nvPr/>
        </p:nvSpPr>
        <p:spPr>
          <a:xfrm>
            <a:off x="2601817" y="3754226"/>
            <a:ext cx="2052674" cy="784830"/>
          </a:xfrm>
          <a:prstGeom prst="rect">
            <a:avLst/>
          </a:prstGeom>
          <a:solidFill>
            <a:schemeClr val="tx1">
              <a:lumMod val="85000"/>
            </a:schemeClr>
          </a:solidFill>
          <a:ln w="9525">
            <a:noFill/>
            <a:miter lim="800000"/>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eaLnBrk="0" hangingPunct="0">
              <a:lnSpc>
                <a:spcPct val="150000"/>
              </a:lnSpc>
              <a:spcBef>
                <a:spcPts val="0"/>
              </a:spcBef>
              <a:buClr>
                <a:srgbClr val="171796"/>
              </a:buClr>
              <a:buSzPct val="55000"/>
              <a:buFont typeface="Wingdings" panose="05000000000000000000" pitchFamily="2" charset="2"/>
              <a:buChar char="q"/>
              <a:defRPr sz="1000">
                <a:solidFill>
                  <a:schemeClr val="bg1"/>
                </a:solidFill>
                <a:effectLst/>
                <a:latin typeface="Arial" panose="020B0604020202020204" pitchFamily="34" charset="0"/>
                <a:cs typeface="Arial" panose="020B0604020202020204" pitchFamily="34" charset="0"/>
              </a:defRPr>
            </a:lvl1pPr>
            <a:lvl2pPr marL="742950" lvl="1" indent="-285750" eaLnBrk="0" hangingPunct="0">
              <a:lnSpc>
                <a:spcPct val="150000"/>
              </a:lnSpc>
              <a:spcBef>
                <a:spcPts val="0"/>
              </a:spcBef>
              <a:buChar char="–"/>
              <a:defRPr sz="1000">
                <a:solidFill>
                  <a:schemeClr val="bg1"/>
                </a:solidFill>
                <a:effectLst/>
                <a:latin typeface="Arial" panose="020B0604020202020204" pitchFamily="34" charset="0"/>
                <a:cs typeface="Arial" panose="020B0604020202020204" pitchFamily="34" charset="0"/>
              </a:defRPr>
            </a:lvl2pPr>
            <a:lvl3pPr marL="1143000" indent="-228600" eaLnBrk="0" hangingPunct="0">
              <a:lnSpc>
                <a:spcPct val="150000"/>
              </a:lnSpc>
              <a:spcBef>
                <a:spcPts val="0"/>
              </a:spcBef>
              <a:buChar char="•"/>
              <a:defRPr sz="2000">
                <a:solidFill>
                  <a:schemeClr val="bg1"/>
                </a:solidFill>
                <a:effectLst/>
                <a:latin typeface="Arial" panose="020B0604020202020204" pitchFamily="34" charset="0"/>
                <a:cs typeface="Arial" panose="020B0604020202020204" pitchFamily="34" charset="0"/>
              </a:defRPr>
            </a:lvl3pPr>
            <a:lvl4pPr marL="1600200" indent="-228600" eaLnBrk="0" hangingPunct="0">
              <a:lnSpc>
                <a:spcPct val="150000"/>
              </a:lnSpc>
              <a:spcBef>
                <a:spcPts val="0"/>
              </a:spcBef>
              <a:buChar char="–"/>
              <a:defRPr sz="2000">
                <a:solidFill>
                  <a:schemeClr val="bg1"/>
                </a:solidFill>
                <a:effectLst/>
                <a:latin typeface="Arial" panose="020B0604020202020204" pitchFamily="34" charset="0"/>
                <a:cs typeface="Arial" panose="020B0604020202020204" pitchFamily="34" charset="0"/>
              </a:defRPr>
            </a:lvl4pPr>
            <a:lvl5pPr marL="2057400" indent="-228600" eaLnBrk="0" hangingPunct="0">
              <a:lnSpc>
                <a:spcPct val="150000"/>
              </a:lnSpc>
              <a:spcBef>
                <a:spcPts val="0"/>
              </a:spcBef>
              <a:buChar char="»"/>
              <a:defRPr sz="2000">
                <a:solidFill>
                  <a:schemeClr val="bg1"/>
                </a:solidFill>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500">
                <a:solidFill>
                  <a:srgbClr val="FFFFFF"/>
                </a:solidFill>
                <a:effectLst>
                  <a:outerShdw blurRad="38100" dist="38100" dir="2700000" algn="tl">
                    <a:srgbClr val="000000"/>
                  </a:outerShdw>
                </a:effectLst>
                <a:latin typeface="+mn-lt"/>
              </a:defRPr>
            </a:lvl6pPr>
            <a:lvl7pPr marL="2971800" indent="-228600" fontAlgn="base">
              <a:spcBef>
                <a:spcPct val="20000"/>
              </a:spcBef>
              <a:spcAft>
                <a:spcPct val="0"/>
              </a:spcAft>
              <a:buChar char="»"/>
              <a:defRPr sz="2500">
                <a:solidFill>
                  <a:srgbClr val="FFFFFF"/>
                </a:solidFill>
                <a:effectLst>
                  <a:outerShdw blurRad="38100" dist="38100" dir="2700000" algn="tl">
                    <a:srgbClr val="000000"/>
                  </a:outerShdw>
                </a:effectLst>
                <a:latin typeface="+mn-lt"/>
              </a:defRPr>
            </a:lvl7pPr>
            <a:lvl8pPr marL="3429000" indent="-228600" fontAlgn="base">
              <a:spcBef>
                <a:spcPct val="20000"/>
              </a:spcBef>
              <a:spcAft>
                <a:spcPct val="0"/>
              </a:spcAft>
              <a:buChar char="»"/>
              <a:defRPr sz="2500">
                <a:solidFill>
                  <a:srgbClr val="FFFFFF"/>
                </a:solidFill>
                <a:effectLst>
                  <a:outerShdw blurRad="38100" dist="38100" dir="2700000" algn="tl">
                    <a:srgbClr val="000000"/>
                  </a:outerShdw>
                </a:effectLst>
                <a:latin typeface="+mn-lt"/>
              </a:defRPr>
            </a:lvl8pPr>
            <a:lvl9pPr marL="3886200" indent="-228600" fontAlgn="base">
              <a:spcBef>
                <a:spcPct val="20000"/>
              </a:spcBef>
              <a:spcAft>
                <a:spcPct val="0"/>
              </a:spcAft>
              <a:buChar char="»"/>
              <a:defRPr sz="2500">
                <a:solidFill>
                  <a:srgbClr val="FFFFFF"/>
                </a:solidFill>
                <a:effectLst>
                  <a:outerShdw blurRad="38100" dist="38100" dir="2700000" algn="tl">
                    <a:srgbClr val="000000"/>
                  </a:outerShdw>
                </a:effectLst>
                <a:latin typeface="+mn-lt"/>
              </a:defRPr>
            </a:lvl9pPr>
          </a:lstStyle>
          <a:p>
            <a:pPr marL="0" indent="0">
              <a:buNone/>
            </a:pPr>
            <a:r>
              <a:rPr lang="en-US" dirty="0"/>
              <a:t>SADC RTGS</a:t>
            </a:r>
          </a:p>
          <a:p>
            <a:pPr marL="0" indent="0">
              <a:buNone/>
            </a:pPr>
            <a:r>
              <a:rPr lang="en-US" dirty="0"/>
              <a:t>SADC PSMB</a:t>
            </a:r>
          </a:p>
          <a:p>
            <a:r>
              <a:rPr lang="en-US" dirty="0"/>
              <a:t>- Beige Book</a:t>
            </a:r>
          </a:p>
        </p:txBody>
      </p:sp>
      <p:sp>
        <p:nvSpPr>
          <p:cNvPr id="12" name="TextBox 11"/>
          <p:cNvSpPr txBox="1"/>
          <p:nvPr/>
        </p:nvSpPr>
        <p:spPr>
          <a:xfrm>
            <a:off x="4873395" y="3754226"/>
            <a:ext cx="1447705" cy="1015663"/>
          </a:xfrm>
          <a:prstGeom prst="rect">
            <a:avLst/>
          </a:prstGeom>
          <a:solidFill>
            <a:schemeClr val="tx1">
              <a:lumMod val="85000"/>
            </a:schemeClr>
          </a:solidFill>
          <a:scene3d>
            <a:camera prst="orthographicFront"/>
            <a:lightRig rig="threePt" dir="t"/>
          </a:scene3d>
          <a:sp3d>
            <a:bevelT/>
          </a:sp3d>
        </p:spPr>
        <p:txBody>
          <a:bodyPr wrap="square" rtlCol="0">
            <a:spAutoFit/>
          </a:bodyPr>
          <a:lstStyle/>
          <a:p>
            <a:pPr marL="342900" indent="-342900">
              <a:lnSpc>
                <a:spcPct val="150000"/>
              </a:lnSpc>
              <a:buFont typeface="Arial" panose="020B0604020202020204" pitchFamily="34" charset="0"/>
              <a:buChar char="•"/>
            </a:pPr>
            <a:r>
              <a:rPr lang="en-US" sz="1000" dirty="0" smtClean="0">
                <a:solidFill>
                  <a:schemeClr val="bg1"/>
                </a:solidFill>
                <a:latin typeface="Arial" panose="020B0604020202020204" pitchFamily="34" charset="0"/>
                <a:cs typeface="Arial" panose="020B0604020202020204" pitchFamily="34" charset="0"/>
              </a:rPr>
              <a:t>SADC RCSO for Retails payments</a:t>
            </a:r>
          </a:p>
          <a:p>
            <a:pPr marL="342900" indent="-342900">
              <a:lnSpc>
                <a:spcPct val="150000"/>
              </a:lnSpc>
              <a:buFont typeface="Arial" panose="020B0604020202020204" pitchFamily="34" charset="0"/>
              <a:buChar char="•"/>
            </a:pPr>
            <a:r>
              <a:rPr lang="en-US" sz="1000" dirty="0" smtClean="0">
                <a:solidFill>
                  <a:schemeClr val="bg1"/>
                </a:solidFill>
                <a:latin typeface="Arial" panose="020B0604020202020204" pitchFamily="34" charset="0"/>
                <a:cs typeface="Arial" panose="020B0604020202020204" pitchFamily="34" charset="0"/>
              </a:rPr>
              <a:t>Securities - DvP</a:t>
            </a:r>
            <a:endParaRPr lang="en-ZA" sz="1000" dirty="0">
              <a:solidFill>
                <a:schemeClr val="bg1"/>
              </a:solidFill>
              <a:latin typeface="Arial" panose="020B0604020202020204" pitchFamily="34" charset="0"/>
              <a:cs typeface="Arial" panose="020B0604020202020204" pitchFamily="34" charset="0"/>
            </a:endParaRPr>
          </a:p>
        </p:txBody>
      </p:sp>
      <p:sp>
        <p:nvSpPr>
          <p:cNvPr id="13" name="Content Placeholder 2"/>
          <p:cNvSpPr>
            <a:spLocks noGrp="1"/>
          </p:cNvSpPr>
          <p:nvPr>
            <p:ph idx="1"/>
          </p:nvPr>
        </p:nvSpPr>
        <p:spPr>
          <a:xfrm>
            <a:off x="-14380" y="3756989"/>
            <a:ext cx="2506744" cy="2360708"/>
          </a:xfrm>
          <a:solidFill>
            <a:schemeClr val="tx1">
              <a:lumMod val="85000"/>
            </a:schemeClr>
          </a:solidFill>
          <a:scene3d>
            <a:camera prst="orthographicFront"/>
            <a:lightRig rig="threePt" dir="t"/>
          </a:scene3d>
          <a:sp3d>
            <a:bevelT/>
          </a:sp3d>
        </p:spPr>
        <p:txBody>
          <a:bodyPr/>
          <a:lstStyle/>
          <a:p>
            <a:pPr marL="0" indent="0">
              <a:buNone/>
            </a:pPr>
            <a:r>
              <a:rPr lang="en-US" sz="1000" dirty="0" smtClean="0"/>
              <a:t>No SADC law </a:t>
            </a:r>
            <a:endParaRPr lang="en-US" sz="1000" dirty="0" smtClean="0">
              <a:solidFill>
                <a:srgbClr val="FF0000"/>
              </a:solidFill>
            </a:endParaRPr>
          </a:p>
          <a:p>
            <a:pPr marL="180975" indent="-180975">
              <a:buFont typeface="Wingdings" panose="05000000000000000000" pitchFamily="2" charset="2"/>
              <a:buChar char="q"/>
            </a:pPr>
            <a:r>
              <a:rPr lang="en-US" sz="1000" dirty="0"/>
              <a:t>Current SADC-RTGS Legal  </a:t>
            </a:r>
            <a:r>
              <a:rPr lang="en-US" sz="1000" dirty="0" smtClean="0"/>
              <a:t>Framework </a:t>
            </a:r>
          </a:p>
          <a:p>
            <a:pPr marL="581025" lvl="1" indent="-180975">
              <a:buFont typeface="Arial" panose="020B0604020202020204" pitchFamily="34" charset="0"/>
              <a:buChar char="•"/>
            </a:pPr>
            <a:r>
              <a:rPr lang="en-US" sz="1000" dirty="0"/>
              <a:t>Contractual</a:t>
            </a:r>
            <a:r>
              <a:rPr lang="en-US" sz="1000" dirty="0" smtClean="0"/>
              <a:t> </a:t>
            </a:r>
            <a:r>
              <a:rPr lang="en-US" sz="1000" dirty="0"/>
              <a:t>arrangements</a:t>
            </a:r>
          </a:p>
          <a:p>
            <a:pPr marL="180975" indent="-180975">
              <a:buFont typeface="Wingdings" panose="05000000000000000000" pitchFamily="2" charset="2"/>
              <a:buChar char="q"/>
              <a:tabLst>
                <a:tab pos="180975" algn="l"/>
              </a:tabLst>
            </a:pPr>
            <a:r>
              <a:rPr lang="en-US" sz="1000" dirty="0" smtClean="0"/>
              <a:t>Harmonisation </a:t>
            </a:r>
            <a:r>
              <a:rPr lang="en-US" sz="1000" dirty="0"/>
              <a:t>of legal and regulatory framework</a:t>
            </a:r>
          </a:p>
          <a:p>
            <a:pPr marL="625475" lvl="1" indent="-168275">
              <a:buFont typeface="Arial" panose="020B0604020202020204" pitchFamily="34" charset="0"/>
              <a:buChar char="•"/>
            </a:pPr>
            <a:r>
              <a:rPr lang="en-US" sz="1000" dirty="0" smtClean="0"/>
              <a:t>Completed Countries </a:t>
            </a:r>
            <a:r>
              <a:rPr lang="en-US" sz="1000" dirty="0"/>
              <a:t>and SADC-wide </a:t>
            </a:r>
            <a:r>
              <a:rPr lang="en-US" sz="1000" dirty="0" smtClean="0"/>
              <a:t>assessment</a:t>
            </a:r>
            <a:endParaRPr lang="en-US" sz="1000" dirty="0"/>
          </a:p>
          <a:p>
            <a:pPr marL="625475" lvl="1" indent="-168275">
              <a:buFont typeface="Arial" panose="020B0604020202020204" pitchFamily="34" charset="0"/>
              <a:buChar char="•"/>
            </a:pPr>
            <a:r>
              <a:rPr lang="en-US" sz="1000" dirty="0"/>
              <a:t>SADC Payment System Model </a:t>
            </a:r>
            <a:r>
              <a:rPr lang="en-US" sz="1000" dirty="0" smtClean="0"/>
              <a:t>Law</a:t>
            </a:r>
            <a:endParaRPr lang="en-US" sz="1000" dirty="0"/>
          </a:p>
        </p:txBody>
      </p:sp>
      <p:sp>
        <p:nvSpPr>
          <p:cNvPr id="14" name="Content Placeholder 2"/>
          <p:cNvSpPr txBox="1">
            <a:spLocks/>
          </p:cNvSpPr>
          <p:nvPr/>
        </p:nvSpPr>
        <p:spPr bwMode="auto">
          <a:xfrm>
            <a:off x="6581168" y="3754226"/>
            <a:ext cx="2385705" cy="2366234"/>
          </a:xfrm>
          <a:prstGeom prst="rect">
            <a:avLst/>
          </a:prstGeom>
          <a:solidFill>
            <a:schemeClr val="tx1">
              <a:lumMod val="85000"/>
            </a:schemeClr>
          </a:solidFill>
          <a:ln w="9525">
            <a:noFill/>
            <a:miter lim="800000"/>
            <a:headEnd/>
            <a:tailEnd/>
          </a:ln>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ts val="0"/>
              </a:spcBef>
              <a:spcAft>
                <a:spcPct val="0"/>
              </a:spcAft>
              <a:buClr>
                <a:srgbClr val="171796"/>
              </a:buClr>
              <a:buSzPct val="55000"/>
              <a:buFont typeface="Monotype Sorts" pitchFamily="2" charset="2"/>
              <a:buChar char="n"/>
              <a:defRPr sz="2000">
                <a:solidFill>
                  <a:schemeClr val="bg1"/>
                </a:solidFill>
                <a:effectLst/>
                <a:latin typeface="Arial" panose="020B0604020202020204" pitchFamily="34" charset="0"/>
                <a:ea typeface="+mn-ea"/>
                <a:cs typeface="Arial" panose="020B0604020202020204" pitchFamily="34" charset="0"/>
              </a:defRPr>
            </a:lvl1pPr>
            <a:lvl2pPr marL="742950" indent="-285750" algn="l" rtl="0" eaLnBrk="0" fontAlgn="base" hangingPunct="0">
              <a:lnSpc>
                <a:spcPct val="150000"/>
              </a:lnSpc>
              <a:spcBef>
                <a:spcPts val="0"/>
              </a:spcBef>
              <a:spcAft>
                <a:spcPct val="0"/>
              </a:spcAft>
              <a:buChar char="–"/>
              <a:defRPr sz="2000">
                <a:solidFill>
                  <a:schemeClr val="bg1"/>
                </a:solidFill>
                <a:effectLst/>
                <a:latin typeface="Arial" panose="020B0604020202020204" pitchFamily="34" charset="0"/>
                <a:cs typeface="Arial" panose="020B0604020202020204" pitchFamily="34" charset="0"/>
              </a:defRPr>
            </a:lvl2pPr>
            <a:lvl3pPr marL="1143000" indent="-228600" algn="l" rtl="0" eaLnBrk="0" fontAlgn="base" hangingPunct="0">
              <a:lnSpc>
                <a:spcPct val="150000"/>
              </a:lnSpc>
              <a:spcBef>
                <a:spcPts val="0"/>
              </a:spcBef>
              <a:spcAft>
                <a:spcPct val="0"/>
              </a:spcAft>
              <a:buChar char="•"/>
              <a:defRPr sz="2000">
                <a:solidFill>
                  <a:schemeClr val="bg1"/>
                </a:solidFill>
                <a:effectLst/>
                <a:latin typeface="Arial" panose="020B0604020202020204" pitchFamily="34" charset="0"/>
                <a:cs typeface="Arial" panose="020B0604020202020204" pitchFamily="34" charset="0"/>
              </a:defRPr>
            </a:lvl3pPr>
            <a:lvl4pPr marL="1600200" indent="-228600" algn="l" rtl="0" eaLnBrk="0" fontAlgn="base" hangingPunct="0">
              <a:lnSpc>
                <a:spcPct val="150000"/>
              </a:lnSpc>
              <a:spcBef>
                <a:spcPts val="0"/>
              </a:spcBef>
              <a:spcAft>
                <a:spcPct val="0"/>
              </a:spcAft>
              <a:buChar char="–"/>
              <a:defRPr sz="2000">
                <a:solidFill>
                  <a:schemeClr val="bg1"/>
                </a:solidFill>
                <a:effectLst/>
                <a:latin typeface="Arial" panose="020B0604020202020204" pitchFamily="34" charset="0"/>
                <a:cs typeface="Arial" panose="020B0604020202020204" pitchFamily="34" charset="0"/>
              </a:defRPr>
            </a:lvl4pPr>
            <a:lvl5pPr marL="2057400" indent="-228600" algn="l" rtl="0" eaLnBrk="0" fontAlgn="base" hangingPunct="0">
              <a:lnSpc>
                <a:spcPct val="150000"/>
              </a:lnSpc>
              <a:spcBef>
                <a:spcPts val="0"/>
              </a:spcBef>
              <a:spcAft>
                <a:spcPct val="0"/>
              </a:spcAft>
              <a:buChar char="»"/>
              <a:defRPr sz="2000">
                <a:solidFill>
                  <a:schemeClr val="bg1"/>
                </a:solidFill>
                <a:effectLst/>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500">
                <a:solidFill>
                  <a:srgbClr val="FF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500">
                <a:solidFill>
                  <a:srgbClr val="FF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500">
                <a:solidFill>
                  <a:srgbClr val="FF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500">
                <a:solidFill>
                  <a:srgbClr val="FFFFFF"/>
                </a:solidFill>
                <a:effectLst>
                  <a:outerShdw blurRad="38100" dist="38100" dir="2700000" algn="tl">
                    <a:srgbClr val="000000"/>
                  </a:outerShdw>
                </a:effectLst>
                <a:latin typeface="+mn-lt"/>
              </a:defRPr>
            </a:lvl9pPr>
          </a:lstStyle>
          <a:p>
            <a:pPr marL="0" indent="0">
              <a:buNone/>
            </a:pPr>
            <a:r>
              <a:rPr lang="en-US" sz="1000" kern="0" dirty="0" smtClean="0"/>
              <a:t>SADC Payment System Oversight Committee </a:t>
            </a:r>
          </a:p>
          <a:p>
            <a:pPr>
              <a:buFont typeface="Arial" panose="020B0604020202020204" pitchFamily="34" charset="0"/>
              <a:buChar char="•"/>
            </a:pPr>
            <a:r>
              <a:rPr lang="en-US" sz="1000" kern="0" dirty="0" smtClean="0"/>
              <a:t>MoU for Co-operative oversight arrangements</a:t>
            </a:r>
          </a:p>
          <a:p>
            <a:pPr>
              <a:buFont typeface="Arial" panose="020B0604020202020204" pitchFamily="34" charset="0"/>
              <a:buChar char="•"/>
            </a:pPr>
            <a:r>
              <a:rPr lang="en-US" sz="1000" kern="0" dirty="0" smtClean="0"/>
              <a:t>Recognition of SADC PSMB</a:t>
            </a:r>
          </a:p>
          <a:p>
            <a:pPr>
              <a:buFont typeface="Arial" panose="020B0604020202020204" pitchFamily="34" charset="0"/>
              <a:buChar char="•"/>
              <a:defRPr/>
            </a:pPr>
            <a:r>
              <a:rPr lang="en-GB" sz="1000" dirty="0"/>
              <a:t>Participating Central Banks </a:t>
            </a:r>
          </a:p>
          <a:p>
            <a:pPr>
              <a:buFont typeface="Arial" panose="020B0604020202020204" pitchFamily="34" charset="0"/>
              <a:buChar char="•"/>
              <a:defRPr/>
            </a:pPr>
            <a:r>
              <a:rPr lang="en-ZA" sz="1000" dirty="0"/>
              <a:t>member countries can discharge their oversight policy objectives within the regional clearing and settlement system</a:t>
            </a:r>
            <a:endParaRPr lang="en-US" sz="1000" kern="0" dirty="0" smtClean="0"/>
          </a:p>
        </p:txBody>
      </p:sp>
    </p:spTree>
    <p:extLst>
      <p:ext uri="{BB962C8B-B14F-4D97-AF65-F5344CB8AC3E}">
        <p14:creationId xmlns:p14="http://schemas.microsoft.com/office/powerpoint/2010/main" val="403888719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372560" y="628003"/>
            <a:ext cx="6965950" cy="471668"/>
          </a:xfrm>
          <a:prstGeom prst="rect">
            <a:avLst/>
          </a:prstGeo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lvl1pPr marL="185738" indent="-185738" algn="ctr" defTabSz="995363" eaLnBrk="0" hangingPunct="0">
              <a:lnSpc>
                <a:spcPct val="85000"/>
              </a:lnSpc>
              <a:tabLst>
                <a:tab pos="952500" algn="l"/>
                <a:tab pos="2003425" algn="l"/>
              </a:tabLst>
              <a:defRPr sz="2900">
                <a:effectLst/>
                <a:latin typeface="Arial" panose="020B0604020202020204" pitchFamily="34" charset="0"/>
                <a:ea typeface="+mj-ea"/>
                <a:cs typeface="Arial" panose="020B0604020202020204" pitchFamily="34" charset="0"/>
              </a:defRPr>
            </a:lvl1pPr>
            <a:lvl2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2pPr>
            <a:lvl3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3pPr>
            <a:lvl4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4pPr>
            <a:lvl5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5pPr>
            <a:lvl6pPr marL="6429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6pPr>
            <a:lvl7pPr marL="11001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7pPr>
            <a:lvl8pPr marL="15573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8pPr>
            <a:lvl9pPr marL="20145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9pPr>
          </a:lstStyle>
          <a:p>
            <a:r>
              <a:rPr lang="en-US" dirty="0" smtClean="0"/>
              <a:t>7. Regulatory </a:t>
            </a:r>
            <a:r>
              <a:rPr lang="en-US" dirty="0"/>
              <a:t>Regime</a:t>
            </a:r>
          </a:p>
        </p:txBody>
      </p:sp>
      <p:pic>
        <p:nvPicPr>
          <p:cNvPr id="2" name="Picture 2" descr="http://www.computing.co.uk/IMG/868/177868/law-regulation-compliance-370x229.gif?13062310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890" y="2151209"/>
            <a:ext cx="2756331" cy="2560541"/>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304251"/>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313" y="268288"/>
            <a:ext cx="6965950" cy="851002"/>
          </a:xfr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algn="ctr"/>
            <a:r>
              <a:rPr lang="en-US" dirty="0" smtClean="0"/>
              <a:t>7.1 SADC-RTGS </a:t>
            </a:r>
            <a:r>
              <a:rPr lang="en-US" dirty="0"/>
              <a:t>Legal Framework </a:t>
            </a:r>
            <a:r>
              <a:rPr lang="en-US" dirty="0" smtClean="0"/>
              <a:t>: </a:t>
            </a:r>
            <a:r>
              <a:rPr lang="en-US" dirty="0"/>
              <a:t>Contractual arrangements</a:t>
            </a:r>
            <a:endParaRPr lang="en-ZA" dirty="0"/>
          </a:p>
        </p:txBody>
      </p:sp>
      <p:graphicFrame>
        <p:nvGraphicFramePr>
          <p:cNvPr id="6" name="Diagram 5"/>
          <p:cNvGraphicFramePr/>
          <p:nvPr>
            <p:extLst>
              <p:ext uri="{D42A27DB-BD31-4B8C-83A1-F6EECF244321}">
                <p14:modId xmlns:p14="http://schemas.microsoft.com/office/powerpoint/2010/main" val="847455127"/>
              </p:ext>
            </p:extLst>
          </p:nvPr>
        </p:nvGraphicFramePr>
        <p:xfrm>
          <a:off x="827808" y="1147617"/>
          <a:ext cx="7432965" cy="5429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rved Right Arrow 6"/>
          <p:cNvSpPr/>
          <p:nvPr/>
        </p:nvSpPr>
        <p:spPr bwMode="auto">
          <a:xfrm rot="10800000">
            <a:off x="5102225" y="5486400"/>
            <a:ext cx="1392238" cy="996950"/>
          </a:xfrm>
          <a:prstGeom prst="curvedRightArrow">
            <a:avLst>
              <a:gd name="adj1" fmla="val 15322"/>
              <a:gd name="adj2" fmla="val 31552"/>
              <a:gd name="adj3" fmla="val 25000"/>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bg2"/>
            </a:outerShdw>
          </a:effectLst>
        </p:spPr>
        <p:txBody>
          <a:bodyPr/>
          <a:lstStyle/>
          <a:p>
            <a:pPr>
              <a:defRPr/>
            </a:pPr>
            <a:endParaRPr lang="en-ZA" dirty="0"/>
          </a:p>
        </p:txBody>
      </p:sp>
      <p:sp>
        <p:nvSpPr>
          <p:cNvPr id="9" name="Curved Right Arrow 8"/>
          <p:cNvSpPr/>
          <p:nvPr/>
        </p:nvSpPr>
        <p:spPr bwMode="auto">
          <a:xfrm rot="10800000" flipH="1" flipV="1">
            <a:off x="2012950" y="4313238"/>
            <a:ext cx="1550988" cy="1931987"/>
          </a:xfrm>
          <a:prstGeom prst="curvedRightArrow">
            <a:avLst>
              <a:gd name="adj1" fmla="val 15322"/>
              <a:gd name="adj2" fmla="val 35671"/>
              <a:gd name="adj3" fmla="val 25000"/>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bg2"/>
            </a:outerShdw>
          </a:effectLst>
        </p:spPr>
        <p:txBody>
          <a:bodyPr/>
          <a:lstStyle/>
          <a:p>
            <a:pPr>
              <a:defRPr/>
            </a:pPr>
            <a:endParaRPr lang="en-ZA" dirty="0"/>
          </a:p>
        </p:txBody>
      </p:sp>
      <p:sp>
        <p:nvSpPr>
          <p:cNvPr id="11" name="Down Arrow 10"/>
          <p:cNvSpPr/>
          <p:nvPr/>
        </p:nvSpPr>
        <p:spPr bwMode="auto">
          <a:xfrm>
            <a:off x="4326008" y="2310062"/>
            <a:ext cx="436563" cy="776037"/>
          </a:xfrm>
          <a:prstGeom prst="downArrow">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bg2"/>
            </a:outerShdw>
          </a:effectLst>
        </p:spPr>
        <p:txBody>
          <a:bodyPr/>
          <a:lstStyle/>
          <a:p>
            <a:pPr>
              <a:defRPr/>
            </a:pPr>
            <a:endParaRPr lang="en-ZA" dirty="0"/>
          </a:p>
        </p:txBody>
      </p:sp>
      <p:sp>
        <p:nvSpPr>
          <p:cNvPr id="13" name="Flowchart: Document 12"/>
          <p:cNvSpPr/>
          <p:nvPr/>
        </p:nvSpPr>
        <p:spPr bwMode="auto">
          <a:xfrm>
            <a:off x="6945313" y="1217613"/>
            <a:ext cx="2057400" cy="1974268"/>
          </a:xfrm>
          <a:prstGeom prst="flowChartDocumen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sz="1800" b="1" dirty="0">
                <a:latin typeface="Arial" pitchFamily="34" charset="0"/>
                <a:cs typeface="Arial" pitchFamily="34" charset="0"/>
              </a:rPr>
              <a:t>Appointment of the SARB as </a:t>
            </a:r>
            <a:r>
              <a:rPr lang="en-US" sz="1800" b="1" dirty="0" smtClean="0">
                <a:latin typeface="Arial" pitchFamily="34" charset="0"/>
                <a:cs typeface="Arial" pitchFamily="34" charset="0"/>
              </a:rPr>
              <a:t>SADC-RTGS </a:t>
            </a:r>
            <a:r>
              <a:rPr lang="en-US" sz="1800" b="1" dirty="0">
                <a:latin typeface="Arial" pitchFamily="34" charset="0"/>
                <a:cs typeface="Arial" pitchFamily="34" charset="0"/>
              </a:rPr>
              <a:t>System Operator</a:t>
            </a:r>
            <a:endParaRPr lang="en-ZA" sz="1800" b="1" dirty="0">
              <a:latin typeface="Arial" pitchFamily="34" charset="0"/>
              <a:cs typeface="Arial" pitchFamily="34" charset="0"/>
            </a:endParaRPr>
          </a:p>
          <a:p>
            <a:pPr algn="ctr"/>
            <a:r>
              <a:rPr lang="en-ZA" sz="1800" b="1" dirty="0">
                <a:latin typeface="Arial" pitchFamily="34" charset="0"/>
                <a:cs typeface="Arial" pitchFamily="34" charset="0"/>
              </a:rPr>
              <a:t>Stakeholders Agreement</a:t>
            </a:r>
            <a:endParaRPr lang="en-US" sz="1800" b="1" dirty="0">
              <a:latin typeface="Arial" pitchFamily="34" charset="0"/>
              <a:cs typeface="Arial" pitchFamily="34" charset="0"/>
            </a:endParaRPr>
          </a:p>
        </p:txBody>
      </p:sp>
      <p:sp>
        <p:nvSpPr>
          <p:cNvPr id="15" name="Flowchart: Document 14"/>
          <p:cNvSpPr/>
          <p:nvPr/>
        </p:nvSpPr>
        <p:spPr bwMode="auto">
          <a:xfrm>
            <a:off x="7050505" y="4438649"/>
            <a:ext cx="1944270" cy="1577139"/>
          </a:xfrm>
          <a:prstGeom prst="flowChartDocumen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b="1" dirty="0" smtClean="0">
                <a:latin typeface="Arial" pitchFamily="34" charset="0"/>
                <a:cs typeface="Arial" pitchFamily="34" charset="0"/>
              </a:rPr>
              <a:t>SADC-RTGS </a:t>
            </a:r>
            <a:r>
              <a:rPr lang="en-US" sz="1800" b="1" dirty="0">
                <a:latin typeface="Arial" pitchFamily="34" charset="0"/>
                <a:cs typeface="Arial" pitchFamily="34" charset="0"/>
              </a:rPr>
              <a:t>Participant Settlement Agreement. </a:t>
            </a:r>
            <a:endParaRPr lang="en-ZA" sz="1800" b="1" dirty="0">
              <a:latin typeface="Arial" pitchFamily="34" charset="0"/>
              <a:cs typeface="Arial" pitchFamily="34" charset="0"/>
            </a:endParaRPr>
          </a:p>
        </p:txBody>
      </p:sp>
      <p:sp>
        <p:nvSpPr>
          <p:cNvPr id="16" name="Flowchart: Document 15"/>
          <p:cNvSpPr/>
          <p:nvPr/>
        </p:nvSpPr>
        <p:spPr bwMode="auto">
          <a:xfrm flipH="1">
            <a:off x="90487" y="3086099"/>
            <a:ext cx="1714249" cy="1352549"/>
          </a:xfrm>
          <a:prstGeom prst="flowChartDocumen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b="1" dirty="0" smtClean="0">
                <a:latin typeface="Arial" pitchFamily="34" charset="0"/>
                <a:cs typeface="Arial" pitchFamily="34" charset="0"/>
              </a:rPr>
              <a:t>SADC-RTGS </a:t>
            </a:r>
          </a:p>
          <a:p>
            <a:pPr algn="ctr">
              <a:defRPr/>
            </a:pPr>
            <a:r>
              <a:rPr lang="en-US" sz="1800" b="1" dirty="0" smtClean="0">
                <a:latin typeface="Arial" pitchFamily="34" charset="0"/>
                <a:cs typeface="Arial" pitchFamily="34" charset="0"/>
              </a:rPr>
              <a:t>Service </a:t>
            </a:r>
            <a:r>
              <a:rPr lang="en-US" sz="1800" b="1" dirty="0">
                <a:latin typeface="Arial" pitchFamily="34" charset="0"/>
                <a:cs typeface="Arial" pitchFamily="34" charset="0"/>
              </a:rPr>
              <a:t>Agreement</a:t>
            </a:r>
            <a:r>
              <a:rPr lang="en-ZA" sz="1800" b="1" dirty="0">
                <a:latin typeface="Arial" pitchFamily="34" charset="0"/>
                <a:cs typeface="Arial" pitchFamily="34" charset="0"/>
              </a:rPr>
              <a:t>. </a:t>
            </a:r>
            <a:endParaRPr lang="en-US" sz="1800" b="1" dirty="0">
              <a:latin typeface="Arial" pitchFamily="34" charset="0"/>
              <a:cs typeface="Arial" pitchFamily="34" charset="0"/>
            </a:endParaRPr>
          </a:p>
        </p:txBody>
      </p:sp>
      <p:sp>
        <p:nvSpPr>
          <p:cNvPr id="12" name="Curved Right Arrow 11"/>
          <p:cNvSpPr/>
          <p:nvPr/>
        </p:nvSpPr>
        <p:spPr bwMode="auto">
          <a:xfrm rot="10800000" flipV="1">
            <a:off x="5383213" y="1963738"/>
            <a:ext cx="1111250" cy="1933575"/>
          </a:xfrm>
          <a:prstGeom prst="curvedRightArrow">
            <a:avLst>
              <a:gd name="adj1" fmla="val 15322"/>
              <a:gd name="adj2" fmla="val 31552"/>
              <a:gd name="adj3" fmla="val 25000"/>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bg2"/>
            </a:outerShdw>
          </a:effectLst>
        </p:spPr>
        <p:txBody>
          <a:bodyPr/>
          <a:lstStyle/>
          <a:p>
            <a:pPr>
              <a:defRPr/>
            </a:pPr>
            <a:endParaRPr lang="en-ZA" dirty="0"/>
          </a:p>
        </p:txBody>
      </p:sp>
      <p:sp>
        <p:nvSpPr>
          <p:cNvPr id="3" name="Date Placeholder 2"/>
          <p:cNvSpPr>
            <a:spLocks noGrp="1"/>
          </p:cNvSpPr>
          <p:nvPr>
            <p:ph type="dt" sz="half" idx="10"/>
          </p:nvPr>
        </p:nvSpPr>
        <p:spPr/>
        <p:txBody>
          <a:bodyPr/>
          <a:lstStyle/>
          <a:p>
            <a:pPr>
              <a:defRPr/>
            </a:pPr>
            <a:fld id="{ED8ACCCD-BA46-4B94-8A12-74D6C6994EA5}" type="datetime1">
              <a:rPr lang="en-US" smtClean="0"/>
              <a:t>4/18/2019</a:t>
            </a:fld>
            <a:endParaRPr lang="en-US" dirty="0"/>
          </a:p>
        </p:txBody>
      </p:sp>
      <p:sp>
        <p:nvSpPr>
          <p:cNvPr id="4" name="Slide Number Placeholder 3"/>
          <p:cNvSpPr>
            <a:spLocks noGrp="1"/>
          </p:cNvSpPr>
          <p:nvPr>
            <p:ph type="sldNum" sz="quarter" idx="12"/>
          </p:nvPr>
        </p:nvSpPr>
        <p:spPr/>
        <p:txBody>
          <a:bodyPr/>
          <a:lstStyle/>
          <a:p>
            <a:pPr>
              <a:defRPr/>
            </a:pPr>
            <a:fld id="{C053F73B-485D-409F-9674-052DBA395C3A}" type="slidenum">
              <a:rPr lang="en-US" smtClean="0"/>
              <a:pPr>
                <a:defRPr/>
              </a:pPr>
              <a:t>12</a:t>
            </a:fld>
            <a:endParaRPr lang="en-US" dirty="0"/>
          </a:p>
        </p:txBody>
      </p:sp>
      <p:cxnSp>
        <p:nvCxnSpPr>
          <p:cNvPr id="8" name="Straight Arrow Connector 7"/>
          <p:cNvCxnSpPr/>
          <p:nvPr/>
        </p:nvCxnSpPr>
        <p:spPr bwMode="auto">
          <a:xfrm flipH="1">
            <a:off x="6150017" y="1622467"/>
            <a:ext cx="688892" cy="529389"/>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bwMode="auto">
          <a:xfrm flipH="1">
            <a:off x="6150017" y="5034200"/>
            <a:ext cx="855378" cy="632674"/>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bwMode="auto">
          <a:xfrm>
            <a:off x="1908843" y="3632618"/>
            <a:ext cx="633214" cy="806030"/>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9681067"/>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9" name="Group 2"/>
          <p:cNvGrpSpPr>
            <a:grpSpLocks/>
          </p:cNvGrpSpPr>
          <p:nvPr/>
        </p:nvGrpSpPr>
        <p:grpSpPr bwMode="auto">
          <a:xfrm>
            <a:off x="3918857" y="1428395"/>
            <a:ext cx="1913013" cy="1008062"/>
            <a:chOff x="3405709" y="1533612"/>
            <a:chExt cx="1494800" cy="792088"/>
          </a:xfrm>
        </p:grpSpPr>
        <p:sp>
          <p:nvSpPr>
            <p:cNvPr id="4" name="Oval 3"/>
            <p:cNvSpPr/>
            <p:nvPr/>
          </p:nvSpPr>
          <p:spPr>
            <a:xfrm>
              <a:off x="3405709" y="1533612"/>
              <a:ext cx="1368133" cy="792088"/>
            </a:xfrm>
            <a:prstGeom prst="ellipse">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0212" name="TextBox 4"/>
            <p:cNvSpPr txBox="1">
              <a:spLocks noChangeArrowheads="1"/>
            </p:cNvSpPr>
            <p:nvPr/>
          </p:nvSpPr>
          <p:spPr bwMode="auto">
            <a:xfrm>
              <a:off x="3514305" y="1770610"/>
              <a:ext cx="1386204" cy="29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18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SADC PSOC</a:t>
              </a:r>
              <a:endParaRPr lang="en-ZA" sz="1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50180" name="Group 5"/>
          <p:cNvGrpSpPr>
            <a:grpSpLocks/>
          </p:cNvGrpSpPr>
          <p:nvPr/>
        </p:nvGrpSpPr>
        <p:grpSpPr bwMode="auto">
          <a:xfrm>
            <a:off x="217714" y="3662097"/>
            <a:ext cx="3290661" cy="504825"/>
            <a:chOff x="1115616" y="2276872"/>
            <a:chExt cx="2160240" cy="504056"/>
          </a:xfrm>
        </p:grpSpPr>
        <p:sp>
          <p:nvSpPr>
            <p:cNvPr id="7" name="Rectangle 6"/>
            <p:cNvSpPr/>
            <p:nvPr/>
          </p:nvSpPr>
          <p:spPr>
            <a:xfrm>
              <a:off x="1115616" y="2276872"/>
              <a:ext cx="1872949" cy="504056"/>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solidFill>
                  <a:srgbClr val="FFFFFF"/>
                </a:solidFill>
              </a:endParaRPr>
            </a:p>
          </p:txBody>
        </p:sp>
        <p:sp>
          <p:nvSpPr>
            <p:cNvPr id="50210" name="TextBox 7"/>
            <p:cNvSpPr txBox="1">
              <a:spLocks noChangeArrowheads="1"/>
            </p:cNvSpPr>
            <p:nvPr/>
          </p:nvSpPr>
          <p:spPr bwMode="auto">
            <a:xfrm>
              <a:off x="1619672" y="2344234"/>
              <a:ext cx="1656184" cy="40011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2000" b="1" dirty="0" smtClean="0">
                  <a:solidFill>
                    <a:srgbClr val="FFFFFF"/>
                  </a:solidFill>
                  <a:latin typeface="Arial" panose="020B0604020202020204" pitchFamily="34" charset="0"/>
                  <a:cs typeface="Arial" panose="020B0604020202020204" pitchFamily="34" charset="0"/>
                </a:rPr>
                <a:t>SADC PSMB</a:t>
              </a:r>
              <a:endParaRPr lang="en-ZA" sz="2000" b="1" dirty="0">
                <a:solidFill>
                  <a:srgbClr val="FFFFFF"/>
                </a:solidFill>
                <a:latin typeface="Arial" panose="020B0604020202020204" pitchFamily="34" charset="0"/>
                <a:cs typeface="Arial" panose="020B0604020202020204" pitchFamily="34" charset="0"/>
              </a:endParaRPr>
            </a:p>
          </p:txBody>
        </p:sp>
      </p:grpSp>
      <p:grpSp>
        <p:nvGrpSpPr>
          <p:cNvPr id="50181" name="Group 8"/>
          <p:cNvGrpSpPr>
            <a:grpSpLocks/>
          </p:cNvGrpSpPr>
          <p:nvPr/>
        </p:nvGrpSpPr>
        <p:grpSpPr bwMode="auto">
          <a:xfrm>
            <a:off x="217714" y="4948457"/>
            <a:ext cx="3041426" cy="725312"/>
            <a:chOff x="1131532" y="2723444"/>
            <a:chExt cx="1872208" cy="726494"/>
          </a:xfrm>
        </p:grpSpPr>
        <p:sp>
          <p:nvSpPr>
            <p:cNvPr id="10" name="Rectangle 9"/>
            <p:cNvSpPr/>
            <p:nvPr/>
          </p:nvSpPr>
          <p:spPr>
            <a:xfrm>
              <a:off x="1131532" y="2723444"/>
              <a:ext cx="1872208" cy="726494"/>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solidFill>
                  <a:srgbClr val="FFFFFF"/>
                </a:solidFill>
              </a:endParaRPr>
            </a:p>
          </p:txBody>
        </p:sp>
        <p:sp>
          <p:nvSpPr>
            <p:cNvPr id="50208" name="TextBox 10"/>
            <p:cNvSpPr txBox="1">
              <a:spLocks noChangeArrowheads="1"/>
            </p:cNvSpPr>
            <p:nvPr/>
          </p:nvSpPr>
          <p:spPr bwMode="auto">
            <a:xfrm>
              <a:off x="1136762" y="2928727"/>
              <a:ext cx="1835121" cy="339106"/>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1600" b="1" dirty="0" smtClean="0">
                  <a:solidFill>
                    <a:srgbClr val="FFFFFF"/>
                  </a:solidFill>
                  <a:latin typeface="Arial" panose="020B0604020202020204" pitchFamily="34" charset="0"/>
                  <a:cs typeface="Arial" panose="020B0604020202020204" pitchFamily="34" charset="0"/>
                </a:rPr>
                <a:t>Payment Scheme Rule Book </a:t>
              </a:r>
              <a:endParaRPr lang="en-ZA" sz="1600" b="1" dirty="0">
                <a:solidFill>
                  <a:srgbClr val="FFFFFF"/>
                </a:solidFill>
                <a:latin typeface="Arial" panose="020B0604020202020204" pitchFamily="34" charset="0"/>
                <a:cs typeface="Arial" panose="020B0604020202020204" pitchFamily="34" charset="0"/>
              </a:endParaRPr>
            </a:p>
          </p:txBody>
        </p:sp>
      </p:grpSp>
      <p:grpSp>
        <p:nvGrpSpPr>
          <p:cNvPr id="50183" name="Group 14"/>
          <p:cNvGrpSpPr>
            <a:grpSpLocks/>
          </p:cNvGrpSpPr>
          <p:nvPr/>
        </p:nvGrpSpPr>
        <p:grpSpPr bwMode="auto">
          <a:xfrm>
            <a:off x="6958372" y="3440884"/>
            <a:ext cx="1873250" cy="503238"/>
            <a:chOff x="1115616" y="2276872"/>
            <a:chExt cx="1872948" cy="504056"/>
          </a:xfrm>
        </p:grpSpPr>
        <p:sp>
          <p:nvSpPr>
            <p:cNvPr id="16" name="Rectangle 15"/>
            <p:cNvSpPr/>
            <p:nvPr/>
          </p:nvSpPr>
          <p:spPr>
            <a:xfrm>
              <a:off x="1115616" y="2276872"/>
              <a:ext cx="1872948" cy="504056"/>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solidFill>
                  <a:srgbClr val="FFFFFF"/>
                </a:solidFill>
                <a:latin typeface="Arial" panose="020B0604020202020204" pitchFamily="34" charset="0"/>
                <a:cs typeface="Arial" panose="020B0604020202020204" pitchFamily="34" charset="0"/>
              </a:endParaRPr>
            </a:p>
          </p:txBody>
        </p:sp>
        <p:sp>
          <p:nvSpPr>
            <p:cNvPr id="50204" name="TextBox 16"/>
            <p:cNvSpPr txBox="1">
              <a:spLocks noChangeArrowheads="1"/>
            </p:cNvSpPr>
            <p:nvPr/>
          </p:nvSpPr>
          <p:spPr bwMode="auto">
            <a:xfrm>
              <a:off x="1278411" y="2327042"/>
              <a:ext cx="1656184" cy="369332"/>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1800" dirty="0" smtClean="0">
                  <a:solidFill>
                    <a:srgbClr val="FFFFFF"/>
                  </a:solidFill>
                  <a:latin typeface="Arial" panose="020B0604020202020204" pitchFamily="34" charset="0"/>
                  <a:cs typeface="Arial" panose="020B0604020202020204" pitchFamily="34" charset="0"/>
                </a:rPr>
                <a:t>SADC-RTGS</a:t>
              </a:r>
              <a:endParaRPr lang="en-ZA" sz="1800" dirty="0">
                <a:solidFill>
                  <a:srgbClr val="FFFFFF"/>
                </a:solidFill>
                <a:latin typeface="Arial" panose="020B0604020202020204" pitchFamily="34" charset="0"/>
                <a:cs typeface="Arial" panose="020B0604020202020204" pitchFamily="34" charset="0"/>
              </a:endParaRPr>
            </a:p>
          </p:txBody>
        </p:sp>
      </p:grpSp>
      <p:grpSp>
        <p:nvGrpSpPr>
          <p:cNvPr id="50184" name="Group 17"/>
          <p:cNvGrpSpPr>
            <a:grpSpLocks/>
          </p:cNvGrpSpPr>
          <p:nvPr/>
        </p:nvGrpSpPr>
        <p:grpSpPr bwMode="auto">
          <a:xfrm>
            <a:off x="6975835" y="5172847"/>
            <a:ext cx="2160587" cy="504825"/>
            <a:chOff x="1115616" y="2276872"/>
            <a:chExt cx="2160240" cy="504056"/>
          </a:xfrm>
        </p:grpSpPr>
        <p:sp>
          <p:nvSpPr>
            <p:cNvPr id="19" name="Rectangle 18"/>
            <p:cNvSpPr/>
            <p:nvPr/>
          </p:nvSpPr>
          <p:spPr>
            <a:xfrm>
              <a:off x="1115616" y="2276872"/>
              <a:ext cx="1872949" cy="504056"/>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solidFill>
                  <a:srgbClr val="FFFFFF"/>
                </a:solidFill>
              </a:endParaRPr>
            </a:p>
          </p:txBody>
        </p:sp>
        <p:sp>
          <p:nvSpPr>
            <p:cNvPr id="50202" name="TextBox 19"/>
            <p:cNvSpPr txBox="1">
              <a:spLocks noChangeArrowheads="1"/>
            </p:cNvSpPr>
            <p:nvPr/>
          </p:nvSpPr>
          <p:spPr bwMode="auto">
            <a:xfrm>
              <a:off x="1619672" y="2344234"/>
              <a:ext cx="1656184" cy="369332"/>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1800" b="1" dirty="0">
                  <a:solidFill>
                    <a:srgbClr val="FFFFFF"/>
                  </a:solidFill>
                  <a:latin typeface="Arial" panose="020B0604020202020204" pitchFamily="34" charset="0"/>
                  <a:cs typeface="Arial" panose="020B0604020202020204" pitchFamily="34" charset="0"/>
                </a:rPr>
                <a:t>DVP</a:t>
              </a:r>
            </a:p>
          </p:txBody>
        </p:sp>
      </p:grpSp>
      <p:grpSp>
        <p:nvGrpSpPr>
          <p:cNvPr id="50185" name="Group 20"/>
          <p:cNvGrpSpPr>
            <a:grpSpLocks/>
          </p:cNvGrpSpPr>
          <p:nvPr/>
        </p:nvGrpSpPr>
        <p:grpSpPr bwMode="auto">
          <a:xfrm>
            <a:off x="6975835" y="4269559"/>
            <a:ext cx="2160587" cy="503238"/>
            <a:chOff x="1115616" y="2276872"/>
            <a:chExt cx="2160240" cy="504056"/>
          </a:xfrm>
        </p:grpSpPr>
        <p:sp>
          <p:nvSpPr>
            <p:cNvPr id="22" name="Rectangle 21"/>
            <p:cNvSpPr/>
            <p:nvPr/>
          </p:nvSpPr>
          <p:spPr>
            <a:xfrm>
              <a:off x="1115616" y="2276872"/>
              <a:ext cx="1872949" cy="504056"/>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solidFill>
                  <a:srgbClr val="FFFFFF"/>
                </a:solidFill>
              </a:endParaRPr>
            </a:p>
          </p:txBody>
        </p:sp>
        <p:sp>
          <p:nvSpPr>
            <p:cNvPr id="50200" name="TextBox 22"/>
            <p:cNvSpPr txBox="1">
              <a:spLocks noChangeArrowheads="1"/>
            </p:cNvSpPr>
            <p:nvPr/>
          </p:nvSpPr>
          <p:spPr bwMode="auto">
            <a:xfrm>
              <a:off x="1619672" y="2344234"/>
              <a:ext cx="1656184" cy="369332"/>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1800" b="1" dirty="0" smtClean="0">
                  <a:solidFill>
                    <a:srgbClr val="FFFFFF"/>
                  </a:solidFill>
                  <a:latin typeface="Arial" panose="020B0604020202020204" pitchFamily="34" charset="0"/>
                  <a:cs typeface="Arial" panose="020B0604020202020204" pitchFamily="34" charset="0"/>
                </a:rPr>
                <a:t>RCSO</a:t>
              </a:r>
              <a:endParaRPr lang="en-ZA" sz="1800" b="1" dirty="0">
                <a:solidFill>
                  <a:srgbClr val="FFFFFF"/>
                </a:solidFill>
                <a:latin typeface="Arial" panose="020B0604020202020204" pitchFamily="34" charset="0"/>
                <a:cs typeface="Arial" panose="020B0604020202020204" pitchFamily="34" charset="0"/>
              </a:endParaRPr>
            </a:p>
          </p:txBody>
        </p:sp>
      </p:grpSp>
      <p:sp>
        <p:nvSpPr>
          <p:cNvPr id="26" name="Down Arrow 25"/>
          <p:cNvSpPr/>
          <p:nvPr/>
        </p:nvSpPr>
        <p:spPr>
          <a:xfrm rot="3143021" flipH="1">
            <a:off x="2964027" y="1745417"/>
            <a:ext cx="276225" cy="2071415"/>
          </a:xfrm>
          <a:prstGeom prst="down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solidFill>
                <a:srgbClr val="FFFFFF"/>
              </a:solidFill>
            </a:endParaRPr>
          </a:p>
        </p:txBody>
      </p:sp>
      <p:sp>
        <p:nvSpPr>
          <p:cNvPr id="29" name="Left Brace 28"/>
          <p:cNvSpPr/>
          <p:nvPr/>
        </p:nvSpPr>
        <p:spPr>
          <a:xfrm>
            <a:off x="6556323" y="3671671"/>
            <a:ext cx="274637" cy="1733550"/>
          </a:xfrm>
          <a:prstGeom prst="leftBrace">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ZA" dirty="0">
              <a:solidFill>
                <a:srgbClr val="FFFFFF"/>
              </a:solidFill>
            </a:endParaRPr>
          </a:p>
        </p:txBody>
      </p:sp>
      <p:sp>
        <p:nvSpPr>
          <p:cNvPr id="30" name="Down Arrow 29"/>
          <p:cNvSpPr/>
          <p:nvPr/>
        </p:nvSpPr>
        <p:spPr>
          <a:xfrm rot="5400000">
            <a:off x="4878428" y="3292049"/>
            <a:ext cx="342900" cy="2432425"/>
          </a:xfrm>
          <a:prstGeom prst="downArrow">
            <a:avLst/>
          </a:prstGeom>
          <a:ln>
            <a:solidFill>
              <a:srgbClr val="FFC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solidFill>
                <a:srgbClr val="FFFFFF"/>
              </a:solidFill>
            </a:endParaRPr>
          </a:p>
        </p:txBody>
      </p:sp>
      <p:sp>
        <p:nvSpPr>
          <p:cNvPr id="31" name="Right Brace 30"/>
          <p:cNvSpPr/>
          <p:nvPr/>
        </p:nvSpPr>
        <p:spPr>
          <a:xfrm>
            <a:off x="3407187" y="3648490"/>
            <a:ext cx="228600" cy="1994580"/>
          </a:xfrm>
          <a:prstGeom prst="rightBrace">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ZA" dirty="0">
              <a:solidFill>
                <a:srgbClr val="FFFFFF"/>
              </a:solidFill>
            </a:endParaRPr>
          </a:p>
        </p:txBody>
      </p:sp>
      <p:sp>
        <p:nvSpPr>
          <p:cNvPr id="32" name="TextBox 31"/>
          <p:cNvSpPr txBox="1"/>
          <p:nvPr/>
        </p:nvSpPr>
        <p:spPr>
          <a:xfrm>
            <a:off x="4305000" y="4694598"/>
            <a:ext cx="1961090" cy="830997"/>
          </a:xfrm>
          <a:prstGeom prst="rect">
            <a:avLst/>
          </a:prstGeom>
          <a:solidFill>
            <a:schemeClr val="accent1">
              <a:lumMod val="75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lightRig rig="threePt" dir="t"/>
          </a:scene3d>
          <a:sp3d>
            <a:bevelT/>
          </a:sp3d>
        </p:spPr>
        <p:txBody>
          <a:bodyPr>
            <a:spAutoFit/>
          </a:bodyPr>
          <a:lstStyle/>
          <a:p>
            <a:pPr algn="ctr">
              <a:defRPr/>
            </a:pPr>
            <a:r>
              <a:rPr lang="en-ZA" sz="1600" b="1" dirty="0">
                <a:solidFill>
                  <a:srgbClr val="FFFFFF"/>
                </a:solidFill>
                <a:latin typeface="Arial" panose="020B0604020202020204" pitchFamily="34" charset="0"/>
                <a:cs typeface="Arial" panose="020B0604020202020204" pitchFamily="34" charset="0"/>
              </a:rPr>
              <a:t>SLA’s &amp; other operating agreements</a:t>
            </a:r>
          </a:p>
        </p:txBody>
      </p:sp>
      <p:sp>
        <p:nvSpPr>
          <p:cNvPr id="50197" name="TextBox 32"/>
          <p:cNvSpPr txBox="1">
            <a:spLocks noChangeArrowheads="1"/>
          </p:cNvSpPr>
          <p:nvPr/>
        </p:nvSpPr>
        <p:spPr bwMode="auto">
          <a:xfrm>
            <a:off x="1197780" y="5771396"/>
            <a:ext cx="6751638" cy="369888"/>
          </a:xfrm>
          <a:prstGeom prst="rect">
            <a:avLst/>
          </a:prstGeom>
          <a:solidFill>
            <a:schemeClr val="accent1"/>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ZA" sz="1800" b="1" dirty="0">
                <a:solidFill>
                  <a:srgbClr val="FFFFFF"/>
                </a:solidFill>
                <a:latin typeface="Arial" panose="020B0604020202020204" pitchFamily="34" charset="0"/>
                <a:cs typeface="Arial" panose="020B0604020202020204" pitchFamily="34" charset="0"/>
              </a:rPr>
              <a:t>Payment Scheme</a:t>
            </a:r>
          </a:p>
        </p:txBody>
      </p:sp>
      <p:sp>
        <p:nvSpPr>
          <p:cNvPr id="50198" name="TextBox 33"/>
          <p:cNvSpPr txBox="1">
            <a:spLocks noChangeArrowheads="1"/>
          </p:cNvSpPr>
          <p:nvPr/>
        </p:nvSpPr>
        <p:spPr bwMode="auto">
          <a:xfrm>
            <a:off x="217714" y="963286"/>
            <a:ext cx="2735262" cy="1384995"/>
          </a:xfrm>
          <a:prstGeom prst="rect">
            <a:avLst/>
          </a:prstGeom>
          <a:solidFill>
            <a:srgbClr val="002060"/>
          </a:solidFill>
          <a:ln>
            <a:noFill/>
          </a:ln>
          <a:scene3d>
            <a:camera prst="orthographicFront"/>
            <a:lightRig rig="threePt" dir="t"/>
          </a:scene3d>
          <a:sp3d>
            <a:bevelT/>
          </a:sp3d>
          <a:extLst/>
        </p:spPr>
        <p:txBody>
          <a:bodyPr>
            <a:spAutoFit/>
          </a:bodyPr>
          <a:lstStyle>
            <a:lvl1pPr marL="285750" indent="-28575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Arial" pitchFamily="34" charset="0"/>
              <a:buChar char="•"/>
            </a:pPr>
            <a:r>
              <a:rPr lang="en-ZA" sz="1200" b="1" dirty="0" smtClean="0">
                <a:latin typeface="Arial" panose="020B0604020202020204" pitchFamily="34" charset="0"/>
                <a:cs typeface="Arial" panose="020B0604020202020204" pitchFamily="34" charset="0"/>
              </a:rPr>
              <a:t>Ensure compliance with CPMI </a:t>
            </a:r>
            <a:r>
              <a:rPr lang="en-ZA" sz="1200" b="1" dirty="0">
                <a:latin typeface="Arial" panose="020B0604020202020204" pitchFamily="34" charset="0"/>
                <a:cs typeface="Arial" panose="020B0604020202020204" pitchFamily="34" charset="0"/>
              </a:rPr>
              <a:t>IOSCO </a:t>
            </a:r>
            <a:r>
              <a:rPr lang="en-ZA" sz="1200" b="1" dirty="0" smtClean="0">
                <a:latin typeface="Arial" panose="020B0604020202020204" pitchFamily="34" charset="0"/>
                <a:cs typeface="Arial" panose="020B0604020202020204" pitchFamily="34" charset="0"/>
              </a:rPr>
              <a:t>standards </a:t>
            </a:r>
            <a:r>
              <a:rPr lang="en-ZA" sz="1200" b="1" dirty="0" err="1" smtClean="0">
                <a:latin typeface="Arial" panose="020B0604020202020204" pitchFamily="34" charset="0"/>
                <a:cs typeface="Arial" panose="020B0604020202020204" pitchFamily="34" charset="0"/>
              </a:rPr>
              <a:t>eg</a:t>
            </a:r>
            <a:r>
              <a:rPr lang="en-ZA" sz="1200" b="1" dirty="0" smtClean="0">
                <a:latin typeface="Arial" panose="020B0604020202020204" pitchFamily="34" charset="0"/>
                <a:cs typeface="Arial" panose="020B0604020202020204" pitchFamily="34" charset="0"/>
              </a:rPr>
              <a:t> PFMIs </a:t>
            </a:r>
            <a:endParaRPr lang="en-ZA" sz="1200" b="1" dirty="0">
              <a:latin typeface="Arial" panose="020B0604020202020204" pitchFamily="34" charset="0"/>
              <a:cs typeface="Arial" panose="020B0604020202020204" pitchFamily="34" charset="0"/>
            </a:endParaRPr>
          </a:p>
          <a:p>
            <a:pPr eaLnBrk="1" hangingPunct="1">
              <a:buFont typeface="Arial" pitchFamily="34" charset="0"/>
              <a:buChar char="•"/>
            </a:pPr>
            <a:r>
              <a:rPr lang="en-ZA" sz="1200" b="1" dirty="0" smtClean="0">
                <a:latin typeface="Arial" panose="020B0604020202020204" pitchFamily="34" charset="0"/>
                <a:cs typeface="Arial" panose="020B0604020202020204" pitchFamily="34" charset="0"/>
              </a:rPr>
              <a:t>Oversee SADC-RTGS &amp; RCSO and functions as:</a:t>
            </a:r>
          </a:p>
          <a:p>
            <a:pPr lvl="1" eaLnBrk="1" hangingPunct="1">
              <a:buFont typeface="Arial" pitchFamily="34" charset="0"/>
              <a:buChar char="•"/>
            </a:pPr>
            <a:r>
              <a:rPr lang="en-ZA" sz="1200" b="1" dirty="0" smtClean="0">
                <a:solidFill>
                  <a:srgbClr val="FFFFFF"/>
                </a:solidFill>
                <a:latin typeface="Arial" panose="020B0604020202020204" pitchFamily="34" charset="0"/>
                <a:cs typeface="Arial" panose="020B0604020202020204" pitchFamily="34" charset="0"/>
              </a:rPr>
              <a:t>Access Criteria</a:t>
            </a:r>
          </a:p>
          <a:p>
            <a:pPr lvl="1" eaLnBrk="1" hangingPunct="1">
              <a:buFont typeface="Arial" pitchFamily="34" charset="0"/>
              <a:buChar char="•"/>
            </a:pPr>
            <a:r>
              <a:rPr lang="en-ZA" sz="1200" b="1" dirty="0" smtClean="0">
                <a:solidFill>
                  <a:srgbClr val="FFFFFF"/>
                </a:solidFill>
                <a:latin typeface="Arial" panose="020B0604020202020204" pitchFamily="34" charset="0"/>
                <a:cs typeface="Arial" panose="020B0604020202020204" pitchFamily="34" charset="0"/>
              </a:rPr>
              <a:t>Disputes</a:t>
            </a:r>
          </a:p>
          <a:p>
            <a:pPr lvl="1" eaLnBrk="1" hangingPunct="1">
              <a:buFont typeface="Arial" pitchFamily="34" charset="0"/>
              <a:buChar char="•"/>
            </a:pPr>
            <a:r>
              <a:rPr lang="en-ZA" sz="1200" b="1" dirty="0" smtClean="0">
                <a:solidFill>
                  <a:srgbClr val="FFFFFF"/>
                </a:solidFill>
                <a:latin typeface="Arial" panose="020B0604020202020204" pitchFamily="34" charset="0"/>
                <a:cs typeface="Arial" panose="020B0604020202020204" pitchFamily="34" charset="0"/>
              </a:rPr>
              <a:t>Finality</a:t>
            </a:r>
            <a:endParaRPr lang="en-ZA" sz="1200" b="1" dirty="0">
              <a:latin typeface="Arial" panose="020B0604020202020204" pitchFamily="34" charset="0"/>
              <a:cs typeface="Arial" panose="020B0604020202020204" pitchFamily="34" charset="0"/>
            </a:endParaRPr>
          </a:p>
        </p:txBody>
      </p:sp>
      <p:grpSp>
        <p:nvGrpSpPr>
          <p:cNvPr id="35" name="Group 5"/>
          <p:cNvGrpSpPr>
            <a:grpSpLocks/>
          </p:cNvGrpSpPr>
          <p:nvPr/>
        </p:nvGrpSpPr>
        <p:grpSpPr bwMode="auto">
          <a:xfrm>
            <a:off x="277963" y="4342951"/>
            <a:ext cx="1006198" cy="417211"/>
            <a:chOff x="1115616" y="2276872"/>
            <a:chExt cx="1872949" cy="504056"/>
          </a:xfrm>
        </p:grpSpPr>
        <p:sp>
          <p:nvSpPr>
            <p:cNvPr id="36" name="Rectangle 35"/>
            <p:cNvSpPr/>
            <p:nvPr/>
          </p:nvSpPr>
          <p:spPr>
            <a:xfrm>
              <a:off x="1115616" y="2276872"/>
              <a:ext cx="1872949" cy="50405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solidFill>
                  <a:srgbClr val="FFFFFF"/>
                </a:solidFill>
              </a:endParaRPr>
            </a:p>
          </p:txBody>
        </p:sp>
        <p:sp>
          <p:nvSpPr>
            <p:cNvPr id="37" name="TextBox 7"/>
            <p:cNvSpPr txBox="1">
              <a:spLocks noChangeArrowheads="1"/>
            </p:cNvSpPr>
            <p:nvPr/>
          </p:nvSpPr>
          <p:spPr bwMode="auto">
            <a:xfrm>
              <a:off x="1332377" y="2276872"/>
              <a:ext cx="1656186" cy="48339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2000" b="1" dirty="0" smtClean="0">
                  <a:solidFill>
                    <a:srgbClr val="FFFFFF"/>
                  </a:solidFill>
                  <a:latin typeface="Arial" panose="020B0604020202020204" pitchFamily="34" charset="0"/>
                  <a:cs typeface="Arial" panose="020B0604020202020204" pitchFamily="34" charset="0"/>
                </a:rPr>
                <a:t>IMMS</a:t>
              </a:r>
              <a:endParaRPr lang="en-ZA" sz="2000" b="1" dirty="0">
                <a:solidFill>
                  <a:srgbClr val="FFFFFF"/>
                </a:solidFill>
                <a:latin typeface="Arial" panose="020B0604020202020204" pitchFamily="34" charset="0"/>
                <a:cs typeface="Arial" panose="020B0604020202020204" pitchFamily="34" charset="0"/>
              </a:endParaRPr>
            </a:p>
          </p:txBody>
        </p:sp>
      </p:grpSp>
      <p:grpSp>
        <p:nvGrpSpPr>
          <p:cNvPr id="38" name="Group 5"/>
          <p:cNvGrpSpPr>
            <a:grpSpLocks/>
          </p:cNvGrpSpPr>
          <p:nvPr/>
        </p:nvGrpSpPr>
        <p:grpSpPr bwMode="auto">
          <a:xfrm>
            <a:off x="1644231" y="4277729"/>
            <a:ext cx="1006199" cy="504825"/>
            <a:chOff x="1115616" y="2276872"/>
            <a:chExt cx="1872949" cy="504056"/>
          </a:xfrm>
        </p:grpSpPr>
        <p:sp>
          <p:nvSpPr>
            <p:cNvPr id="39" name="Rectangle 38"/>
            <p:cNvSpPr/>
            <p:nvPr/>
          </p:nvSpPr>
          <p:spPr>
            <a:xfrm>
              <a:off x="1115616" y="2276872"/>
              <a:ext cx="1872949" cy="504056"/>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solidFill>
                  <a:srgbClr val="FFFFFF"/>
                </a:solidFill>
              </a:endParaRPr>
            </a:p>
          </p:txBody>
        </p:sp>
        <p:sp>
          <p:nvSpPr>
            <p:cNvPr id="40" name="TextBox 7"/>
            <p:cNvSpPr txBox="1">
              <a:spLocks noChangeArrowheads="1"/>
            </p:cNvSpPr>
            <p:nvPr/>
          </p:nvSpPr>
          <p:spPr bwMode="auto">
            <a:xfrm>
              <a:off x="1281075" y="2344234"/>
              <a:ext cx="1656185" cy="40011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2000" b="1" dirty="0" smtClean="0">
                  <a:solidFill>
                    <a:srgbClr val="FFFFFF"/>
                  </a:solidFill>
                  <a:latin typeface="Arial" panose="020B0604020202020204" pitchFamily="34" charset="0"/>
                  <a:cs typeface="Arial" panose="020B0604020202020204" pitchFamily="34" charset="0"/>
                </a:rPr>
                <a:t>LVT</a:t>
              </a:r>
              <a:endParaRPr lang="en-ZA" sz="2000" b="1" dirty="0">
                <a:solidFill>
                  <a:srgbClr val="FFFFFF"/>
                </a:solidFill>
                <a:latin typeface="Arial" panose="020B0604020202020204" pitchFamily="34" charset="0"/>
                <a:cs typeface="Arial" panose="020B0604020202020204" pitchFamily="34" charset="0"/>
              </a:endParaRPr>
            </a:p>
          </p:txBody>
        </p:sp>
      </p:grpSp>
      <p:sp>
        <p:nvSpPr>
          <p:cNvPr id="3" name="Date Placeholder 2"/>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D5F7B67-8CC8-4342-BA82-205C75119C8A}" type="slidenum">
              <a:rPr lang="en-US" smtClean="0"/>
              <a:pPr>
                <a:defRPr/>
              </a:pPr>
              <a:t>13</a:t>
            </a:fld>
            <a:endParaRPr lang="en-US" dirty="0"/>
          </a:p>
        </p:txBody>
      </p:sp>
      <p:sp>
        <p:nvSpPr>
          <p:cNvPr id="44" name="Title 1"/>
          <p:cNvSpPr>
            <a:spLocks noGrp="1"/>
          </p:cNvSpPr>
          <p:nvPr>
            <p:ph type="title"/>
          </p:nvPr>
        </p:nvSpPr>
        <p:spPr>
          <a:xfrm>
            <a:off x="629256" y="387916"/>
            <a:ext cx="7824406" cy="471668"/>
          </a:xfr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algn="ctr"/>
            <a:r>
              <a:rPr lang="en-ZA" dirty="0"/>
              <a:t> </a:t>
            </a:r>
            <a:r>
              <a:rPr lang="en-ZA" dirty="0" smtClean="0"/>
              <a:t>7.2 SADC-RTGS </a:t>
            </a:r>
            <a:r>
              <a:rPr lang="en-ZA" dirty="0"/>
              <a:t>Governance Arrangements </a:t>
            </a:r>
            <a:endParaRPr lang="en-GB" dirty="0"/>
          </a:p>
        </p:txBody>
      </p:sp>
      <p:sp>
        <p:nvSpPr>
          <p:cNvPr id="45" name="Down Arrow 44"/>
          <p:cNvSpPr/>
          <p:nvPr/>
        </p:nvSpPr>
        <p:spPr>
          <a:xfrm rot="18324000" flipH="1">
            <a:off x="6312386" y="1737439"/>
            <a:ext cx="276225" cy="1898432"/>
          </a:xfrm>
          <a:prstGeom prst="down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solidFill>
                <a:srgbClr val="FFFFFF"/>
              </a:solidFill>
            </a:endParaRPr>
          </a:p>
        </p:txBody>
      </p:sp>
    </p:spTree>
    <p:extLst>
      <p:ext uri="{BB962C8B-B14F-4D97-AF65-F5344CB8AC3E}">
        <p14:creationId xmlns:p14="http://schemas.microsoft.com/office/powerpoint/2010/main" val="254983847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04" name="TextBox 16"/>
          <p:cNvSpPr txBox="1">
            <a:spLocks noChangeArrowheads="1"/>
          </p:cNvSpPr>
          <p:nvPr/>
        </p:nvSpPr>
        <p:spPr bwMode="auto">
          <a:xfrm>
            <a:off x="7121193" y="3490975"/>
            <a:ext cx="1656451" cy="36873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ZA" sz="1800" dirty="0" smtClean="0">
                <a:solidFill>
                  <a:srgbClr val="FFFFFF"/>
                </a:solidFill>
                <a:latin typeface="Arial" panose="020B0604020202020204" pitchFamily="34" charset="0"/>
                <a:cs typeface="Arial" panose="020B0604020202020204" pitchFamily="34" charset="0"/>
              </a:rPr>
              <a:t>SAC-RTGS</a:t>
            </a:r>
            <a:endParaRPr lang="en-ZA" sz="1800" dirty="0">
              <a:solidFill>
                <a:srgbClr val="FFFFFF"/>
              </a:solidFill>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D5F7B67-8CC8-4342-BA82-205C75119C8A}" type="slidenum">
              <a:rPr lang="en-US" smtClean="0"/>
              <a:pPr>
                <a:defRPr/>
              </a:pPr>
              <a:t>14</a:t>
            </a:fld>
            <a:endParaRPr lang="en-US" dirty="0"/>
          </a:p>
        </p:txBody>
      </p:sp>
      <p:sp>
        <p:nvSpPr>
          <p:cNvPr id="44" name="Title 1"/>
          <p:cNvSpPr>
            <a:spLocks noGrp="1"/>
          </p:cNvSpPr>
          <p:nvPr>
            <p:ph type="title"/>
          </p:nvPr>
        </p:nvSpPr>
        <p:spPr>
          <a:xfrm>
            <a:off x="629256" y="387916"/>
            <a:ext cx="7824406" cy="471668"/>
          </a:xfr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algn="ctr"/>
            <a:r>
              <a:rPr lang="en-ZA" dirty="0" smtClean="0"/>
              <a:t>8. </a:t>
            </a:r>
            <a:r>
              <a:rPr lang="en-ZA" dirty="0"/>
              <a:t>SADC-RTGS </a:t>
            </a:r>
            <a:r>
              <a:rPr lang="en-ZA" dirty="0" smtClean="0"/>
              <a:t>Business Model </a:t>
            </a:r>
            <a:endParaRPr lang="en-GB" dirty="0"/>
          </a:p>
        </p:txBody>
      </p:sp>
      <p:pic>
        <p:nvPicPr>
          <p:cNvPr id="2" name="Picture 1"/>
          <p:cNvPicPr>
            <a:picLocks noChangeAspect="1"/>
          </p:cNvPicPr>
          <p:nvPr/>
        </p:nvPicPr>
        <p:blipFill>
          <a:blip r:embed="rId3"/>
          <a:stretch>
            <a:fillRect/>
          </a:stretch>
        </p:blipFill>
        <p:spPr>
          <a:xfrm>
            <a:off x="447440" y="859584"/>
            <a:ext cx="8090093" cy="5133277"/>
          </a:xfrm>
          <a:prstGeom prst="rect">
            <a:avLst/>
          </a:prstGeom>
        </p:spPr>
      </p:pic>
    </p:spTree>
    <p:extLst>
      <p:ext uri="{BB962C8B-B14F-4D97-AF65-F5344CB8AC3E}">
        <p14:creationId xmlns:p14="http://schemas.microsoft.com/office/powerpoint/2010/main" val="16755610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3570407" y="1436990"/>
            <a:ext cx="3222280" cy="338698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500" dirty="0">
              <a:latin typeface="Arial" panose="020B0604020202020204" pitchFamily="34" charset="0"/>
              <a:cs typeface="Arial" panose="020B0604020202020204" pitchFamily="34" charset="0"/>
            </a:endParaRPr>
          </a:p>
        </p:txBody>
      </p:sp>
      <p:grpSp>
        <p:nvGrpSpPr>
          <p:cNvPr id="49" name="Group 36"/>
          <p:cNvGrpSpPr>
            <a:grpSpLocks noChangeAspect="1"/>
          </p:cNvGrpSpPr>
          <p:nvPr/>
        </p:nvGrpSpPr>
        <p:grpSpPr bwMode="auto">
          <a:xfrm>
            <a:off x="3437576" y="1154765"/>
            <a:ext cx="3487942" cy="4839312"/>
            <a:chOff x="255" y="1263"/>
            <a:chExt cx="2716" cy="2033"/>
          </a:xfrm>
          <a:solidFill>
            <a:srgbClr val="002060"/>
          </a:solidFill>
        </p:grpSpPr>
        <p:sp>
          <p:nvSpPr>
            <p:cNvPr id="51" name="Freeform 37"/>
            <p:cNvSpPr>
              <a:spLocks/>
            </p:cNvSpPr>
            <p:nvPr/>
          </p:nvSpPr>
          <p:spPr bwMode="auto">
            <a:xfrm>
              <a:off x="1063" y="2988"/>
              <a:ext cx="908" cy="308"/>
            </a:xfrm>
            <a:custGeom>
              <a:avLst/>
              <a:gdLst>
                <a:gd name="T0" fmla="*/ 432 w 453"/>
                <a:gd name="T1" fmla="*/ 171 h 196"/>
                <a:gd name="T2" fmla="*/ 396 w 453"/>
                <a:gd name="T3" fmla="*/ 138 h 196"/>
                <a:gd name="T4" fmla="*/ 379 w 453"/>
                <a:gd name="T5" fmla="*/ 110 h 196"/>
                <a:gd name="T6" fmla="*/ 369 w 453"/>
                <a:gd name="T7" fmla="*/ 0 h 196"/>
                <a:gd name="T8" fmla="*/ 84 w 453"/>
                <a:gd name="T9" fmla="*/ 0 h 196"/>
                <a:gd name="T10" fmla="*/ 74 w 453"/>
                <a:gd name="T11" fmla="*/ 110 h 196"/>
                <a:gd name="T12" fmla="*/ 58 w 453"/>
                <a:gd name="T13" fmla="*/ 139 h 196"/>
                <a:gd name="T14" fmla="*/ 21 w 453"/>
                <a:gd name="T15" fmla="*/ 172 h 196"/>
                <a:gd name="T16" fmla="*/ 32 w 453"/>
                <a:gd name="T17" fmla="*/ 191 h 196"/>
                <a:gd name="T18" fmla="*/ 196 w 453"/>
                <a:gd name="T19" fmla="*/ 196 h 196"/>
                <a:gd name="T20" fmla="*/ 257 w 453"/>
                <a:gd name="T21" fmla="*/ 196 h 196"/>
                <a:gd name="T22" fmla="*/ 422 w 453"/>
                <a:gd name="T23" fmla="*/ 191 h 196"/>
                <a:gd name="T24" fmla="*/ 432 w 453"/>
                <a:gd name="T25" fmla="*/ 17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196">
                  <a:moveTo>
                    <a:pt x="432" y="171"/>
                  </a:moveTo>
                  <a:cubicBezTo>
                    <a:pt x="432" y="171"/>
                    <a:pt x="409" y="151"/>
                    <a:pt x="396" y="138"/>
                  </a:cubicBezTo>
                  <a:cubicBezTo>
                    <a:pt x="383" y="125"/>
                    <a:pt x="379" y="110"/>
                    <a:pt x="379" y="110"/>
                  </a:cubicBezTo>
                  <a:cubicBezTo>
                    <a:pt x="369" y="0"/>
                    <a:pt x="369" y="0"/>
                    <a:pt x="369" y="0"/>
                  </a:cubicBezTo>
                  <a:cubicBezTo>
                    <a:pt x="84" y="0"/>
                    <a:pt x="84" y="0"/>
                    <a:pt x="84" y="0"/>
                  </a:cubicBezTo>
                  <a:cubicBezTo>
                    <a:pt x="74" y="110"/>
                    <a:pt x="74" y="110"/>
                    <a:pt x="74" y="110"/>
                  </a:cubicBezTo>
                  <a:cubicBezTo>
                    <a:pt x="74" y="110"/>
                    <a:pt x="70" y="126"/>
                    <a:pt x="58" y="139"/>
                  </a:cubicBezTo>
                  <a:cubicBezTo>
                    <a:pt x="45" y="152"/>
                    <a:pt x="21" y="172"/>
                    <a:pt x="21" y="172"/>
                  </a:cubicBezTo>
                  <a:cubicBezTo>
                    <a:pt x="21" y="172"/>
                    <a:pt x="0" y="187"/>
                    <a:pt x="32" y="191"/>
                  </a:cubicBezTo>
                  <a:cubicBezTo>
                    <a:pt x="50" y="194"/>
                    <a:pt x="131" y="196"/>
                    <a:pt x="196" y="196"/>
                  </a:cubicBezTo>
                  <a:cubicBezTo>
                    <a:pt x="257" y="196"/>
                    <a:pt x="257" y="196"/>
                    <a:pt x="257" y="196"/>
                  </a:cubicBezTo>
                  <a:cubicBezTo>
                    <a:pt x="324" y="196"/>
                    <a:pt x="403" y="194"/>
                    <a:pt x="422" y="191"/>
                  </a:cubicBezTo>
                  <a:cubicBezTo>
                    <a:pt x="453" y="186"/>
                    <a:pt x="432" y="171"/>
                    <a:pt x="432"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dirty="0"/>
            </a:p>
          </p:txBody>
        </p:sp>
        <p:sp>
          <p:nvSpPr>
            <p:cNvPr id="52" name="Freeform 38"/>
            <p:cNvSpPr>
              <a:spLocks noEditPoints="1"/>
            </p:cNvSpPr>
            <p:nvPr/>
          </p:nvSpPr>
          <p:spPr bwMode="auto">
            <a:xfrm>
              <a:off x="255" y="1263"/>
              <a:ext cx="2716" cy="1660"/>
            </a:xfrm>
            <a:custGeom>
              <a:avLst/>
              <a:gdLst>
                <a:gd name="T0" fmla="*/ 1323 w 1356"/>
                <a:gd name="T1" fmla="*/ 0 h 828"/>
                <a:gd name="T2" fmla="*/ 35 w 1356"/>
                <a:gd name="T3" fmla="*/ 0 h 828"/>
                <a:gd name="T4" fmla="*/ 0 w 1356"/>
                <a:gd name="T5" fmla="*/ 36 h 828"/>
                <a:gd name="T6" fmla="*/ 0 w 1356"/>
                <a:gd name="T7" fmla="*/ 792 h 828"/>
                <a:gd name="T8" fmla="*/ 35 w 1356"/>
                <a:gd name="T9" fmla="*/ 828 h 828"/>
                <a:gd name="T10" fmla="*/ 512 w 1356"/>
                <a:gd name="T11" fmla="*/ 828 h 828"/>
                <a:gd name="T12" fmla="*/ 539 w 1356"/>
                <a:gd name="T13" fmla="*/ 828 h 828"/>
                <a:gd name="T14" fmla="*/ 820 w 1356"/>
                <a:gd name="T15" fmla="*/ 828 h 828"/>
                <a:gd name="T16" fmla="*/ 849 w 1356"/>
                <a:gd name="T17" fmla="*/ 828 h 828"/>
                <a:gd name="T18" fmla="*/ 1323 w 1356"/>
                <a:gd name="T19" fmla="*/ 828 h 828"/>
                <a:gd name="T20" fmla="*/ 1356 w 1356"/>
                <a:gd name="T21" fmla="*/ 792 h 828"/>
                <a:gd name="T22" fmla="*/ 1356 w 1356"/>
                <a:gd name="T23" fmla="*/ 36 h 828"/>
                <a:gd name="T24" fmla="*/ 1323 w 1356"/>
                <a:gd name="T25" fmla="*/ 0 h 828"/>
                <a:gd name="T26" fmla="*/ 1300 w 1356"/>
                <a:gd name="T27" fmla="*/ 768 h 828"/>
                <a:gd name="T28" fmla="*/ 52 w 1356"/>
                <a:gd name="T29" fmla="*/ 768 h 828"/>
                <a:gd name="T30" fmla="*/ 52 w 1356"/>
                <a:gd name="T31" fmla="*/ 60 h 828"/>
                <a:gd name="T32" fmla="*/ 1300 w 1356"/>
                <a:gd name="T33" fmla="*/ 60 h 828"/>
                <a:gd name="T34" fmla="*/ 1300 w 1356"/>
                <a:gd name="T35" fmla="*/ 768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6" h="828">
                  <a:moveTo>
                    <a:pt x="1323" y="0"/>
                  </a:moveTo>
                  <a:cubicBezTo>
                    <a:pt x="35" y="0"/>
                    <a:pt x="35" y="0"/>
                    <a:pt x="35" y="0"/>
                  </a:cubicBezTo>
                  <a:cubicBezTo>
                    <a:pt x="16" y="0"/>
                    <a:pt x="0" y="17"/>
                    <a:pt x="0" y="36"/>
                  </a:cubicBezTo>
                  <a:cubicBezTo>
                    <a:pt x="0" y="792"/>
                    <a:pt x="0" y="792"/>
                    <a:pt x="0" y="792"/>
                  </a:cubicBezTo>
                  <a:cubicBezTo>
                    <a:pt x="0" y="811"/>
                    <a:pt x="16" y="828"/>
                    <a:pt x="35" y="828"/>
                  </a:cubicBezTo>
                  <a:cubicBezTo>
                    <a:pt x="512" y="828"/>
                    <a:pt x="512" y="828"/>
                    <a:pt x="512" y="828"/>
                  </a:cubicBezTo>
                  <a:cubicBezTo>
                    <a:pt x="539" y="828"/>
                    <a:pt x="539" y="828"/>
                    <a:pt x="539" y="828"/>
                  </a:cubicBezTo>
                  <a:cubicBezTo>
                    <a:pt x="820" y="828"/>
                    <a:pt x="820" y="828"/>
                    <a:pt x="820" y="828"/>
                  </a:cubicBezTo>
                  <a:cubicBezTo>
                    <a:pt x="849" y="828"/>
                    <a:pt x="849" y="828"/>
                    <a:pt x="849" y="828"/>
                  </a:cubicBezTo>
                  <a:cubicBezTo>
                    <a:pt x="1323" y="828"/>
                    <a:pt x="1323" y="828"/>
                    <a:pt x="1323" y="828"/>
                  </a:cubicBezTo>
                  <a:cubicBezTo>
                    <a:pt x="1342" y="828"/>
                    <a:pt x="1356" y="811"/>
                    <a:pt x="1356" y="792"/>
                  </a:cubicBezTo>
                  <a:cubicBezTo>
                    <a:pt x="1356" y="36"/>
                    <a:pt x="1356" y="36"/>
                    <a:pt x="1356" y="36"/>
                  </a:cubicBezTo>
                  <a:cubicBezTo>
                    <a:pt x="1356" y="17"/>
                    <a:pt x="1342" y="0"/>
                    <a:pt x="1323" y="0"/>
                  </a:cubicBezTo>
                  <a:close/>
                  <a:moveTo>
                    <a:pt x="1300" y="768"/>
                  </a:moveTo>
                  <a:cubicBezTo>
                    <a:pt x="52" y="768"/>
                    <a:pt x="52" y="768"/>
                    <a:pt x="52" y="768"/>
                  </a:cubicBezTo>
                  <a:cubicBezTo>
                    <a:pt x="52" y="60"/>
                    <a:pt x="52" y="60"/>
                    <a:pt x="52" y="60"/>
                  </a:cubicBezTo>
                  <a:cubicBezTo>
                    <a:pt x="1300" y="60"/>
                    <a:pt x="1300" y="60"/>
                    <a:pt x="1300" y="60"/>
                  </a:cubicBezTo>
                  <a:lnTo>
                    <a:pt x="1300" y="7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800" dirty="0"/>
            </a:p>
          </p:txBody>
        </p:sp>
      </p:grpSp>
      <p:graphicFrame>
        <p:nvGraphicFramePr>
          <p:cNvPr id="56" name="Diagram 55"/>
          <p:cNvGraphicFramePr/>
          <p:nvPr>
            <p:extLst>
              <p:ext uri="{D42A27DB-BD31-4B8C-83A1-F6EECF244321}">
                <p14:modId xmlns:p14="http://schemas.microsoft.com/office/powerpoint/2010/main" val="373841197"/>
              </p:ext>
            </p:extLst>
          </p:nvPr>
        </p:nvGraphicFramePr>
        <p:xfrm>
          <a:off x="3521082" y="1026539"/>
          <a:ext cx="3320930" cy="3951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521082" y="1308797"/>
            <a:ext cx="707245" cy="415498"/>
          </a:xfrm>
          <a:prstGeom prst="rect">
            <a:avLst/>
          </a:prstGeom>
          <a:noFill/>
        </p:spPr>
        <p:txBody>
          <a:bodyPr wrap="none" rtlCol="0">
            <a:spAutoFit/>
          </a:bodyPr>
          <a:lstStyle/>
          <a:p>
            <a:r>
              <a:rPr lang="en-ZA" sz="2000" b="1" dirty="0">
                <a:solidFill>
                  <a:schemeClr val="bg1"/>
                </a:solidFill>
                <a:latin typeface="Arial" panose="020B0604020202020204" pitchFamily="34" charset="0"/>
                <a:cs typeface="Arial" panose="020B0604020202020204" pitchFamily="34" charset="0"/>
              </a:rPr>
              <a:t>1.36</a:t>
            </a:r>
          </a:p>
        </p:txBody>
      </p:sp>
      <p:sp>
        <p:nvSpPr>
          <p:cNvPr id="57" name="TextBox 56"/>
          <p:cNvSpPr txBox="1"/>
          <p:nvPr/>
        </p:nvSpPr>
        <p:spPr>
          <a:xfrm>
            <a:off x="3881863" y="2049983"/>
            <a:ext cx="707245" cy="415498"/>
          </a:xfrm>
          <a:prstGeom prst="rect">
            <a:avLst/>
          </a:prstGeom>
          <a:noFill/>
        </p:spPr>
        <p:txBody>
          <a:bodyPr wrap="none" rtlCol="0">
            <a:spAutoFit/>
          </a:bodyPr>
          <a:lstStyle/>
          <a:p>
            <a:r>
              <a:rPr lang="en-ZA" sz="2000" b="1" dirty="0">
                <a:solidFill>
                  <a:schemeClr val="bg1"/>
                </a:solidFill>
                <a:latin typeface="Arial" panose="020B0604020202020204" pitchFamily="34" charset="0"/>
                <a:cs typeface="Arial" panose="020B0604020202020204" pitchFamily="34" charset="0"/>
              </a:rPr>
              <a:t>5.52</a:t>
            </a:r>
          </a:p>
        </p:txBody>
      </p:sp>
      <p:sp>
        <p:nvSpPr>
          <p:cNvPr id="58" name="TextBox 57"/>
          <p:cNvSpPr txBox="1"/>
          <p:nvPr/>
        </p:nvSpPr>
        <p:spPr>
          <a:xfrm>
            <a:off x="4095755" y="2786343"/>
            <a:ext cx="482824" cy="415498"/>
          </a:xfrm>
          <a:prstGeom prst="rect">
            <a:avLst/>
          </a:prstGeom>
          <a:noFill/>
        </p:spPr>
        <p:txBody>
          <a:bodyPr wrap="none" rtlCol="0">
            <a:spAutoFit/>
          </a:bodyPr>
          <a:lstStyle/>
          <a:p>
            <a:r>
              <a:rPr lang="en-ZA" sz="2000" b="1" dirty="0">
                <a:solidFill>
                  <a:schemeClr val="bg1"/>
                </a:solidFill>
                <a:latin typeface="Arial" panose="020B0604020202020204" pitchFamily="34" charset="0"/>
                <a:cs typeface="Arial" panose="020B0604020202020204" pitchFamily="34" charset="0"/>
              </a:rPr>
              <a:t>14</a:t>
            </a:r>
          </a:p>
        </p:txBody>
      </p:sp>
      <p:sp>
        <p:nvSpPr>
          <p:cNvPr id="59" name="TextBox 58"/>
          <p:cNvSpPr txBox="1"/>
          <p:nvPr/>
        </p:nvSpPr>
        <p:spPr>
          <a:xfrm>
            <a:off x="3992961" y="3527529"/>
            <a:ext cx="482824" cy="415498"/>
          </a:xfrm>
          <a:prstGeom prst="rect">
            <a:avLst/>
          </a:prstGeom>
          <a:noFill/>
        </p:spPr>
        <p:txBody>
          <a:bodyPr wrap="none" rtlCol="0">
            <a:spAutoFit/>
          </a:bodyPr>
          <a:lstStyle/>
          <a:p>
            <a:r>
              <a:rPr lang="en-ZA" sz="2000" b="1" dirty="0">
                <a:solidFill>
                  <a:schemeClr val="bg1"/>
                </a:solidFill>
                <a:latin typeface="Arial" panose="020B0604020202020204" pitchFamily="34" charset="0"/>
                <a:cs typeface="Arial" panose="020B0604020202020204" pitchFamily="34" charset="0"/>
              </a:rPr>
              <a:t>81</a:t>
            </a:r>
          </a:p>
        </p:txBody>
      </p:sp>
      <p:sp>
        <p:nvSpPr>
          <p:cNvPr id="60" name="TextBox 59"/>
          <p:cNvSpPr txBox="1"/>
          <p:nvPr/>
        </p:nvSpPr>
        <p:spPr>
          <a:xfrm>
            <a:off x="3692403" y="4283626"/>
            <a:ext cx="333746" cy="415498"/>
          </a:xfrm>
          <a:prstGeom prst="rect">
            <a:avLst/>
          </a:prstGeom>
          <a:noFill/>
        </p:spPr>
        <p:txBody>
          <a:bodyPr wrap="none" rtlCol="0">
            <a:spAutoFit/>
          </a:bodyPr>
          <a:lstStyle/>
          <a:p>
            <a:r>
              <a:rPr lang="en-ZA" sz="2000" b="1" dirty="0">
                <a:solidFill>
                  <a:schemeClr val="bg1"/>
                </a:solidFill>
                <a:latin typeface="Arial" panose="020B0604020202020204" pitchFamily="34" charset="0"/>
                <a:cs typeface="Arial" panose="020B0604020202020204" pitchFamily="34" charset="0"/>
              </a:rPr>
              <a:t>7</a:t>
            </a:r>
          </a:p>
        </p:txBody>
      </p:sp>
      <p:sp>
        <p:nvSpPr>
          <p:cNvPr id="17" name="TextBox 16"/>
          <p:cNvSpPr txBox="1"/>
          <p:nvPr/>
        </p:nvSpPr>
        <p:spPr>
          <a:xfrm>
            <a:off x="1003300" y="342498"/>
            <a:ext cx="7569200" cy="471668"/>
          </a:xfrm>
          <a:prstGeom prst="rect">
            <a:avLst/>
          </a:prstGeo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lvl1pPr marL="185738" indent="-185738" algn="ctr" defTabSz="995363" eaLnBrk="0" hangingPunct="0">
              <a:lnSpc>
                <a:spcPct val="85000"/>
              </a:lnSpc>
              <a:tabLst>
                <a:tab pos="952500" algn="l"/>
                <a:tab pos="2003425" algn="l"/>
              </a:tabLst>
              <a:defRPr sz="2900">
                <a:effectLst/>
                <a:latin typeface="Arial" panose="020B0604020202020204" pitchFamily="34" charset="0"/>
                <a:ea typeface="+mj-ea"/>
                <a:cs typeface="Arial" panose="020B0604020202020204" pitchFamily="34" charset="0"/>
              </a:defRPr>
            </a:lvl1pPr>
            <a:lvl2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2pPr>
            <a:lvl3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3pPr>
            <a:lvl4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4pPr>
            <a:lvl5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5pPr>
            <a:lvl6pPr marL="6429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6pPr>
            <a:lvl7pPr marL="11001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7pPr>
            <a:lvl8pPr marL="15573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8pPr>
            <a:lvl9pPr marL="20145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9pPr>
          </a:lstStyle>
          <a:p>
            <a:r>
              <a:rPr lang="en-ZA" dirty="0" smtClean="0"/>
              <a:t>9. SADC-RTGS </a:t>
            </a:r>
            <a:r>
              <a:rPr lang="en-ZA" dirty="0"/>
              <a:t>in Numbers : February 2019</a:t>
            </a:r>
          </a:p>
        </p:txBody>
      </p:sp>
      <p:sp>
        <p:nvSpPr>
          <p:cNvPr id="2" name="TextBox 1"/>
          <p:cNvSpPr txBox="1"/>
          <p:nvPr/>
        </p:nvSpPr>
        <p:spPr>
          <a:xfrm>
            <a:off x="384048" y="2684061"/>
            <a:ext cx="3004203" cy="646331"/>
          </a:xfrm>
          <a:prstGeom prst="rect">
            <a:avLst/>
          </a:prstGeom>
          <a:solidFill>
            <a:srgbClr val="002060"/>
          </a:solidFill>
        </p:spPr>
        <p:txBody>
          <a:bodyPr wrap="square" rtlCol="0">
            <a:spAutoFit/>
          </a:bodyPr>
          <a:lstStyle/>
          <a:p>
            <a:r>
              <a:rPr lang="en-US" sz="1200" dirty="0" smtClean="0">
                <a:latin typeface="Arial" panose="020B0604020202020204" pitchFamily="34" charset="0"/>
                <a:cs typeface="Arial" panose="020B0604020202020204" pitchFamily="34" charset="0"/>
              </a:rPr>
              <a:t>Notes : 14 countries </a:t>
            </a:r>
          </a:p>
          <a:p>
            <a:pPr marL="342900"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1 country is in a Testing phase</a:t>
            </a:r>
          </a:p>
          <a:p>
            <a:pPr marL="342900"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New member</a:t>
            </a:r>
            <a:endParaRPr lang="en-ZA" sz="1200" dirty="0">
              <a:latin typeface="Arial" panose="020B0604020202020204" pitchFamily="34" charset="0"/>
              <a:cs typeface="Arial" panose="020B0604020202020204" pitchFamily="34" charset="0"/>
            </a:endParaRPr>
          </a:p>
        </p:txBody>
      </p:sp>
      <p:sp>
        <p:nvSpPr>
          <p:cNvPr id="4" name="TextBox 3"/>
          <p:cNvSpPr txBox="1"/>
          <p:nvPr/>
        </p:nvSpPr>
        <p:spPr>
          <a:xfrm>
            <a:off x="6974843" y="2465481"/>
            <a:ext cx="2169157" cy="461665"/>
          </a:xfrm>
          <a:prstGeom prst="rect">
            <a:avLst/>
          </a:prstGeom>
          <a:noFill/>
        </p:spPr>
        <p:txBody>
          <a:bodyPr wrap="square" rtlCol="0">
            <a:spAutoFit/>
          </a:bodyPr>
          <a:lstStyle/>
          <a:p>
            <a:r>
              <a:rPr lang="en-US" dirty="0" smtClean="0">
                <a:solidFill>
                  <a:schemeClr val="bg1"/>
                </a:solidFill>
              </a:rPr>
              <a:t>28 000/monthly</a:t>
            </a:r>
            <a:endParaRPr lang="en-ZA" dirty="0" smtClean="0">
              <a:solidFill>
                <a:schemeClr val="bg1"/>
              </a:solidFill>
            </a:endParaRPr>
          </a:p>
        </p:txBody>
      </p:sp>
      <p:sp>
        <p:nvSpPr>
          <p:cNvPr id="15" name="TextBox 14"/>
          <p:cNvSpPr txBox="1"/>
          <p:nvPr/>
        </p:nvSpPr>
        <p:spPr>
          <a:xfrm>
            <a:off x="7139942" y="3146172"/>
            <a:ext cx="1838957" cy="461665"/>
          </a:xfrm>
          <a:prstGeom prst="rect">
            <a:avLst/>
          </a:prstGeom>
          <a:noFill/>
        </p:spPr>
        <p:txBody>
          <a:bodyPr wrap="square" rtlCol="0">
            <a:spAutoFit/>
          </a:bodyPr>
          <a:lstStyle/>
          <a:p>
            <a:r>
              <a:rPr lang="en-US" dirty="0" smtClean="0">
                <a:solidFill>
                  <a:schemeClr val="bg1"/>
                </a:solidFill>
              </a:rPr>
              <a:t>1200+/daily</a:t>
            </a:r>
            <a:endParaRPr lang="en-ZA" dirty="0" smtClean="0">
              <a:solidFill>
                <a:schemeClr val="bg1"/>
              </a:solidFill>
            </a:endParaRPr>
          </a:p>
        </p:txBody>
      </p:sp>
    </p:spTree>
    <p:extLst>
      <p:ext uri="{BB962C8B-B14F-4D97-AF65-F5344CB8AC3E}">
        <p14:creationId xmlns:p14="http://schemas.microsoft.com/office/powerpoint/2010/main" val="1435973518"/>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44"/>
          <p:cNvGraphicFramePr>
            <a:graphicFrameLocks/>
          </p:cNvGraphicFramePr>
          <p:nvPr>
            <p:extLst>
              <p:ext uri="{D42A27DB-BD31-4B8C-83A1-F6EECF244321}">
                <p14:modId xmlns:p14="http://schemas.microsoft.com/office/powerpoint/2010/main" val="3653553514"/>
              </p:ext>
            </p:extLst>
          </p:nvPr>
        </p:nvGraphicFramePr>
        <p:xfrm>
          <a:off x="3607256" y="926279"/>
          <a:ext cx="5461496" cy="25078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 name="Chart 49"/>
          <p:cNvGraphicFramePr>
            <a:graphicFrameLocks/>
          </p:cNvGraphicFramePr>
          <p:nvPr>
            <p:extLst>
              <p:ext uri="{D42A27DB-BD31-4B8C-83A1-F6EECF244321}">
                <p14:modId xmlns:p14="http://schemas.microsoft.com/office/powerpoint/2010/main" val="4186538045"/>
              </p:ext>
            </p:extLst>
          </p:nvPr>
        </p:nvGraphicFramePr>
        <p:xfrm>
          <a:off x="3638801" y="3526701"/>
          <a:ext cx="5461496" cy="275664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81440" y="362065"/>
            <a:ext cx="7672010" cy="471668"/>
          </a:xfrm>
          <a:prstGeom prst="rect">
            <a:avLst/>
          </a:prstGeo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lvl1pPr marL="185738" indent="-185738" algn="ctr" defTabSz="995363" eaLnBrk="0" hangingPunct="0">
              <a:lnSpc>
                <a:spcPct val="85000"/>
              </a:lnSpc>
              <a:tabLst>
                <a:tab pos="952500" algn="l"/>
                <a:tab pos="2003425" algn="l"/>
              </a:tabLst>
              <a:defRPr sz="2900">
                <a:effectLst/>
                <a:latin typeface="Arial" panose="020B0604020202020204" pitchFamily="34" charset="0"/>
                <a:ea typeface="+mj-ea"/>
                <a:cs typeface="Arial" panose="020B0604020202020204" pitchFamily="34" charset="0"/>
              </a:defRPr>
            </a:lvl1pPr>
            <a:lvl2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2pPr>
            <a:lvl3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3pPr>
            <a:lvl4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4pPr>
            <a:lvl5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5pPr>
            <a:lvl6pPr marL="6429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6pPr>
            <a:lvl7pPr marL="11001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7pPr>
            <a:lvl8pPr marL="15573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8pPr>
            <a:lvl9pPr marL="20145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9pPr>
          </a:lstStyle>
          <a:p>
            <a:r>
              <a:rPr lang="en-ZA" dirty="0" smtClean="0"/>
              <a:t>9.1 SADC-RTGS in Numbers: February 2019  </a:t>
            </a:r>
            <a:endParaRPr lang="en-ZA" dirty="0"/>
          </a:p>
        </p:txBody>
      </p:sp>
      <p:pic>
        <p:nvPicPr>
          <p:cNvPr id="4" name="Picture 3"/>
          <p:cNvPicPr>
            <a:picLocks noChangeAspect="1"/>
          </p:cNvPicPr>
          <p:nvPr/>
        </p:nvPicPr>
        <p:blipFill>
          <a:blip r:embed="rId4"/>
          <a:stretch>
            <a:fillRect/>
          </a:stretch>
        </p:blipFill>
        <p:spPr>
          <a:xfrm>
            <a:off x="0" y="926279"/>
            <a:ext cx="3455900" cy="4644604"/>
          </a:xfrm>
          <a:prstGeom prst="rect">
            <a:avLst/>
          </a:prstGeom>
        </p:spPr>
      </p:pic>
    </p:spTree>
    <p:extLst>
      <p:ext uri="{BB962C8B-B14F-4D97-AF65-F5344CB8AC3E}">
        <p14:creationId xmlns:p14="http://schemas.microsoft.com/office/powerpoint/2010/main" val="214015661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23412443"/>
              </p:ext>
            </p:extLst>
          </p:nvPr>
        </p:nvGraphicFramePr>
        <p:xfrm>
          <a:off x="4126122" y="857250"/>
          <a:ext cx="5017878" cy="4976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4"/>
          <p:cNvGrpSpPr>
            <a:grpSpLocks noChangeAspect="1"/>
          </p:cNvGrpSpPr>
          <p:nvPr/>
        </p:nvGrpSpPr>
        <p:grpSpPr bwMode="auto">
          <a:xfrm>
            <a:off x="4368806" y="1333206"/>
            <a:ext cx="330908" cy="329234"/>
            <a:chOff x="-278" y="129"/>
            <a:chExt cx="791" cy="787"/>
          </a:xfrm>
          <a:solidFill>
            <a:schemeClr val="accent1"/>
          </a:solidFill>
        </p:grpSpPr>
        <p:sp>
          <p:nvSpPr>
            <p:cNvPr id="13" name="Freeform 6"/>
            <p:cNvSpPr>
              <a:spLocks/>
            </p:cNvSpPr>
            <p:nvPr/>
          </p:nvSpPr>
          <p:spPr bwMode="auto">
            <a:xfrm>
              <a:off x="-278" y="135"/>
              <a:ext cx="397" cy="633"/>
            </a:xfrm>
            <a:custGeom>
              <a:avLst/>
              <a:gdLst>
                <a:gd name="T0" fmla="*/ 1753 w 1983"/>
                <a:gd name="T1" fmla="*/ 0 h 3164"/>
                <a:gd name="T2" fmla="*/ 1833 w 1983"/>
                <a:gd name="T3" fmla="*/ 13 h 3164"/>
                <a:gd name="T4" fmla="*/ 1901 w 1983"/>
                <a:gd name="T5" fmla="*/ 53 h 3164"/>
                <a:gd name="T6" fmla="*/ 1951 w 1983"/>
                <a:gd name="T7" fmla="*/ 113 h 3164"/>
                <a:gd name="T8" fmla="*/ 1979 w 1983"/>
                <a:gd name="T9" fmla="*/ 188 h 3164"/>
                <a:gd name="T10" fmla="*/ 1983 w 1983"/>
                <a:gd name="T11" fmla="*/ 1151 h 3164"/>
                <a:gd name="T12" fmla="*/ 1810 w 1983"/>
                <a:gd name="T13" fmla="*/ 229 h 3164"/>
                <a:gd name="T14" fmla="*/ 1799 w 1983"/>
                <a:gd name="T15" fmla="*/ 195 h 3164"/>
                <a:gd name="T16" fmla="*/ 1771 w 1983"/>
                <a:gd name="T17" fmla="*/ 175 h 3164"/>
                <a:gd name="T18" fmla="*/ 230 w 1983"/>
                <a:gd name="T19" fmla="*/ 171 h 3164"/>
                <a:gd name="T20" fmla="*/ 196 w 1983"/>
                <a:gd name="T21" fmla="*/ 182 h 3164"/>
                <a:gd name="T22" fmla="*/ 175 w 1983"/>
                <a:gd name="T23" fmla="*/ 211 h 3164"/>
                <a:gd name="T24" fmla="*/ 173 w 1983"/>
                <a:gd name="T25" fmla="*/ 1594 h 3164"/>
                <a:gd name="T26" fmla="*/ 184 w 1983"/>
                <a:gd name="T27" fmla="*/ 1628 h 3164"/>
                <a:gd name="T28" fmla="*/ 212 w 1983"/>
                <a:gd name="T29" fmla="*/ 1649 h 3164"/>
                <a:gd name="T30" fmla="*/ 1753 w 1983"/>
                <a:gd name="T31" fmla="*/ 1651 h 3164"/>
                <a:gd name="T32" fmla="*/ 1787 w 1983"/>
                <a:gd name="T33" fmla="*/ 1640 h 3164"/>
                <a:gd name="T34" fmla="*/ 1808 w 1983"/>
                <a:gd name="T35" fmla="*/ 1612 h 3164"/>
                <a:gd name="T36" fmla="*/ 1810 w 1983"/>
                <a:gd name="T37" fmla="*/ 1205 h 3164"/>
                <a:gd name="T38" fmla="*/ 1955 w 1983"/>
                <a:gd name="T39" fmla="*/ 1344 h 3164"/>
                <a:gd name="T40" fmla="*/ 1968 w 1983"/>
                <a:gd name="T41" fmla="*/ 1413 h 3164"/>
                <a:gd name="T42" fmla="*/ 1983 w 1983"/>
                <a:gd name="T43" fmla="*/ 1594 h 3164"/>
                <a:gd name="T44" fmla="*/ 1968 w 1983"/>
                <a:gd name="T45" fmla="*/ 1674 h 3164"/>
                <a:gd name="T46" fmla="*/ 1929 w 1983"/>
                <a:gd name="T47" fmla="*/ 1742 h 3164"/>
                <a:gd name="T48" fmla="*/ 1869 w 1983"/>
                <a:gd name="T49" fmla="*/ 1793 h 3164"/>
                <a:gd name="T50" fmla="*/ 1794 w 1983"/>
                <a:gd name="T51" fmla="*/ 1820 h 3164"/>
                <a:gd name="T52" fmla="*/ 1068 w 1983"/>
                <a:gd name="T53" fmla="*/ 1824 h 3164"/>
                <a:gd name="T54" fmla="*/ 1583 w 1983"/>
                <a:gd name="T55" fmla="*/ 3049 h 3164"/>
                <a:gd name="T56" fmla="*/ 1580 w 1983"/>
                <a:gd name="T57" fmla="*/ 3092 h 3164"/>
                <a:gd name="T58" fmla="*/ 1561 w 1983"/>
                <a:gd name="T59" fmla="*/ 3130 h 3164"/>
                <a:gd name="T60" fmla="*/ 1525 w 1983"/>
                <a:gd name="T61" fmla="*/ 3156 h 3164"/>
                <a:gd name="T62" fmla="*/ 1481 w 1983"/>
                <a:gd name="T63" fmla="*/ 3164 h 3164"/>
                <a:gd name="T64" fmla="*/ 1440 w 1983"/>
                <a:gd name="T65" fmla="*/ 3152 h 3164"/>
                <a:gd name="T66" fmla="*/ 1407 w 1983"/>
                <a:gd name="T67" fmla="*/ 3124 h 3164"/>
                <a:gd name="T68" fmla="*/ 954 w 1983"/>
                <a:gd name="T69" fmla="*/ 2060 h 3164"/>
                <a:gd name="T70" fmla="*/ 501 w 1983"/>
                <a:gd name="T71" fmla="*/ 3125 h 3164"/>
                <a:gd name="T72" fmla="*/ 466 w 1983"/>
                <a:gd name="T73" fmla="*/ 3153 h 3164"/>
                <a:gd name="T74" fmla="*/ 422 w 1983"/>
                <a:gd name="T75" fmla="*/ 3164 h 3164"/>
                <a:gd name="T76" fmla="*/ 384 w 1983"/>
                <a:gd name="T77" fmla="*/ 3156 h 3164"/>
                <a:gd name="T78" fmla="*/ 348 w 1983"/>
                <a:gd name="T79" fmla="*/ 3130 h 3164"/>
                <a:gd name="T80" fmla="*/ 328 w 1983"/>
                <a:gd name="T81" fmla="*/ 3092 h 3164"/>
                <a:gd name="T82" fmla="*/ 325 w 1983"/>
                <a:gd name="T83" fmla="*/ 3049 h 3164"/>
                <a:gd name="T84" fmla="*/ 842 w 1983"/>
                <a:gd name="T85" fmla="*/ 1824 h 3164"/>
                <a:gd name="T86" fmla="*/ 189 w 1983"/>
                <a:gd name="T87" fmla="*/ 1820 h 3164"/>
                <a:gd name="T88" fmla="*/ 114 w 1983"/>
                <a:gd name="T89" fmla="*/ 1793 h 3164"/>
                <a:gd name="T90" fmla="*/ 54 w 1983"/>
                <a:gd name="T91" fmla="*/ 1742 h 3164"/>
                <a:gd name="T92" fmla="*/ 15 w 1983"/>
                <a:gd name="T93" fmla="*/ 1674 h 3164"/>
                <a:gd name="T94" fmla="*/ 0 w 1983"/>
                <a:gd name="T95" fmla="*/ 1594 h 3164"/>
                <a:gd name="T96" fmla="*/ 4 w 1983"/>
                <a:gd name="T97" fmla="*/ 188 h 3164"/>
                <a:gd name="T98" fmla="*/ 31 w 1983"/>
                <a:gd name="T99" fmla="*/ 113 h 3164"/>
                <a:gd name="T100" fmla="*/ 82 w 1983"/>
                <a:gd name="T101" fmla="*/ 53 h 3164"/>
                <a:gd name="T102" fmla="*/ 150 w 1983"/>
                <a:gd name="T103" fmla="*/ 13 h 3164"/>
                <a:gd name="T104" fmla="*/ 230 w 1983"/>
                <a:gd name="T105" fmla="*/ 0 h 3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3" h="3164">
                  <a:moveTo>
                    <a:pt x="230" y="0"/>
                  </a:moveTo>
                  <a:lnTo>
                    <a:pt x="1753" y="0"/>
                  </a:lnTo>
                  <a:lnTo>
                    <a:pt x="1794" y="3"/>
                  </a:lnTo>
                  <a:lnTo>
                    <a:pt x="1833" y="13"/>
                  </a:lnTo>
                  <a:lnTo>
                    <a:pt x="1869" y="31"/>
                  </a:lnTo>
                  <a:lnTo>
                    <a:pt x="1901" y="53"/>
                  </a:lnTo>
                  <a:lnTo>
                    <a:pt x="1929" y="81"/>
                  </a:lnTo>
                  <a:lnTo>
                    <a:pt x="1951" y="113"/>
                  </a:lnTo>
                  <a:lnTo>
                    <a:pt x="1968" y="148"/>
                  </a:lnTo>
                  <a:lnTo>
                    <a:pt x="1979" y="188"/>
                  </a:lnTo>
                  <a:lnTo>
                    <a:pt x="1983" y="229"/>
                  </a:lnTo>
                  <a:lnTo>
                    <a:pt x="1983" y="1151"/>
                  </a:lnTo>
                  <a:lnTo>
                    <a:pt x="1810" y="1030"/>
                  </a:lnTo>
                  <a:lnTo>
                    <a:pt x="1810" y="229"/>
                  </a:lnTo>
                  <a:lnTo>
                    <a:pt x="1808" y="211"/>
                  </a:lnTo>
                  <a:lnTo>
                    <a:pt x="1799" y="195"/>
                  </a:lnTo>
                  <a:lnTo>
                    <a:pt x="1787" y="182"/>
                  </a:lnTo>
                  <a:lnTo>
                    <a:pt x="1771" y="175"/>
                  </a:lnTo>
                  <a:lnTo>
                    <a:pt x="1753" y="171"/>
                  </a:lnTo>
                  <a:lnTo>
                    <a:pt x="230" y="171"/>
                  </a:lnTo>
                  <a:lnTo>
                    <a:pt x="212" y="175"/>
                  </a:lnTo>
                  <a:lnTo>
                    <a:pt x="196" y="182"/>
                  </a:lnTo>
                  <a:lnTo>
                    <a:pt x="184" y="195"/>
                  </a:lnTo>
                  <a:lnTo>
                    <a:pt x="175" y="211"/>
                  </a:lnTo>
                  <a:lnTo>
                    <a:pt x="173" y="229"/>
                  </a:lnTo>
                  <a:lnTo>
                    <a:pt x="173" y="1594"/>
                  </a:lnTo>
                  <a:lnTo>
                    <a:pt x="175" y="1612"/>
                  </a:lnTo>
                  <a:lnTo>
                    <a:pt x="184" y="1628"/>
                  </a:lnTo>
                  <a:lnTo>
                    <a:pt x="196" y="1640"/>
                  </a:lnTo>
                  <a:lnTo>
                    <a:pt x="212" y="1649"/>
                  </a:lnTo>
                  <a:lnTo>
                    <a:pt x="230" y="1651"/>
                  </a:lnTo>
                  <a:lnTo>
                    <a:pt x="1753" y="1651"/>
                  </a:lnTo>
                  <a:lnTo>
                    <a:pt x="1771" y="1649"/>
                  </a:lnTo>
                  <a:lnTo>
                    <a:pt x="1787" y="1640"/>
                  </a:lnTo>
                  <a:lnTo>
                    <a:pt x="1799" y="1628"/>
                  </a:lnTo>
                  <a:lnTo>
                    <a:pt x="1808" y="1612"/>
                  </a:lnTo>
                  <a:lnTo>
                    <a:pt x="1810" y="1594"/>
                  </a:lnTo>
                  <a:lnTo>
                    <a:pt x="1810" y="1205"/>
                  </a:lnTo>
                  <a:lnTo>
                    <a:pt x="1959" y="1309"/>
                  </a:lnTo>
                  <a:lnTo>
                    <a:pt x="1955" y="1344"/>
                  </a:lnTo>
                  <a:lnTo>
                    <a:pt x="1959" y="1379"/>
                  </a:lnTo>
                  <a:lnTo>
                    <a:pt x="1968" y="1413"/>
                  </a:lnTo>
                  <a:lnTo>
                    <a:pt x="1983" y="1444"/>
                  </a:lnTo>
                  <a:lnTo>
                    <a:pt x="1983" y="1594"/>
                  </a:lnTo>
                  <a:lnTo>
                    <a:pt x="1979" y="1635"/>
                  </a:lnTo>
                  <a:lnTo>
                    <a:pt x="1968" y="1674"/>
                  </a:lnTo>
                  <a:lnTo>
                    <a:pt x="1951" y="1710"/>
                  </a:lnTo>
                  <a:lnTo>
                    <a:pt x="1929" y="1742"/>
                  </a:lnTo>
                  <a:lnTo>
                    <a:pt x="1901" y="1770"/>
                  </a:lnTo>
                  <a:lnTo>
                    <a:pt x="1869" y="1793"/>
                  </a:lnTo>
                  <a:lnTo>
                    <a:pt x="1833" y="1810"/>
                  </a:lnTo>
                  <a:lnTo>
                    <a:pt x="1794" y="1820"/>
                  </a:lnTo>
                  <a:lnTo>
                    <a:pt x="1753" y="1824"/>
                  </a:lnTo>
                  <a:lnTo>
                    <a:pt x="1068" y="1824"/>
                  </a:lnTo>
                  <a:lnTo>
                    <a:pt x="1577" y="3027"/>
                  </a:lnTo>
                  <a:lnTo>
                    <a:pt x="1583" y="3049"/>
                  </a:lnTo>
                  <a:lnTo>
                    <a:pt x="1584" y="3071"/>
                  </a:lnTo>
                  <a:lnTo>
                    <a:pt x="1580" y="3092"/>
                  </a:lnTo>
                  <a:lnTo>
                    <a:pt x="1573" y="3112"/>
                  </a:lnTo>
                  <a:lnTo>
                    <a:pt x="1561" y="3130"/>
                  </a:lnTo>
                  <a:lnTo>
                    <a:pt x="1544" y="3144"/>
                  </a:lnTo>
                  <a:lnTo>
                    <a:pt x="1525" y="3156"/>
                  </a:lnTo>
                  <a:lnTo>
                    <a:pt x="1503" y="3163"/>
                  </a:lnTo>
                  <a:lnTo>
                    <a:pt x="1481" y="3164"/>
                  </a:lnTo>
                  <a:lnTo>
                    <a:pt x="1459" y="3160"/>
                  </a:lnTo>
                  <a:lnTo>
                    <a:pt x="1440" y="3152"/>
                  </a:lnTo>
                  <a:lnTo>
                    <a:pt x="1422" y="3140"/>
                  </a:lnTo>
                  <a:lnTo>
                    <a:pt x="1407" y="3124"/>
                  </a:lnTo>
                  <a:lnTo>
                    <a:pt x="1395" y="3104"/>
                  </a:lnTo>
                  <a:lnTo>
                    <a:pt x="954" y="2060"/>
                  </a:lnTo>
                  <a:lnTo>
                    <a:pt x="513" y="3104"/>
                  </a:lnTo>
                  <a:lnTo>
                    <a:pt x="501" y="3125"/>
                  </a:lnTo>
                  <a:lnTo>
                    <a:pt x="485" y="3141"/>
                  </a:lnTo>
                  <a:lnTo>
                    <a:pt x="466" y="3153"/>
                  </a:lnTo>
                  <a:lnTo>
                    <a:pt x="445" y="3161"/>
                  </a:lnTo>
                  <a:lnTo>
                    <a:pt x="422" y="3164"/>
                  </a:lnTo>
                  <a:lnTo>
                    <a:pt x="403" y="3161"/>
                  </a:lnTo>
                  <a:lnTo>
                    <a:pt x="384" y="3156"/>
                  </a:lnTo>
                  <a:lnTo>
                    <a:pt x="364" y="3144"/>
                  </a:lnTo>
                  <a:lnTo>
                    <a:pt x="348" y="3130"/>
                  </a:lnTo>
                  <a:lnTo>
                    <a:pt x="336" y="3112"/>
                  </a:lnTo>
                  <a:lnTo>
                    <a:pt x="328" y="3092"/>
                  </a:lnTo>
                  <a:lnTo>
                    <a:pt x="324" y="3071"/>
                  </a:lnTo>
                  <a:lnTo>
                    <a:pt x="325" y="3049"/>
                  </a:lnTo>
                  <a:lnTo>
                    <a:pt x="331" y="3027"/>
                  </a:lnTo>
                  <a:lnTo>
                    <a:pt x="842" y="1824"/>
                  </a:lnTo>
                  <a:lnTo>
                    <a:pt x="230" y="1824"/>
                  </a:lnTo>
                  <a:lnTo>
                    <a:pt x="189" y="1820"/>
                  </a:lnTo>
                  <a:lnTo>
                    <a:pt x="150" y="1810"/>
                  </a:lnTo>
                  <a:lnTo>
                    <a:pt x="114" y="1793"/>
                  </a:lnTo>
                  <a:lnTo>
                    <a:pt x="82" y="1770"/>
                  </a:lnTo>
                  <a:lnTo>
                    <a:pt x="54" y="1742"/>
                  </a:lnTo>
                  <a:lnTo>
                    <a:pt x="31" y="1710"/>
                  </a:lnTo>
                  <a:lnTo>
                    <a:pt x="15" y="1674"/>
                  </a:lnTo>
                  <a:lnTo>
                    <a:pt x="4" y="1635"/>
                  </a:lnTo>
                  <a:lnTo>
                    <a:pt x="0" y="1594"/>
                  </a:lnTo>
                  <a:lnTo>
                    <a:pt x="0" y="229"/>
                  </a:lnTo>
                  <a:lnTo>
                    <a:pt x="4" y="188"/>
                  </a:lnTo>
                  <a:lnTo>
                    <a:pt x="15" y="148"/>
                  </a:lnTo>
                  <a:lnTo>
                    <a:pt x="31" y="113"/>
                  </a:lnTo>
                  <a:lnTo>
                    <a:pt x="54" y="81"/>
                  </a:lnTo>
                  <a:lnTo>
                    <a:pt x="82" y="53"/>
                  </a:lnTo>
                  <a:lnTo>
                    <a:pt x="114" y="31"/>
                  </a:lnTo>
                  <a:lnTo>
                    <a:pt x="150" y="13"/>
                  </a:lnTo>
                  <a:lnTo>
                    <a:pt x="189" y="3"/>
                  </a:lnTo>
                  <a:lnTo>
                    <a:pt x="230" y="0"/>
                  </a:lnTo>
                  <a:close/>
                </a:path>
              </a:pathLst>
            </a:custGeom>
            <a:grpFill/>
            <a:ln w="0">
              <a:noFill/>
              <a:prstDash val="solid"/>
              <a:round/>
              <a:headEnd/>
              <a:tailEnd/>
            </a:ln>
          </p:spPr>
          <p:txBody>
            <a:bodyPr vert="horz" wrap="square" lIns="68562" tIns="34281" rIns="68562" bIns="34281" numCol="1" anchor="t" anchorCtr="0" compatLnSpc="1">
              <a:prstTxWarp prst="textNoShape">
                <a:avLst/>
              </a:prstTxWarp>
            </a:bodyPr>
            <a:lstStyle/>
            <a:p>
              <a:pPr defTabSz="685595"/>
              <a:endParaRPr lang="en-US" sz="1349">
                <a:solidFill>
                  <a:prstClr val="black"/>
                </a:solidFill>
              </a:endParaRPr>
            </a:p>
          </p:txBody>
        </p:sp>
        <p:sp>
          <p:nvSpPr>
            <p:cNvPr id="14" name="Rectangle 7"/>
            <p:cNvSpPr>
              <a:spLocks noChangeArrowheads="1"/>
            </p:cNvSpPr>
            <p:nvPr/>
          </p:nvSpPr>
          <p:spPr bwMode="auto">
            <a:xfrm>
              <a:off x="-190" y="232"/>
              <a:ext cx="60" cy="186"/>
            </a:xfrm>
            <a:prstGeom prst="rect">
              <a:avLst/>
            </a:prstGeom>
            <a:grpFill/>
            <a:ln w="0">
              <a:noFill/>
              <a:prstDash val="solid"/>
              <a:miter lim="800000"/>
              <a:headEnd/>
              <a:tailEnd/>
            </a:ln>
          </p:spPr>
          <p:txBody>
            <a:bodyPr vert="horz" wrap="square" lIns="68562" tIns="34281" rIns="68562" bIns="34281" numCol="1" anchor="t" anchorCtr="0" compatLnSpc="1">
              <a:prstTxWarp prst="textNoShape">
                <a:avLst/>
              </a:prstTxWarp>
            </a:bodyPr>
            <a:lstStyle/>
            <a:p>
              <a:pPr defTabSz="685595"/>
              <a:endParaRPr lang="en-US" sz="1349">
                <a:solidFill>
                  <a:prstClr val="black"/>
                </a:solidFill>
              </a:endParaRPr>
            </a:p>
          </p:txBody>
        </p:sp>
        <p:sp>
          <p:nvSpPr>
            <p:cNvPr id="15" name="Rectangle 8"/>
            <p:cNvSpPr>
              <a:spLocks noChangeArrowheads="1"/>
            </p:cNvSpPr>
            <p:nvPr/>
          </p:nvSpPr>
          <p:spPr bwMode="auto">
            <a:xfrm>
              <a:off x="-110" y="282"/>
              <a:ext cx="61" cy="136"/>
            </a:xfrm>
            <a:prstGeom prst="rect">
              <a:avLst/>
            </a:prstGeom>
            <a:grpFill/>
            <a:ln w="0">
              <a:noFill/>
              <a:prstDash val="solid"/>
              <a:miter lim="800000"/>
              <a:headEnd/>
              <a:tailEnd/>
            </a:ln>
          </p:spPr>
          <p:txBody>
            <a:bodyPr vert="horz" wrap="square" lIns="68562" tIns="34281" rIns="68562" bIns="34281" numCol="1" anchor="t" anchorCtr="0" compatLnSpc="1">
              <a:prstTxWarp prst="textNoShape">
                <a:avLst/>
              </a:prstTxWarp>
            </a:bodyPr>
            <a:lstStyle/>
            <a:p>
              <a:pPr defTabSz="685595"/>
              <a:endParaRPr lang="en-US" sz="1349">
                <a:solidFill>
                  <a:prstClr val="black"/>
                </a:solidFill>
              </a:endParaRPr>
            </a:p>
          </p:txBody>
        </p:sp>
        <p:sp>
          <p:nvSpPr>
            <p:cNvPr id="16" name="Freeform 9"/>
            <p:cNvSpPr>
              <a:spLocks/>
            </p:cNvSpPr>
            <p:nvPr/>
          </p:nvSpPr>
          <p:spPr bwMode="auto">
            <a:xfrm>
              <a:off x="-29" y="216"/>
              <a:ext cx="60" cy="202"/>
            </a:xfrm>
            <a:custGeom>
              <a:avLst/>
              <a:gdLst>
                <a:gd name="T0" fmla="*/ 0 w 302"/>
                <a:gd name="T1" fmla="*/ 0 h 1013"/>
                <a:gd name="T2" fmla="*/ 302 w 302"/>
                <a:gd name="T3" fmla="*/ 0 h 1013"/>
                <a:gd name="T4" fmla="*/ 302 w 302"/>
                <a:gd name="T5" fmla="*/ 438 h 1013"/>
                <a:gd name="T6" fmla="*/ 105 w 302"/>
                <a:gd name="T7" fmla="*/ 299 h 1013"/>
                <a:gd name="T8" fmla="*/ 22 w 302"/>
                <a:gd name="T9" fmla="*/ 417 h 1013"/>
                <a:gd name="T10" fmla="*/ 302 w 302"/>
                <a:gd name="T11" fmla="*/ 614 h 1013"/>
                <a:gd name="T12" fmla="*/ 302 w 302"/>
                <a:gd name="T13" fmla="*/ 1013 h 1013"/>
                <a:gd name="T14" fmla="*/ 0 w 302"/>
                <a:gd name="T15" fmla="*/ 1013 h 1013"/>
                <a:gd name="T16" fmla="*/ 0 w 302"/>
                <a:gd name="T17" fmla="*/ 0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1013">
                  <a:moveTo>
                    <a:pt x="0" y="0"/>
                  </a:moveTo>
                  <a:lnTo>
                    <a:pt x="302" y="0"/>
                  </a:lnTo>
                  <a:lnTo>
                    <a:pt x="302" y="438"/>
                  </a:lnTo>
                  <a:lnTo>
                    <a:pt x="105" y="299"/>
                  </a:lnTo>
                  <a:lnTo>
                    <a:pt x="22" y="417"/>
                  </a:lnTo>
                  <a:lnTo>
                    <a:pt x="302" y="614"/>
                  </a:lnTo>
                  <a:lnTo>
                    <a:pt x="302" y="1013"/>
                  </a:lnTo>
                  <a:lnTo>
                    <a:pt x="0" y="1013"/>
                  </a:lnTo>
                  <a:lnTo>
                    <a:pt x="0" y="0"/>
                  </a:lnTo>
                  <a:close/>
                </a:path>
              </a:pathLst>
            </a:custGeom>
            <a:grpFill/>
            <a:ln w="0">
              <a:noFill/>
              <a:prstDash val="solid"/>
              <a:round/>
              <a:headEnd/>
              <a:tailEnd/>
            </a:ln>
          </p:spPr>
          <p:txBody>
            <a:bodyPr vert="horz" wrap="square" lIns="68562" tIns="34281" rIns="68562" bIns="34281" numCol="1" anchor="t" anchorCtr="0" compatLnSpc="1">
              <a:prstTxWarp prst="textNoShape">
                <a:avLst/>
              </a:prstTxWarp>
            </a:bodyPr>
            <a:lstStyle/>
            <a:p>
              <a:pPr defTabSz="685595"/>
              <a:endParaRPr lang="en-US" sz="1349">
                <a:solidFill>
                  <a:prstClr val="black"/>
                </a:solidFill>
              </a:endParaRPr>
            </a:p>
          </p:txBody>
        </p:sp>
        <p:sp>
          <p:nvSpPr>
            <p:cNvPr id="17" name="Freeform 10"/>
            <p:cNvSpPr>
              <a:spLocks/>
            </p:cNvSpPr>
            <p:nvPr/>
          </p:nvSpPr>
          <p:spPr bwMode="auto">
            <a:xfrm>
              <a:off x="277" y="129"/>
              <a:ext cx="163" cy="163"/>
            </a:xfrm>
            <a:custGeom>
              <a:avLst/>
              <a:gdLst>
                <a:gd name="T0" fmla="*/ 406 w 814"/>
                <a:gd name="T1" fmla="*/ 0 h 813"/>
                <a:gd name="T2" fmla="*/ 462 w 814"/>
                <a:gd name="T3" fmla="*/ 3 h 813"/>
                <a:gd name="T4" fmla="*/ 515 w 814"/>
                <a:gd name="T5" fmla="*/ 14 h 813"/>
                <a:gd name="T6" fmla="*/ 565 w 814"/>
                <a:gd name="T7" fmla="*/ 31 h 813"/>
                <a:gd name="T8" fmla="*/ 612 w 814"/>
                <a:gd name="T9" fmla="*/ 55 h 813"/>
                <a:gd name="T10" fmla="*/ 655 w 814"/>
                <a:gd name="T11" fmla="*/ 84 h 813"/>
                <a:gd name="T12" fmla="*/ 694 w 814"/>
                <a:gd name="T13" fmla="*/ 119 h 813"/>
                <a:gd name="T14" fmla="*/ 729 w 814"/>
                <a:gd name="T15" fmla="*/ 158 h 813"/>
                <a:gd name="T16" fmla="*/ 758 w 814"/>
                <a:gd name="T17" fmla="*/ 202 h 813"/>
                <a:gd name="T18" fmla="*/ 782 w 814"/>
                <a:gd name="T19" fmla="*/ 249 h 813"/>
                <a:gd name="T20" fmla="*/ 799 w 814"/>
                <a:gd name="T21" fmla="*/ 298 h 813"/>
                <a:gd name="T22" fmla="*/ 810 w 814"/>
                <a:gd name="T23" fmla="*/ 352 h 813"/>
                <a:gd name="T24" fmla="*/ 814 w 814"/>
                <a:gd name="T25" fmla="*/ 407 h 813"/>
                <a:gd name="T26" fmla="*/ 810 w 814"/>
                <a:gd name="T27" fmla="*/ 462 h 813"/>
                <a:gd name="T28" fmla="*/ 799 w 814"/>
                <a:gd name="T29" fmla="*/ 515 h 813"/>
                <a:gd name="T30" fmla="*/ 782 w 814"/>
                <a:gd name="T31" fmla="*/ 566 h 813"/>
                <a:gd name="T32" fmla="*/ 758 w 814"/>
                <a:gd name="T33" fmla="*/ 613 h 813"/>
                <a:gd name="T34" fmla="*/ 729 w 814"/>
                <a:gd name="T35" fmla="*/ 655 h 813"/>
                <a:gd name="T36" fmla="*/ 694 w 814"/>
                <a:gd name="T37" fmla="*/ 695 h 813"/>
                <a:gd name="T38" fmla="*/ 655 w 814"/>
                <a:gd name="T39" fmla="*/ 729 h 813"/>
                <a:gd name="T40" fmla="*/ 612 w 814"/>
                <a:gd name="T41" fmla="*/ 758 h 813"/>
                <a:gd name="T42" fmla="*/ 565 w 814"/>
                <a:gd name="T43" fmla="*/ 782 h 813"/>
                <a:gd name="T44" fmla="*/ 515 w 814"/>
                <a:gd name="T45" fmla="*/ 799 h 813"/>
                <a:gd name="T46" fmla="*/ 462 w 814"/>
                <a:gd name="T47" fmla="*/ 810 h 813"/>
                <a:gd name="T48" fmla="*/ 406 w 814"/>
                <a:gd name="T49" fmla="*/ 813 h 813"/>
                <a:gd name="T50" fmla="*/ 352 w 814"/>
                <a:gd name="T51" fmla="*/ 810 h 813"/>
                <a:gd name="T52" fmla="*/ 299 w 814"/>
                <a:gd name="T53" fmla="*/ 799 h 813"/>
                <a:gd name="T54" fmla="*/ 248 w 814"/>
                <a:gd name="T55" fmla="*/ 782 h 813"/>
                <a:gd name="T56" fmla="*/ 201 w 814"/>
                <a:gd name="T57" fmla="*/ 758 h 813"/>
                <a:gd name="T58" fmla="*/ 157 w 814"/>
                <a:gd name="T59" fmla="*/ 729 h 813"/>
                <a:gd name="T60" fmla="*/ 119 w 814"/>
                <a:gd name="T61" fmla="*/ 695 h 813"/>
                <a:gd name="T62" fmla="*/ 85 w 814"/>
                <a:gd name="T63" fmla="*/ 655 h 813"/>
                <a:gd name="T64" fmla="*/ 56 w 814"/>
                <a:gd name="T65" fmla="*/ 613 h 813"/>
                <a:gd name="T66" fmla="*/ 32 w 814"/>
                <a:gd name="T67" fmla="*/ 566 h 813"/>
                <a:gd name="T68" fmla="*/ 15 w 814"/>
                <a:gd name="T69" fmla="*/ 515 h 813"/>
                <a:gd name="T70" fmla="*/ 4 w 814"/>
                <a:gd name="T71" fmla="*/ 462 h 813"/>
                <a:gd name="T72" fmla="*/ 0 w 814"/>
                <a:gd name="T73" fmla="*/ 407 h 813"/>
                <a:gd name="T74" fmla="*/ 4 w 814"/>
                <a:gd name="T75" fmla="*/ 352 h 813"/>
                <a:gd name="T76" fmla="*/ 15 w 814"/>
                <a:gd name="T77" fmla="*/ 298 h 813"/>
                <a:gd name="T78" fmla="*/ 32 w 814"/>
                <a:gd name="T79" fmla="*/ 249 h 813"/>
                <a:gd name="T80" fmla="*/ 56 w 814"/>
                <a:gd name="T81" fmla="*/ 202 h 813"/>
                <a:gd name="T82" fmla="*/ 85 w 814"/>
                <a:gd name="T83" fmla="*/ 158 h 813"/>
                <a:gd name="T84" fmla="*/ 119 w 814"/>
                <a:gd name="T85" fmla="*/ 119 h 813"/>
                <a:gd name="T86" fmla="*/ 157 w 814"/>
                <a:gd name="T87" fmla="*/ 84 h 813"/>
                <a:gd name="T88" fmla="*/ 201 w 814"/>
                <a:gd name="T89" fmla="*/ 55 h 813"/>
                <a:gd name="T90" fmla="*/ 248 w 814"/>
                <a:gd name="T91" fmla="*/ 31 h 813"/>
                <a:gd name="T92" fmla="*/ 299 w 814"/>
                <a:gd name="T93" fmla="*/ 14 h 813"/>
                <a:gd name="T94" fmla="*/ 352 w 814"/>
                <a:gd name="T95" fmla="*/ 3 h 813"/>
                <a:gd name="T96" fmla="*/ 406 w 814"/>
                <a:gd name="T97" fmla="*/ 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4" h="813">
                  <a:moveTo>
                    <a:pt x="406" y="0"/>
                  </a:moveTo>
                  <a:lnTo>
                    <a:pt x="462" y="3"/>
                  </a:lnTo>
                  <a:lnTo>
                    <a:pt x="515" y="14"/>
                  </a:lnTo>
                  <a:lnTo>
                    <a:pt x="565" y="31"/>
                  </a:lnTo>
                  <a:lnTo>
                    <a:pt x="612" y="55"/>
                  </a:lnTo>
                  <a:lnTo>
                    <a:pt x="655" y="84"/>
                  </a:lnTo>
                  <a:lnTo>
                    <a:pt x="694" y="119"/>
                  </a:lnTo>
                  <a:lnTo>
                    <a:pt x="729" y="158"/>
                  </a:lnTo>
                  <a:lnTo>
                    <a:pt x="758" y="202"/>
                  </a:lnTo>
                  <a:lnTo>
                    <a:pt x="782" y="249"/>
                  </a:lnTo>
                  <a:lnTo>
                    <a:pt x="799" y="298"/>
                  </a:lnTo>
                  <a:lnTo>
                    <a:pt x="810" y="352"/>
                  </a:lnTo>
                  <a:lnTo>
                    <a:pt x="814" y="407"/>
                  </a:lnTo>
                  <a:lnTo>
                    <a:pt x="810" y="462"/>
                  </a:lnTo>
                  <a:lnTo>
                    <a:pt x="799" y="515"/>
                  </a:lnTo>
                  <a:lnTo>
                    <a:pt x="782" y="566"/>
                  </a:lnTo>
                  <a:lnTo>
                    <a:pt x="758" y="613"/>
                  </a:lnTo>
                  <a:lnTo>
                    <a:pt x="729" y="655"/>
                  </a:lnTo>
                  <a:lnTo>
                    <a:pt x="694" y="695"/>
                  </a:lnTo>
                  <a:lnTo>
                    <a:pt x="655" y="729"/>
                  </a:lnTo>
                  <a:lnTo>
                    <a:pt x="612" y="758"/>
                  </a:lnTo>
                  <a:lnTo>
                    <a:pt x="565" y="782"/>
                  </a:lnTo>
                  <a:lnTo>
                    <a:pt x="515" y="799"/>
                  </a:lnTo>
                  <a:lnTo>
                    <a:pt x="462" y="810"/>
                  </a:lnTo>
                  <a:lnTo>
                    <a:pt x="406" y="813"/>
                  </a:lnTo>
                  <a:lnTo>
                    <a:pt x="352" y="810"/>
                  </a:lnTo>
                  <a:lnTo>
                    <a:pt x="299" y="799"/>
                  </a:lnTo>
                  <a:lnTo>
                    <a:pt x="248" y="782"/>
                  </a:lnTo>
                  <a:lnTo>
                    <a:pt x="201" y="758"/>
                  </a:lnTo>
                  <a:lnTo>
                    <a:pt x="157" y="729"/>
                  </a:lnTo>
                  <a:lnTo>
                    <a:pt x="119" y="695"/>
                  </a:lnTo>
                  <a:lnTo>
                    <a:pt x="85" y="655"/>
                  </a:lnTo>
                  <a:lnTo>
                    <a:pt x="56" y="613"/>
                  </a:lnTo>
                  <a:lnTo>
                    <a:pt x="32" y="566"/>
                  </a:lnTo>
                  <a:lnTo>
                    <a:pt x="15" y="515"/>
                  </a:lnTo>
                  <a:lnTo>
                    <a:pt x="4" y="462"/>
                  </a:lnTo>
                  <a:lnTo>
                    <a:pt x="0" y="407"/>
                  </a:lnTo>
                  <a:lnTo>
                    <a:pt x="4" y="352"/>
                  </a:lnTo>
                  <a:lnTo>
                    <a:pt x="15" y="298"/>
                  </a:lnTo>
                  <a:lnTo>
                    <a:pt x="32" y="249"/>
                  </a:lnTo>
                  <a:lnTo>
                    <a:pt x="56" y="202"/>
                  </a:lnTo>
                  <a:lnTo>
                    <a:pt x="85" y="158"/>
                  </a:lnTo>
                  <a:lnTo>
                    <a:pt x="119" y="119"/>
                  </a:lnTo>
                  <a:lnTo>
                    <a:pt x="157" y="84"/>
                  </a:lnTo>
                  <a:lnTo>
                    <a:pt x="201" y="55"/>
                  </a:lnTo>
                  <a:lnTo>
                    <a:pt x="248" y="31"/>
                  </a:lnTo>
                  <a:lnTo>
                    <a:pt x="299" y="14"/>
                  </a:lnTo>
                  <a:lnTo>
                    <a:pt x="352" y="3"/>
                  </a:lnTo>
                  <a:lnTo>
                    <a:pt x="406" y="0"/>
                  </a:lnTo>
                  <a:close/>
                </a:path>
              </a:pathLst>
            </a:custGeom>
            <a:grpFill/>
            <a:ln w="0">
              <a:noFill/>
              <a:prstDash val="solid"/>
              <a:round/>
              <a:headEnd/>
              <a:tailEnd/>
            </a:ln>
          </p:spPr>
          <p:txBody>
            <a:bodyPr vert="horz" wrap="square" lIns="68562" tIns="34281" rIns="68562" bIns="34281" numCol="1" anchor="t" anchorCtr="0" compatLnSpc="1">
              <a:prstTxWarp prst="textNoShape">
                <a:avLst/>
              </a:prstTxWarp>
            </a:bodyPr>
            <a:lstStyle/>
            <a:p>
              <a:pPr defTabSz="685595"/>
              <a:endParaRPr lang="en-US" sz="1349">
                <a:solidFill>
                  <a:prstClr val="black"/>
                </a:solidFill>
              </a:endParaRPr>
            </a:p>
          </p:txBody>
        </p:sp>
        <p:sp>
          <p:nvSpPr>
            <p:cNvPr id="18" name="Freeform 11"/>
            <p:cNvSpPr>
              <a:spLocks noEditPoints="1"/>
            </p:cNvSpPr>
            <p:nvPr/>
          </p:nvSpPr>
          <p:spPr bwMode="auto">
            <a:xfrm>
              <a:off x="-13" y="287"/>
              <a:ext cx="526" cy="629"/>
            </a:xfrm>
            <a:custGeom>
              <a:avLst/>
              <a:gdLst>
                <a:gd name="T0" fmla="*/ 1858 w 2633"/>
                <a:gd name="T1" fmla="*/ 956 h 3144"/>
                <a:gd name="T2" fmla="*/ 1861 w 2633"/>
                <a:gd name="T3" fmla="*/ 165 h 3144"/>
                <a:gd name="T4" fmla="*/ 711 w 2633"/>
                <a:gd name="T5" fmla="*/ 477 h 3144"/>
                <a:gd name="T6" fmla="*/ 782 w 2633"/>
                <a:gd name="T7" fmla="*/ 428 h 3144"/>
                <a:gd name="T8" fmla="*/ 869 w 2633"/>
                <a:gd name="T9" fmla="*/ 426 h 3144"/>
                <a:gd name="T10" fmla="*/ 985 w 2633"/>
                <a:gd name="T11" fmla="*/ 470 h 3144"/>
                <a:gd name="T12" fmla="*/ 1095 w 2633"/>
                <a:gd name="T13" fmla="*/ 483 h 3144"/>
                <a:gd name="T14" fmla="*/ 1198 w 2633"/>
                <a:gd name="T15" fmla="*/ 449 h 3144"/>
                <a:gd name="T16" fmla="*/ 1308 w 2633"/>
                <a:gd name="T17" fmla="*/ 373 h 3144"/>
                <a:gd name="T18" fmla="*/ 1443 w 2633"/>
                <a:gd name="T19" fmla="*/ 251 h 3144"/>
                <a:gd name="T20" fmla="*/ 1587 w 2633"/>
                <a:gd name="T21" fmla="*/ 124 h 3144"/>
                <a:gd name="T22" fmla="*/ 1708 w 2633"/>
                <a:gd name="T23" fmla="*/ 62 h 3144"/>
                <a:gd name="T24" fmla="*/ 1859 w 2633"/>
                <a:gd name="T25" fmla="*/ 149 h 3144"/>
                <a:gd name="T26" fmla="*/ 2062 w 2633"/>
                <a:gd name="T27" fmla="*/ 85 h 3144"/>
                <a:gd name="T28" fmla="*/ 2169 w 2633"/>
                <a:gd name="T29" fmla="*/ 147 h 3144"/>
                <a:gd name="T30" fmla="*/ 2279 w 2633"/>
                <a:gd name="T31" fmla="*/ 228 h 3144"/>
                <a:gd name="T32" fmla="*/ 2382 w 2633"/>
                <a:gd name="T33" fmla="*/ 326 h 3144"/>
                <a:gd name="T34" fmla="*/ 2471 w 2633"/>
                <a:gd name="T35" fmla="*/ 447 h 3144"/>
                <a:gd name="T36" fmla="*/ 2545 w 2633"/>
                <a:gd name="T37" fmla="*/ 597 h 3144"/>
                <a:gd name="T38" fmla="*/ 2599 w 2633"/>
                <a:gd name="T39" fmla="*/ 780 h 3144"/>
                <a:gd name="T40" fmla="*/ 2628 w 2633"/>
                <a:gd name="T41" fmla="*/ 1005 h 3144"/>
                <a:gd name="T42" fmla="*/ 2631 w 2633"/>
                <a:gd name="T43" fmla="*/ 1274 h 3144"/>
                <a:gd name="T44" fmla="*/ 2608 w 2633"/>
                <a:gd name="T45" fmla="*/ 1433 h 3144"/>
                <a:gd name="T46" fmla="*/ 2551 w 2633"/>
                <a:gd name="T47" fmla="*/ 1496 h 3144"/>
                <a:gd name="T48" fmla="*/ 2466 w 2633"/>
                <a:gd name="T49" fmla="*/ 1522 h 3144"/>
                <a:gd name="T50" fmla="*/ 2394 w 2633"/>
                <a:gd name="T51" fmla="*/ 1503 h 3144"/>
                <a:gd name="T52" fmla="*/ 2328 w 2633"/>
                <a:gd name="T53" fmla="*/ 1440 h 3144"/>
                <a:gd name="T54" fmla="*/ 2309 w 2633"/>
                <a:gd name="T55" fmla="*/ 1351 h 3144"/>
                <a:gd name="T56" fmla="*/ 2316 w 2633"/>
                <a:gd name="T57" fmla="*/ 1101 h 3144"/>
                <a:gd name="T58" fmla="*/ 2299 w 2633"/>
                <a:gd name="T59" fmla="*/ 901 h 3144"/>
                <a:gd name="T60" fmla="*/ 2276 w 2633"/>
                <a:gd name="T61" fmla="*/ 1300 h 3144"/>
                <a:gd name="T62" fmla="*/ 2253 w 2633"/>
                <a:gd name="T63" fmla="*/ 1418 h 3144"/>
                <a:gd name="T64" fmla="*/ 2234 w 2633"/>
                <a:gd name="T65" fmla="*/ 2991 h 3144"/>
                <a:gd name="T66" fmla="*/ 2194 w 2633"/>
                <a:gd name="T67" fmla="*/ 3078 h 3144"/>
                <a:gd name="T68" fmla="*/ 2116 w 2633"/>
                <a:gd name="T69" fmla="*/ 3132 h 3144"/>
                <a:gd name="T70" fmla="*/ 2018 w 2633"/>
                <a:gd name="T71" fmla="*/ 3140 h 3144"/>
                <a:gd name="T72" fmla="*/ 1931 w 2633"/>
                <a:gd name="T73" fmla="*/ 3101 h 3144"/>
                <a:gd name="T74" fmla="*/ 1876 w 2633"/>
                <a:gd name="T75" fmla="*/ 3022 h 3144"/>
                <a:gd name="T76" fmla="*/ 1864 w 2633"/>
                <a:gd name="T77" fmla="*/ 1659 h 3144"/>
                <a:gd name="T78" fmla="*/ 1838 w 2633"/>
                <a:gd name="T79" fmla="*/ 2958 h 3144"/>
                <a:gd name="T80" fmla="*/ 1812 w 2633"/>
                <a:gd name="T81" fmla="*/ 3051 h 3144"/>
                <a:gd name="T82" fmla="*/ 1744 w 2633"/>
                <a:gd name="T83" fmla="*/ 3119 h 3144"/>
                <a:gd name="T84" fmla="*/ 1650 w 2633"/>
                <a:gd name="T85" fmla="*/ 3144 h 3144"/>
                <a:gd name="T86" fmla="*/ 1556 w 2633"/>
                <a:gd name="T87" fmla="*/ 3119 h 3144"/>
                <a:gd name="T88" fmla="*/ 1489 w 2633"/>
                <a:gd name="T89" fmla="*/ 3051 h 3144"/>
                <a:gd name="T90" fmla="*/ 1464 w 2633"/>
                <a:gd name="T91" fmla="*/ 2958 h 3144"/>
                <a:gd name="T92" fmla="*/ 1453 w 2633"/>
                <a:gd name="T93" fmla="*/ 1381 h 3144"/>
                <a:gd name="T94" fmla="*/ 1443 w 2633"/>
                <a:gd name="T95" fmla="*/ 667 h 3144"/>
                <a:gd name="T96" fmla="*/ 1316 w 2633"/>
                <a:gd name="T97" fmla="*/ 743 h 3144"/>
                <a:gd name="T98" fmla="*/ 1176 w 2633"/>
                <a:gd name="T99" fmla="*/ 789 h 3144"/>
                <a:gd name="T100" fmla="*/ 1027 w 2633"/>
                <a:gd name="T101" fmla="*/ 797 h 3144"/>
                <a:gd name="T102" fmla="*/ 875 w 2633"/>
                <a:gd name="T103" fmla="*/ 766 h 3144"/>
                <a:gd name="T104" fmla="*/ 739 w 2633"/>
                <a:gd name="T105" fmla="*/ 707 h 3144"/>
                <a:gd name="T106" fmla="*/ 685 w 2633"/>
                <a:gd name="T107" fmla="*/ 640 h 3144"/>
                <a:gd name="T108" fmla="*/ 674 w 2633"/>
                <a:gd name="T109" fmla="*/ 555 h 3144"/>
                <a:gd name="T110" fmla="*/ 32 w 2633"/>
                <a:gd name="T11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3" h="3144">
                  <a:moveTo>
                    <a:pt x="1858" y="165"/>
                  </a:moveTo>
                  <a:lnTo>
                    <a:pt x="1760" y="821"/>
                  </a:lnTo>
                  <a:lnTo>
                    <a:pt x="1858" y="956"/>
                  </a:lnTo>
                  <a:lnTo>
                    <a:pt x="1861" y="956"/>
                  </a:lnTo>
                  <a:lnTo>
                    <a:pt x="1958" y="821"/>
                  </a:lnTo>
                  <a:lnTo>
                    <a:pt x="1861" y="165"/>
                  </a:lnTo>
                  <a:lnTo>
                    <a:pt x="1858" y="165"/>
                  </a:lnTo>
                  <a:close/>
                  <a:moveTo>
                    <a:pt x="32" y="0"/>
                  </a:moveTo>
                  <a:lnTo>
                    <a:pt x="711" y="477"/>
                  </a:lnTo>
                  <a:lnTo>
                    <a:pt x="732" y="456"/>
                  </a:lnTo>
                  <a:lnTo>
                    <a:pt x="757" y="441"/>
                  </a:lnTo>
                  <a:lnTo>
                    <a:pt x="782" y="428"/>
                  </a:lnTo>
                  <a:lnTo>
                    <a:pt x="811" y="422"/>
                  </a:lnTo>
                  <a:lnTo>
                    <a:pt x="840" y="421"/>
                  </a:lnTo>
                  <a:lnTo>
                    <a:pt x="869" y="426"/>
                  </a:lnTo>
                  <a:lnTo>
                    <a:pt x="898" y="436"/>
                  </a:lnTo>
                  <a:lnTo>
                    <a:pt x="943" y="455"/>
                  </a:lnTo>
                  <a:lnTo>
                    <a:pt x="985" y="470"/>
                  </a:lnTo>
                  <a:lnTo>
                    <a:pt x="1024" y="479"/>
                  </a:lnTo>
                  <a:lnTo>
                    <a:pt x="1060" y="483"/>
                  </a:lnTo>
                  <a:lnTo>
                    <a:pt x="1095" y="483"/>
                  </a:lnTo>
                  <a:lnTo>
                    <a:pt x="1130" y="477"/>
                  </a:lnTo>
                  <a:lnTo>
                    <a:pt x="1164" y="466"/>
                  </a:lnTo>
                  <a:lnTo>
                    <a:pt x="1198" y="449"/>
                  </a:lnTo>
                  <a:lnTo>
                    <a:pt x="1233" y="428"/>
                  </a:lnTo>
                  <a:lnTo>
                    <a:pt x="1269" y="403"/>
                  </a:lnTo>
                  <a:lnTo>
                    <a:pt x="1308" y="373"/>
                  </a:lnTo>
                  <a:lnTo>
                    <a:pt x="1349" y="337"/>
                  </a:lnTo>
                  <a:lnTo>
                    <a:pt x="1395" y="297"/>
                  </a:lnTo>
                  <a:lnTo>
                    <a:pt x="1443" y="251"/>
                  </a:lnTo>
                  <a:lnTo>
                    <a:pt x="1503" y="196"/>
                  </a:lnTo>
                  <a:lnTo>
                    <a:pt x="1567" y="140"/>
                  </a:lnTo>
                  <a:lnTo>
                    <a:pt x="1587" y="124"/>
                  </a:lnTo>
                  <a:lnTo>
                    <a:pt x="1609" y="113"/>
                  </a:lnTo>
                  <a:lnTo>
                    <a:pt x="1657" y="85"/>
                  </a:lnTo>
                  <a:lnTo>
                    <a:pt x="1708" y="62"/>
                  </a:lnTo>
                  <a:lnTo>
                    <a:pt x="1760" y="46"/>
                  </a:lnTo>
                  <a:lnTo>
                    <a:pt x="1761" y="46"/>
                  </a:lnTo>
                  <a:lnTo>
                    <a:pt x="1859" y="149"/>
                  </a:lnTo>
                  <a:lnTo>
                    <a:pt x="1961" y="48"/>
                  </a:lnTo>
                  <a:lnTo>
                    <a:pt x="2013" y="63"/>
                  </a:lnTo>
                  <a:lnTo>
                    <a:pt x="2062" y="85"/>
                  </a:lnTo>
                  <a:lnTo>
                    <a:pt x="2110" y="113"/>
                  </a:lnTo>
                  <a:lnTo>
                    <a:pt x="2130" y="123"/>
                  </a:lnTo>
                  <a:lnTo>
                    <a:pt x="2169" y="147"/>
                  </a:lnTo>
                  <a:lnTo>
                    <a:pt x="2206" y="172"/>
                  </a:lnTo>
                  <a:lnTo>
                    <a:pt x="2243" y="199"/>
                  </a:lnTo>
                  <a:lnTo>
                    <a:pt x="2279" y="228"/>
                  </a:lnTo>
                  <a:lnTo>
                    <a:pt x="2314" y="258"/>
                  </a:lnTo>
                  <a:lnTo>
                    <a:pt x="2349" y="291"/>
                  </a:lnTo>
                  <a:lnTo>
                    <a:pt x="2382" y="326"/>
                  </a:lnTo>
                  <a:lnTo>
                    <a:pt x="2413" y="363"/>
                  </a:lnTo>
                  <a:lnTo>
                    <a:pt x="2443" y="404"/>
                  </a:lnTo>
                  <a:lnTo>
                    <a:pt x="2471" y="447"/>
                  </a:lnTo>
                  <a:lnTo>
                    <a:pt x="2498" y="494"/>
                  </a:lnTo>
                  <a:lnTo>
                    <a:pt x="2523" y="543"/>
                  </a:lnTo>
                  <a:lnTo>
                    <a:pt x="2545" y="597"/>
                  </a:lnTo>
                  <a:lnTo>
                    <a:pt x="2565" y="655"/>
                  </a:lnTo>
                  <a:lnTo>
                    <a:pt x="2584" y="715"/>
                  </a:lnTo>
                  <a:lnTo>
                    <a:pt x="2599" y="780"/>
                  </a:lnTo>
                  <a:lnTo>
                    <a:pt x="2611" y="850"/>
                  </a:lnTo>
                  <a:lnTo>
                    <a:pt x="2621" y="925"/>
                  </a:lnTo>
                  <a:lnTo>
                    <a:pt x="2628" y="1005"/>
                  </a:lnTo>
                  <a:lnTo>
                    <a:pt x="2632" y="1089"/>
                  </a:lnTo>
                  <a:lnTo>
                    <a:pt x="2633" y="1179"/>
                  </a:lnTo>
                  <a:lnTo>
                    <a:pt x="2631" y="1274"/>
                  </a:lnTo>
                  <a:lnTo>
                    <a:pt x="2623" y="1375"/>
                  </a:lnTo>
                  <a:lnTo>
                    <a:pt x="2619" y="1405"/>
                  </a:lnTo>
                  <a:lnTo>
                    <a:pt x="2608" y="1433"/>
                  </a:lnTo>
                  <a:lnTo>
                    <a:pt x="2593" y="1457"/>
                  </a:lnTo>
                  <a:lnTo>
                    <a:pt x="2574" y="1479"/>
                  </a:lnTo>
                  <a:lnTo>
                    <a:pt x="2551" y="1496"/>
                  </a:lnTo>
                  <a:lnTo>
                    <a:pt x="2524" y="1509"/>
                  </a:lnTo>
                  <a:lnTo>
                    <a:pt x="2497" y="1518"/>
                  </a:lnTo>
                  <a:lnTo>
                    <a:pt x="2466" y="1522"/>
                  </a:lnTo>
                  <a:lnTo>
                    <a:pt x="2454" y="1520"/>
                  </a:lnTo>
                  <a:lnTo>
                    <a:pt x="2423" y="1514"/>
                  </a:lnTo>
                  <a:lnTo>
                    <a:pt x="2394" y="1503"/>
                  </a:lnTo>
                  <a:lnTo>
                    <a:pt x="2368" y="1486"/>
                  </a:lnTo>
                  <a:lnTo>
                    <a:pt x="2347" y="1466"/>
                  </a:lnTo>
                  <a:lnTo>
                    <a:pt x="2328" y="1440"/>
                  </a:lnTo>
                  <a:lnTo>
                    <a:pt x="2316" y="1413"/>
                  </a:lnTo>
                  <a:lnTo>
                    <a:pt x="2309" y="1382"/>
                  </a:lnTo>
                  <a:lnTo>
                    <a:pt x="2309" y="1351"/>
                  </a:lnTo>
                  <a:lnTo>
                    <a:pt x="2314" y="1262"/>
                  </a:lnTo>
                  <a:lnTo>
                    <a:pt x="2318" y="1178"/>
                  </a:lnTo>
                  <a:lnTo>
                    <a:pt x="2316" y="1101"/>
                  </a:lnTo>
                  <a:lnTo>
                    <a:pt x="2314" y="1029"/>
                  </a:lnTo>
                  <a:lnTo>
                    <a:pt x="2308" y="963"/>
                  </a:lnTo>
                  <a:lnTo>
                    <a:pt x="2299" y="901"/>
                  </a:lnTo>
                  <a:lnTo>
                    <a:pt x="2290" y="844"/>
                  </a:lnTo>
                  <a:lnTo>
                    <a:pt x="2276" y="792"/>
                  </a:lnTo>
                  <a:lnTo>
                    <a:pt x="2276" y="1300"/>
                  </a:lnTo>
                  <a:lnTo>
                    <a:pt x="2274" y="1341"/>
                  </a:lnTo>
                  <a:lnTo>
                    <a:pt x="2267" y="1380"/>
                  </a:lnTo>
                  <a:lnTo>
                    <a:pt x="2253" y="1418"/>
                  </a:lnTo>
                  <a:lnTo>
                    <a:pt x="2238" y="1453"/>
                  </a:lnTo>
                  <a:lnTo>
                    <a:pt x="2238" y="2958"/>
                  </a:lnTo>
                  <a:lnTo>
                    <a:pt x="2234" y="2991"/>
                  </a:lnTo>
                  <a:lnTo>
                    <a:pt x="2226" y="3022"/>
                  </a:lnTo>
                  <a:lnTo>
                    <a:pt x="2212" y="3051"/>
                  </a:lnTo>
                  <a:lnTo>
                    <a:pt x="2194" y="3078"/>
                  </a:lnTo>
                  <a:lnTo>
                    <a:pt x="2171" y="3101"/>
                  </a:lnTo>
                  <a:lnTo>
                    <a:pt x="2145" y="3119"/>
                  </a:lnTo>
                  <a:lnTo>
                    <a:pt x="2116" y="3132"/>
                  </a:lnTo>
                  <a:lnTo>
                    <a:pt x="2084" y="3140"/>
                  </a:lnTo>
                  <a:lnTo>
                    <a:pt x="2050" y="3144"/>
                  </a:lnTo>
                  <a:lnTo>
                    <a:pt x="2018" y="3140"/>
                  </a:lnTo>
                  <a:lnTo>
                    <a:pt x="1985" y="3132"/>
                  </a:lnTo>
                  <a:lnTo>
                    <a:pt x="1956" y="3119"/>
                  </a:lnTo>
                  <a:lnTo>
                    <a:pt x="1931" y="3101"/>
                  </a:lnTo>
                  <a:lnTo>
                    <a:pt x="1908" y="3078"/>
                  </a:lnTo>
                  <a:lnTo>
                    <a:pt x="1890" y="3051"/>
                  </a:lnTo>
                  <a:lnTo>
                    <a:pt x="1876" y="3022"/>
                  </a:lnTo>
                  <a:lnTo>
                    <a:pt x="1867" y="2991"/>
                  </a:lnTo>
                  <a:lnTo>
                    <a:pt x="1864" y="2958"/>
                  </a:lnTo>
                  <a:lnTo>
                    <a:pt x="1864" y="1659"/>
                  </a:lnTo>
                  <a:lnTo>
                    <a:pt x="1859" y="1659"/>
                  </a:lnTo>
                  <a:lnTo>
                    <a:pt x="1838" y="1658"/>
                  </a:lnTo>
                  <a:lnTo>
                    <a:pt x="1838" y="2958"/>
                  </a:lnTo>
                  <a:lnTo>
                    <a:pt x="1834" y="2991"/>
                  </a:lnTo>
                  <a:lnTo>
                    <a:pt x="1825" y="3022"/>
                  </a:lnTo>
                  <a:lnTo>
                    <a:pt x="1812" y="3051"/>
                  </a:lnTo>
                  <a:lnTo>
                    <a:pt x="1794" y="3078"/>
                  </a:lnTo>
                  <a:lnTo>
                    <a:pt x="1771" y="3101"/>
                  </a:lnTo>
                  <a:lnTo>
                    <a:pt x="1744" y="3119"/>
                  </a:lnTo>
                  <a:lnTo>
                    <a:pt x="1715" y="3132"/>
                  </a:lnTo>
                  <a:lnTo>
                    <a:pt x="1684" y="3140"/>
                  </a:lnTo>
                  <a:lnTo>
                    <a:pt x="1650" y="3144"/>
                  </a:lnTo>
                  <a:lnTo>
                    <a:pt x="1618" y="3140"/>
                  </a:lnTo>
                  <a:lnTo>
                    <a:pt x="1585" y="3132"/>
                  </a:lnTo>
                  <a:lnTo>
                    <a:pt x="1556" y="3119"/>
                  </a:lnTo>
                  <a:lnTo>
                    <a:pt x="1530" y="3101"/>
                  </a:lnTo>
                  <a:lnTo>
                    <a:pt x="1507" y="3078"/>
                  </a:lnTo>
                  <a:lnTo>
                    <a:pt x="1489" y="3051"/>
                  </a:lnTo>
                  <a:lnTo>
                    <a:pt x="1476" y="3022"/>
                  </a:lnTo>
                  <a:lnTo>
                    <a:pt x="1466" y="2991"/>
                  </a:lnTo>
                  <a:lnTo>
                    <a:pt x="1464" y="2958"/>
                  </a:lnTo>
                  <a:lnTo>
                    <a:pt x="1464" y="1444"/>
                  </a:lnTo>
                  <a:lnTo>
                    <a:pt x="1465" y="1419"/>
                  </a:lnTo>
                  <a:lnTo>
                    <a:pt x="1453" y="1381"/>
                  </a:lnTo>
                  <a:lnTo>
                    <a:pt x="1446" y="1341"/>
                  </a:lnTo>
                  <a:lnTo>
                    <a:pt x="1443" y="1300"/>
                  </a:lnTo>
                  <a:lnTo>
                    <a:pt x="1443" y="667"/>
                  </a:lnTo>
                  <a:lnTo>
                    <a:pt x="1402" y="694"/>
                  </a:lnTo>
                  <a:lnTo>
                    <a:pt x="1360" y="720"/>
                  </a:lnTo>
                  <a:lnTo>
                    <a:pt x="1316" y="743"/>
                  </a:lnTo>
                  <a:lnTo>
                    <a:pt x="1272" y="762"/>
                  </a:lnTo>
                  <a:lnTo>
                    <a:pt x="1226" y="778"/>
                  </a:lnTo>
                  <a:lnTo>
                    <a:pt x="1176" y="789"/>
                  </a:lnTo>
                  <a:lnTo>
                    <a:pt x="1127" y="797"/>
                  </a:lnTo>
                  <a:lnTo>
                    <a:pt x="1073" y="800"/>
                  </a:lnTo>
                  <a:lnTo>
                    <a:pt x="1027" y="797"/>
                  </a:lnTo>
                  <a:lnTo>
                    <a:pt x="978" y="791"/>
                  </a:lnTo>
                  <a:lnTo>
                    <a:pt x="928" y="782"/>
                  </a:lnTo>
                  <a:lnTo>
                    <a:pt x="875" y="766"/>
                  </a:lnTo>
                  <a:lnTo>
                    <a:pt x="821" y="746"/>
                  </a:lnTo>
                  <a:lnTo>
                    <a:pt x="764" y="722"/>
                  </a:lnTo>
                  <a:lnTo>
                    <a:pt x="739" y="707"/>
                  </a:lnTo>
                  <a:lnTo>
                    <a:pt x="716" y="687"/>
                  </a:lnTo>
                  <a:lnTo>
                    <a:pt x="699" y="665"/>
                  </a:lnTo>
                  <a:lnTo>
                    <a:pt x="685" y="640"/>
                  </a:lnTo>
                  <a:lnTo>
                    <a:pt x="677" y="612"/>
                  </a:lnTo>
                  <a:lnTo>
                    <a:pt x="673" y="584"/>
                  </a:lnTo>
                  <a:lnTo>
                    <a:pt x="674" y="555"/>
                  </a:lnTo>
                  <a:lnTo>
                    <a:pt x="682" y="526"/>
                  </a:lnTo>
                  <a:lnTo>
                    <a:pt x="0" y="48"/>
                  </a:lnTo>
                  <a:lnTo>
                    <a:pt x="32" y="0"/>
                  </a:lnTo>
                  <a:close/>
                </a:path>
              </a:pathLst>
            </a:custGeom>
            <a:grpFill/>
            <a:ln w="0">
              <a:noFill/>
              <a:prstDash val="solid"/>
              <a:round/>
              <a:headEnd/>
              <a:tailEnd/>
            </a:ln>
          </p:spPr>
          <p:txBody>
            <a:bodyPr vert="horz" wrap="square" lIns="68562" tIns="34281" rIns="68562" bIns="34281" numCol="1" anchor="t" anchorCtr="0" compatLnSpc="1">
              <a:prstTxWarp prst="textNoShape">
                <a:avLst/>
              </a:prstTxWarp>
            </a:bodyPr>
            <a:lstStyle/>
            <a:p>
              <a:pPr defTabSz="685595"/>
              <a:endParaRPr lang="en-US" sz="1349" dirty="0">
                <a:solidFill>
                  <a:prstClr val="black"/>
                </a:solidFill>
              </a:endParaRPr>
            </a:p>
          </p:txBody>
        </p:sp>
      </p:grpSp>
      <p:grpSp>
        <p:nvGrpSpPr>
          <p:cNvPr id="20" name="Group 14"/>
          <p:cNvGrpSpPr>
            <a:grpSpLocks noChangeAspect="1"/>
          </p:cNvGrpSpPr>
          <p:nvPr/>
        </p:nvGrpSpPr>
        <p:grpSpPr bwMode="auto">
          <a:xfrm>
            <a:off x="4866918" y="2345445"/>
            <a:ext cx="382062" cy="262150"/>
            <a:chOff x="-300" y="277"/>
            <a:chExt cx="599" cy="411"/>
          </a:xfrm>
          <a:solidFill>
            <a:schemeClr val="accent2"/>
          </a:solidFill>
        </p:grpSpPr>
        <p:sp>
          <p:nvSpPr>
            <p:cNvPr id="23" name="Freeform 16"/>
            <p:cNvSpPr>
              <a:spLocks/>
            </p:cNvSpPr>
            <p:nvPr/>
          </p:nvSpPr>
          <p:spPr bwMode="auto">
            <a:xfrm>
              <a:off x="-211" y="367"/>
              <a:ext cx="177" cy="229"/>
            </a:xfrm>
            <a:custGeom>
              <a:avLst/>
              <a:gdLst>
                <a:gd name="T0" fmla="*/ 808 w 1061"/>
                <a:gd name="T1" fmla="*/ 3 h 1375"/>
                <a:gd name="T2" fmla="*/ 919 w 1061"/>
                <a:gd name="T3" fmla="*/ 19 h 1375"/>
                <a:gd name="T4" fmla="*/ 1013 w 1061"/>
                <a:gd name="T5" fmla="*/ 46 h 1375"/>
                <a:gd name="T6" fmla="*/ 995 w 1061"/>
                <a:gd name="T7" fmla="*/ 295 h 1375"/>
                <a:gd name="T8" fmla="*/ 919 w 1061"/>
                <a:gd name="T9" fmla="*/ 268 h 1375"/>
                <a:gd name="T10" fmla="*/ 822 w 1061"/>
                <a:gd name="T11" fmla="*/ 249 h 1375"/>
                <a:gd name="T12" fmla="*/ 734 w 1061"/>
                <a:gd name="T13" fmla="*/ 248 h 1375"/>
                <a:gd name="T14" fmla="*/ 664 w 1061"/>
                <a:gd name="T15" fmla="*/ 260 h 1375"/>
                <a:gd name="T16" fmla="*/ 600 w 1061"/>
                <a:gd name="T17" fmla="*/ 287 h 1375"/>
                <a:gd name="T18" fmla="*/ 544 w 1061"/>
                <a:gd name="T19" fmla="*/ 329 h 1375"/>
                <a:gd name="T20" fmla="*/ 499 w 1061"/>
                <a:gd name="T21" fmla="*/ 384 h 1375"/>
                <a:gd name="T22" fmla="*/ 466 w 1061"/>
                <a:gd name="T23" fmla="*/ 451 h 1375"/>
                <a:gd name="T24" fmla="*/ 960 w 1061"/>
                <a:gd name="T25" fmla="*/ 489 h 1375"/>
                <a:gd name="T26" fmla="*/ 424 w 1061"/>
                <a:gd name="T27" fmla="*/ 635 h 1375"/>
                <a:gd name="T28" fmla="*/ 422 w 1061"/>
                <a:gd name="T29" fmla="*/ 697 h 1375"/>
                <a:gd name="T30" fmla="*/ 960 w 1061"/>
                <a:gd name="T31" fmla="*/ 730 h 1375"/>
                <a:gd name="T32" fmla="*/ 450 w 1061"/>
                <a:gd name="T33" fmla="*/ 876 h 1375"/>
                <a:gd name="T34" fmla="*/ 477 w 1061"/>
                <a:gd name="T35" fmla="*/ 957 h 1375"/>
                <a:gd name="T36" fmla="*/ 518 w 1061"/>
                <a:gd name="T37" fmla="*/ 1018 h 1375"/>
                <a:gd name="T38" fmla="*/ 571 w 1061"/>
                <a:gd name="T39" fmla="*/ 1066 h 1375"/>
                <a:gd name="T40" fmla="*/ 634 w 1061"/>
                <a:gd name="T41" fmla="*/ 1098 h 1375"/>
                <a:gd name="T42" fmla="*/ 705 w 1061"/>
                <a:gd name="T43" fmla="*/ 1117 h 1375"/>
                <a:gd name="T44" fmla="*/ 779 w 1061"/>
                <a:gd name="T45" fmla="*/ 1123 h 1375"/>
                <a:gd name="T46" fmla="*/ 859 w 1061"/>
                <a:gd name="T47" fmla="*/ 1116 h 1375"/>
                <a:gd name="T48" fmla="*/ 932 w 1061"/>
                <a:gd name="T49" fmla="*/ 1100 h 1375"/>
                <a:gd name="T50" fmla="*/ 990 w 1061"/>
                <a:gd name="T51" fmla="*/ 1080 h 1375"/>
                <a:gd name="T52" fmla="*/ 1061 w 1061"/>
                <a:gd name="T53" fmla="*/ 1297 h 1375"/>
                <a:gd name="T54" fmla="*/ 977 w 1061"/>
                <a:gd name="T55" fmla="*/ 1334 h 1375"/>
                <a:gd name="T56" fmla="*/ 868 w 1061"/>
                <a:gd name="T57" fmla="*/ 1363 h 1375"/>
                <a:gd name="T58" fmla="*/ 743 w 1061"/>
                <a:gd name="T59" fmla="*/ 1375 h 1375"/>
                <a:gd name="T60" fmla="*/ 626 w 1061"/>
                <a:gd name="T61" fmla="*/ 1365 h 1375"/>
                <a:gd name="T62" fmla="*/ 515 w 1061"/>
                <a:gd name="T63" fmla="*/ 1335 h 1375"/>
                <a:gd name="T64" fmla="*/ 413 w 1061"/>
                <a:gd name="T65" fmla="*/ 1288 h 1375"/>
                <a:gd name="T66" fmla="*/ 323 w 1061"/>
                <a:gd name="T67" fmla="*/ 1223 h 1375"/>
                <a:gd name="T68" fmla="*/ 247 w 1061"/>
                <a:gd name="T69" fmla="*/ 1141 h 1375"/>
                <a:gd name="T70" fmla="*/ 197 w 1061"/>
                <a:gd name="T71" fmla="*/ 1066 h 1375"/>
                <a:gd name="T72" fmla="*/ 159 w 1061"/>
                <a:gd name="T73" fmla="*/ 977 h 1375"/>
                <a:gd name="T74" fmla="*/ 132 w 1061"/>
                <a:gd name="T75" fmla="*/ 876 h 1375"/>
                <a:gd name="T76" fmla="*/ 0 w 1061"/>
                <a:gd name="T77" fmla="*/ 730 h 1375"/>
                <a:gd name="T78" fmla="*/ 113 w 1061"/>
                <a:gd name="T79" fmla="*/ 695 h 1375"/>
                <a:gd name="T80" fmla="*/ 114 w 1061"/>
                <a:gd name="T81" fmla="*/ 635 h 1375"/>
                <a:gd name="T82" fmla="*/ 0 w 1061"/>
                <a:gd name="T83" fmla="*/ 489 h 1375"/>
                <a:gd name="T84" fmla="*/ 152 w 1061"/>
                <a:gd name="T85" fmla="*/ 435 h 1375"/>
                <a:gd name="T86" fmla="*/ 192 w 1061"/>
                <a:gd name="T87" fmla="*/ 337 h 1375"/>
                <a:gd name="T88" fmla="*/ 246 w 1061"/>
                <a:gd name="T89" fmla="*/ 249 h 1375"/>
                <a:gd name="T90" fmla="*/ 318 w 1061"/>
                <a:gd name="T91" fmla="*/ 168 h 1375"/>
                <a:gd name="T92" fmla="*/ 408 w 1061"/>
                <a:gd name="T93" fmla="*/ 97 h 1375"/>
                <a:gd name="T94" fmla="*/ 511 w 1061"/>
                <a:gd name="T95" fmla="*/ 44 h 1375"/>
                <a:gd name="T96" fmla="*/ 624 w 1061"/>
                <a:gd name="T97" fmla="*/ 12 h 1375"/>
                <a:gd name="T98" fmla="*/ 747 w 1061"/>
                <a:gd name="T99" fmla="*/ 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1" h="1375">
                  <a:moveTo>
                    <a:pt x="747" y="0"/>
                  </a:moveTo>
                  <a:lnTo>
                    <a:pt x="808" y="3"/>
                  </a:lnTo>
                  <a:lnTo>
                    <a:pt x="866" y="9"/>
                  </a:lnTo>
                  <a:lnTo>
                    <a:pt x="919" y="19"/>
                  </a:lnTo>
                  <a:lnTo>
                    <a:pt x="968" y="32"/>
                  </a:lnTo>
                  <a:lnTo>
                    <a:pt x="1013" y="46"/>
                  </a:lnTo>
                  <a:lnTo>
                    <a:pt x="1052" y="62"/>
                  </a:lnTo>
                  <a:lnTo>
                    <a:pt x="995" y="295"/>
                  </a:lnTo>
                  <a:lnTo>
                    <a:pt x="960" y="282"/>
                  </a:lnTo>
                  <a:lnTo>
                    <a:pt x="919" y="268"/>
                  </a:lnTo>
                  <a:lnTo>
                    <a:pt x="872" y="257"/>
                  </a:lnTo>
                  <a:lnTo>
                    <a:pt x="822" y="249"/>
                  </a:lnTo>
                  <a:lnTo>
                    <a:pt x="770" y="246"/>
                  </a:lnTo>
                  <a:lnTo>
                    <a:pt x="734" y="248"/>
                  </a:lnTo>
                  <a:lnTo>
                    <a:pt x="699" y="252"/>
                  </a:lnTo>
                  <a:lnTo>
                    <a:pt x="664" y="260"/>
                  </a:lnTo>
                  <a:lnTo>
                    <a:pt x="631" y="272"/>
                  </a:lnTo>
                  <a:lnTo>
                    <a:pt x="600" y="287"/>
                  </a:lnTo>
                  <a:lnTo>
                    <a:pt x="571" y="306"/>
                  </a:lnTo>
                  <a:lnTo>
                    <a:pt x="544" y="329"/>
                  </a:lnTo>
                  <a:lnTo>
                    <a:pt x="520" y="356"/>
                  </a:lnTo>
                  <a:lnTo>
                    <a:pt x="499" y="384"/>
                  </a:lnTo>
                  <a:lnTo>
                    <a:pt x="482" y="416"/>
                  </a:lnTo>
                  <a:lnTo>
                    <a:pt x="466" y="451"/>
                  </a:lnTo>
                  <a:lnTo>
                    <a:pt x="454" y="489"/>
                  </a:lnTo>
                  <a:lnTo>
                    <a:pt x="960" y="489"/>
                  </a:lnTo>
                  <a:lnTo>
                    <a:pt x="960" y="635"/>
                  </a:lnTo>
                  <a:lnTo>
                    <a:pt x="424" y="635"/>
                  </a:lnTo>
                  <a:lnTo>
                    <a:pt x="422" y="667"/>
                  </a:lnTo>
                  <a:lnTo>
                    <a:pt x="422" y="697"/>
                  </a:lnTo>
                  <a:lnTo>
                    <a:pt x="422" y="730"/>
                  </a:lnTo>
                  <a:lnTo>
                    <a:pt x="960" y="730"/>
                  </a:lnTo>
                  <a:lnTo>
                    <a:pt x="960" y="876"/>
                  </a:lnTo>
                  <a:lnTo>
                    <a:pt x="450" y="876"/>
                  </a:lnTo>
                  <a:lnTo>
                    <a:pt x="462" y="919"/>
                  </a:lnTo>
                  <a:lnTo>
                    <a:pt x="477" y="957"/>
                  </a:lnTo>
                  <a:lnTo>
                    <a:pt x="496" y="990"/>
                  </a:lnTo>
                  <a:lnTo>
                    <a:pt x="518" y="1018"/>
                  </a:lnTo>
                  <a:lnTo>
                    <a:pt x="543" y="1045"/>
                  </a:lnTo>
                  <a:lnTo>
                    <a:pt x="571" y="1066"/>
                  </a:lnTo>
                  <a:lnTo>
                    <a:pt x="602" y="1084"/>
                  </a:lnTo>
                  <a:lnTo>
                    <a:pt x="634" y="1098"/>
                  </a:lnTo>
                  <a:lnTo>
                    <a:pt x="669" y="1109"/>
                  </a:lnTo>
                  <a:lnTo>
                    <a:pt x="705" y="1117"/>
                  </a:lnTo>
                  <a:lnTo>
                    <a:pt x="742" y="1121"/>
                  </a:lnTo>
                  <a:lnTo>
                    <a:pt x="779" y="1123"/>
                  </a:lnTo>
                  <a:lnTo>
                    <a:pt x="820" y="1121"/>
                  </a:lnTo>
                  <a:lnTo>
                    <a:pt x="859" y="1116"/>
                  </a:lnTo>
                  <a:lnTo>
                    <a:pt x="897" y="1109"/>
                  </a:lnTo>
                  <a:lnTo>
                    <a:pt x="932" y="1100"/>
                  </a:lnTo>
                  <a:lnTo>
                    <a:pt x="964" y="1090"/>
                  </a:lnTo>
                  <a:lnTo>
                    <a:pt x="990" y="1080"/>
                  </a:lnTo>
                  <a:lnTo>
                    <a:pt x="1012" y="1070"/>
                  </a:lnTo>
                  <a:lnTo>
                    <a:pt x="1061" y="1297"/>
                  </a:lnTo>
                  <a:lnTo>
                    <a:pt x="1022" y="1315"/>
                  </a:lnTo>
                  <a:lnTo>
                    <a:pt x="977" y="1334"/>
                  </a:lnTo>
                  <a:lnTo>
                    <a:pt x="924" y="1349"/>
                  </a:lnTo>
                  <a:lnTo>
                    <a:pt x="868" y="1363"/>
                  </a:lnTo>
                  <a:lnTo>
                    <a:pt x="807" y="1371"/>
                  </a:lnTo>
                  <a:lnTo>
                    <a:pt x="743" y="1375"/>
                  </a:lnTo>
                  <a:lnTo>
                    <a:pt x="683" y="1371"/>
                  </a:lnTo>
                  <a:lnTo>
                    <a:pt x="626" y="1365"/>
                  </a:lnTo>
                  <a:lnTo>
                    <a:pt x="570" y="1353"/>
                  </a:lnTo>
                  <a:lnTo>
                    <a:pt x="515" y="1335"/>
                  </a:lnTo>
                  <a:lnTo>
                    <a:pt x="463" y="1314"/>
                  </a:lnTo>
                  <a:lnTo>
                    <a:pt x="413" y="1288"/>
                  </a:lnTo>
                  <a:lnTo>
                    <a:pt x="366" y="1258"/>
                  </a:lnTo>
                  <a:lnTo>
                    <a:pt x="323" y="1223"/>
                  </a:lnTo>
                  <a:lnTo>
                    <a:pt x="283" y="1184"/>
                  </a:lnTo>
                  <a:lnTo>
                    <a:pt x="247" y="1141"/>
                  </a:lnTo>
                  <a:lnTo>
                    <a:pt x="221" y="1105"/>
                  </a:lnTo>
                  <a:lnTo>
                    <a:pt x="197" y="1066"/>
                  </a:lnTo>
                  <a:lnTo>
                    <a:pt x="176" y="1023"/>
                  </a:lnTo>
                  <a:lnTo>
                    <a:pt x="159" y="977"/>
                  </a:lnTo>
                  <a:lnTo>
                    <a:pt x="143" y="929"/>
                  </a:lnTo>
                  <a:lnTo>
                    <a:pt x="132" y="876"/>
                  </a:lnTo>
                  <a:lnTo>
                    <a:pt x="0" y="876"/>
                  </a:lnTo>
                  <a:lnTo>
                    <a:pt x="0" y="730"/>
                  </a:lnTo>
                  <a:lnTo>
                    <a:pt x="113" y="730"/>
                  </a:lnTo>
                  <a:lnTo>
                    <a:pt x="113" y="695"/>
                  </a:lnTo>
                  <a:lnTo>
                    <a:pt x="114" y="666"/>
                  </a:lnTo>
                  <a:lnTo>
                    <a:pt x="114" y="635"/>
                  </a:lnTo>
                  <a:lnTo>
                    <a:pt x="0" y="635"/>
                  </a:lnTo>
                  <a:lnTo>
                    <a:pt x="0" y="489"/>
                  </a:lnTo>
                  <a:lnTo>
                    <a:pt x="137" y="489"/>
                  </a:lnTo>
                  <a:lnTo>
                    <a:pt x="152" y="435"/>
                  </a:lnTo>
                  <a:lnTo>
                    <a:pt x="171" y="384"/>
                  </a:lnTo>
                  <a:lnTo>
                    <a:pt x="192" y="337"/>
                  </a:lnTo>
                  <a:lnTo>
                    <a:pt x="218" y="291"/>
                  </a:lnTo>
                  <a:lnTo>
                    <a:pt x="246" y="249"/>
                  </a:lnTo>
                  <a:lnTo>
                    <a:pt x="278" y="210"/>
                  </a:lnTo>
                  <a:lnTo>
                    <a:pt x="318" y="168"/>
                  </a:lnTo>
                  <a:lnTo>
                    <a:pt x="362" y="131"/>
                  </a:lnTo>
                  <a:lnTo>
                    <a:pt x="408" y="97"/>
                  </a:lnTo>
                  <a:lnTo>
                    <a:pt x="458" y="68"/>
                  </a:lnTo>
                  <a:lnTo>
                    <a:pt x="511" y="44"/>
                  </a:lnTo>
                  <a:lnTo>
                    <a:pt x="566" y="25"/>
                  </a:lnTo>
                  <a:lnTo>
                    <a:pt x="624" y="12"/>
                  </a:lnTo>
                  <a:lnTo>
                    <a:pt x="684" y="3"/>
                  </a:lnTo>
                  <a:lnTo>
                    <a:pt x="747" y="0"/>
                  </a:lnTo>
                  <a:close/>
                </a:path>
              </a:pathLst>
            </a:custGeom>
            <a:grpFill/>
            <a:ln w="0">
              <a:noFill/>
              <a:prstDash val="solid"/>
              <a:round/>
              <a:headEnd/>
              <a:tailEnd/>
            </a:ln>
          </p:spPr>
          <p:txBody>
            <a:bodyPr vert="horz" wrap="square" lIns="68562" tIns="34281" rIns="68562" bIns="34281" numCol="1" anchor="t" anchorCtr="0" compatLnSpc="1">
              <a:prstTxWarp prst="textNoShape">
                <a:avLst/>
              </a:prstTxWarp>
            </a:bodyPr>
            <a:lstStyle/>
            <a:p>
              <a:pPr defTabSz="685595"/>
              <a:endParaRPr lang="en-US" sz="1349">
                <a:solidFill>
                  <a:prstClr val="black"/>
                </a:solidFill>
              </a:endParaRPr>
            </a:p>
          </p:txBody>
        </p:sp>
        <p:sp>
          <p:nvSpPr>
            <p:cNvPr id="24" name="Freeform 17"/>
            <p:cNvSpPr>
              <a:spLocks noEditPoints="1"/>
            </p:cNvSpPr>
            <p:nvPr/>
          </p:nvSpPr>
          <p:spPr bwMode="auto">
            <a:xfrm>
              <a:off x="-300" y="277"/>
              <a:ext cx="408" cy="410"/>
            </a:xfrm>
            <a:custGeom>
              <a:avLst/>
              <a:gdLst>
                <a:gd name="T0" fmla="*/ 1069 w 2449"/>
                <a:gd name="T1" fmla="*/ 279 h 2460"/>
                <a:gd name="T2" fmla="*/ 852 w 2449"/>
                <a:gd name="T3" fmla="*/ 343 h 2460"/>
                <a:gd name="T4" fmla="*/ 659 w 2449"/>
                <a:gd name="T5" fmla="*/ 452 h 2460"/>
                <a:gd name="T6" fmla="*/ 497 w 2449"/>
                <a:gd name="T7" fmla="*/ 604 h 2460"/>
                <a:gd name="T8" fmla="*/ 373 w 2449"/>
                <a:gd name="T9" fmla="*/ 788 h 2460"/>
                <a:gd name="T10" fmla="*/ 295 w 2449"/>
                <a:gd name="T11" fmla="*/ 998 h 2460"/>
                <a:gd name="T12" fmla="*/ 266 w 2449"/>
                <a:gd name="T13" fmla="*/ 1229 h 2460"/>
                <a:gd name="T14" fmla="*/ 295 w 2449"/>
                <a:gd name="T15" fmla="*/ 1461 h 2460"/>
                <a:gd name="T16" fmla="*/ 373 w 2449"/>
                <a:gd name="T17" fmla="*/ 1672 h 2460"/>
                <a:gd name="T18" fmla="*/ 497 w 2449"/>
                <a:gd name="T19" fmla="*/ 1856 h 2460"/>
                <a:gd name="T20" fmla="*/ 659 w 2449"/>
                <a:gd name="T21" fmla="*/ 2007 h 2460"/>
                <a:gd name="T22" fmla="*/ 852 w 2449"/>
                <a:gd name="T23" fmla="*/ 2116 h 2460"/>
                <a:gd name="T24" fmla="*/ 1069 w 2449"/>
                <a:gd name="T25" fmla="*/ 2180 h 2460"/>
                <a:gd name="T26" fmla="*/ 1304 w 2449"/>
                <a:gd name="T27" fmla="*/ 2188 h 2460"/>
                <a:gd name="T28" fmla="*/ 1527 w 2449"/>
                <a:gd name="T29" fmla="*/ 2142 h 2460"/>
                <a:gd name="T30" fmla="*/ 1729 w 2449"/>
                <a:gd name="T31" fmla="*/ 2048 h 2460"/>
                <a:gd name="T32" fmla="*/ 1901 w 2449"/>
                <a:gd name="T33" fmla="*/ 1910 h 2460"/>
                <a:gd name="T34" fmla="*/ 2039 w 2449"/>
                <a:gd name="T35" fmla="*/ 1737 h 2460"/>
                <a:gd name="T36" fmla="*/ 2134 w 2449"/>
                <a:gd name="T37" fmla="*/ 1534 h 2460"/>
                <a:gd name="T38" fmla="*/ 2180 w 2449"/>
                <a:gd name="T39" fmla="*/ 1308 h 2460"/>
                <a:gd name="T40" fmla="*/ 2170 w 2449"/>
                <a:gd name="T41" fmla="*/ 1074 h 2460"/>
                <a:gd name="T42" fmla="*/ 2108 w 2449"/>
                <a:gd name="T43" fmla="*/ 855 h 2460"/>
                <a:gd name="T44" fmla="*/ 1997 w 2449"/>
                <a:gd name="T45" fmla="*/ 662 h 2460"/>
                <a:gd name="T46" fmla="*/ 1848 w 2449"/>
                <a:gd name="T47" fmla="*/ 498 h 2460"/>
                <a:gd name="T48" fmla="*/ 1665 w 2449"/>
                <a:gd name="T49" fmla="*/ 375 h 2460"/>
                <a:gd name="T50" fmla="*/ 1455 w 2449"/>
                <a:gd name="T51" fmla="*/ 296 h 2460"/>
                <a:gd name="T52" fmla="*/ 1225 w 2449"/>
                <a:gd name="T53" fmla="*/ 267 h 2460"/>
                <a:gd name="T54" fmla="*/ 1405 w 2449"/>
                <a:gd name="T55" fmla="*/ 13 h 2460"/>
                <a:gd name="T56" fmla="*/ 1661 w 2449"/>
                <a:gd name="T57" fmla="*/ 80 h 2460"/>
                <a:gd name="T58" fmla="*/ 1892 w 2449"/>
                <a:gd name="T59" fmla="*/ 197 h 2460"/>
                <a:gd name="T60" fmla="*/ 2090 w 2449"/>
                <a:gd name="T61" fmla="*/ 359 h 2460"/>
                <a:gd name="T62" fmla="*/ 2252 w 2449"/>
                <a:gd name="T63" fmla="*/ 560 h 2460"/>
                <a:gd name="T64" fmla="*/ 2369 w 2449"/>
                <a:gd name="T65" fmla="*/ 791 h 2460"/>
                <a:gd name="T66" fmla="*/ 2436 w 2449"/>
                <a:gd name="T67" fmla="*/ 1047 h 2460"/>
                <a:gd name="T68" fmla="*/ 2446 w 2449"/>
                <a:gd name="T69" fmla="*/ 1321 h 2460"/>
                <a:gd name="T70" fmla="*/ 2397 w 2449"/>
                <a:gd name="T71" fmla="*/ 1585 h 2460"/>
                <a:gd name="T72" fmla="*/ 2296 w 2449"/>
                <a:gd name="T73" fmla="*/ 1826 h 2460"/>
                <a:gd name="T74" fmla="*/ 2149 w 2449"/>
                <a:gd name="T75" fmla="*/ 2037 h 2460"/>
                <a:gd name="T76" fmla="*/ 1961 w 2449"/>
                <a:gd name="T77" fmla="*/ 2213 h 2460"/>
                <a:gd name="T78" fmla="*/ 1741 w 2449"/>
                <a:gd name="T79" fmla="*/ 2345 h 2460"/>
                <a:gd name="T80" fmla="*/ 1493 w 2449"/>
                <a:gd name="T81" fmla="*/ 2431 h 2460"/>
                <a:gd name="T82" fmla="*/ 1225 w 2449"/>
                <a:gd name="T83" fmla="*/ 2460 h 2460"/>
                <a:gd name="T84" fmla="*/ 956 w 2449"/>
                <a:gd name="T85" fmla="*/ 2431 h 2460"/>
                <a:gd name="T86" fmla="*/ 708 w 2449"/>
                <a:gd name="T87" fmla="*/ 2345 h 2460"/>
                <a:gd name="T88" fmla="*/ 488 w 2449"/>
                <a:gd name="T89" fmla="*/ 2213 h 2460"/>
                <a:gd name="T90" fmla="*/ 300 w 2449"/>
                <a:gd name="T91" fmla="*/ 2037 h 2460"/>
                <a:gd name="T92" fmla="*/ 153 w 2449"/>
                <a:gd name="T93" fmla="*/ 1826 h 2460"/>
                <a:gd name="T94" fmla="*/ 52 w 2449"/>
                <a:gd name="T95" fmla="*/ 1585 h 2460"/>
                <a:gd name="T96" fmla="*/ 3 w 2449"/>
                <a:gd name="T97" fmla="*/ 1321 h 2460"/>
                <a:gd name="T98" fmla="*/ 13 w 2449"/>
                <a:gd name="T99" fmla="*/ 1047 h 2460"/>
                <a:gd name="T100" fmla="*/ 80 w 2449"/>
                <a:gd name="T101" fmla="*/ 791 h 2460"/>
                <a:gd name="T102" fmla="*/ 197 w 2449"/>
                <a:gd name="T103" fmla="*/ 560 h 2460"/>
                <a:gd name="T104" fmla="*/ 359 w 2449"/>
                <a:gd name="T105" fmla="*/ 359 h 2460"/>
                <a:gd name="T106" fmla="*/ 557 w 2449"/>
                <a:gd name="T107" fmla="*/ 197 h 2460"/>
                <a:gd name="T108" fmla="*/ 789 w 2449"/>
                <a:gd name="T109" fmla="*/ 80 h 2460"/>
                <a:gd name="T110" fmla="*/ 1044 w 2449"/>
                <a:gd name="T111" fmla="*/ 13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49" h="2460">
                  <a:moveTo>
                    <a:pt x="1225" y="267"/>
                  </a:moveTo>
                  <a:lnTo>
                    <a:pt x="1147" y="270"/>
                  </a:lnTo>
                  <a:lnTo>
                    <a:pt x="1069" y="279"/>
                  </a:lnTo>
                  <a:lnTo>
                    <a:pt x="995" y="296"/>
                  </a:lnTo>
                  <a:lnTo>
                    <a:pt x="922" y="316"/>
                  </a:lnTo>
                  <a:lnTo>
                    <a:pt x="852" y="343"/>
                  </a:lnTo>
                  <a:lnTo>
                    <a:pt x="784" y="375"/>
                  </a:lnTo>
                  <a:lnTo>
                    <a:pt x="720" y="412"/>
                  </a:lnTo>
                  <a:lnTo>
                    <a:pt x="659" y="452"/>
                  </a:lnTo>
                  <a:lnTo>
                    <a:pt x="601" y="498"/>
                  </a:lnTo>
                  <a:lnTo>
                    <a:pt x="548" y="549"/>
                  </a:lnTo>
                  <a:lnTo>
                    <a:pt x="497" y="604"/>
                  </a:lnTo>
                  <a:lnTo>
                    <a:pt x="452" y="662"/>
                  </a:lnTo>
                  <a:lnTo>
                    <a:pt x="410" y="723"/>
                  </a:lnTo>
                  <a:lnTo>
                    <a:pt x="373" y="788"/>
                  </a:lnTo>
                  <a:lnTo>
                    <a:pt x="341" y="855"/>
                  </a:lnTo>
                  <a:lnTo>
                    <a:pt x="315" y="926"/>
                  </a:lnTo>
                  <a:lnTo>
                    <a:pt x="295" y="998"/>
                  </a:lnTo>
                  <a:lnTo>
                    <a:pt x="279" y="1074"/>
                  </a:lnTo>
                  <a:lnTo>
                    <a:pt x="269" y="1151"/>
                  </a:lnTo>
                  <a:lnTo>
                    <a:pt x="266" y="1229"/>
                  </a:lnTo>
                  <a:lnTo>
                    <a:pt x="269" y="1308"/>
                  </a:lnTo>
                  <a:lnTo>
                    <a:pt x="279" y="1386"/>
                  </a:lnTo>
                  <a:lnTo>
                    <a:pt x="295" y="1461"/>
                  </a:lnTo>
                  <a:lnTo>
                    <a:pt x="315" y="1534"/>
                  </a:lnTo>
                  <a:lnTo>
                    <a:pt x="341" y="1604"/>
                  </a:lnTo>
                  <a:lnTo>
                    <a:pt x="373" y="1672"/>
                  </a:lnTo>
                  <a:lnTo>
                    <a:pt x="410" y="1737"/>
                  </a:lnTo>
                  <a:lnTo>
                    <a:pt x="452" y="1798"/>
                  </a:lnTo>
                  <a:lnTo>
                    <a:pt x="497" y="1856"/>
                  </a:lnTo>
                  <a:lnTo>
                    <a:pt x="548" y="1910"/>
                  </a:lnTo>
                  <a:lnTo>
                    <a:pt x="601" y="1960"/>
                  </a:lnTo>
                  <a:lnTo>
                    <a:pt x="659" y="2007"/>
                  </a:lnTo>
                  <a:lnTo>
                    <a:pt x="720" y="2048"/>
                  </a:lnTo>
                  <a:lnTo>
                    <a:pt x="784" y="2084"/>
                  </a:lnTo>
                  <a:lnTo>
                    <a:pt x="852" y="2116"/>
                  </a:lnTo>
                  <a:lnTo>
                    <a:pt x="922" y="2142"/>
                  </a:lnTo>
                  <a:lnTo>
                    <a:pt x="995" y="2164"/>
                  </a:lnTo>
                  <a:lnTo>
                    <a:pt x="1069" y="2180"/>
                  </a:lnTo>
                  <a:lnTo>
                    <a:pt x="1147" y="2188"/>
                  </a:lnTo>
                  <a:lnTo>
                    <a:pt x="1225" y="2192"/>
                  </a:lnTo>
                  <a:lnTo>
                    <a:pt x="1304" y="2188"/>
                  </a:lnTo>
                  <a:lnTo>
                    <a:pt x="1380" y="2180"/>
                  </a:lnTo>
                  <a:lnTo>
                    <a:pt x="1455" y="2164"/>
                  </a:lnTo>
                  <a:lnTo>
                    <a:pt x="1527" y="2142"/>
                  </a:lnTo>
                  <a:lnTo>
                    <a:pt x="1597" y="2116"/>
                  </a:lnTo>
                  <a:lnTo>
                    <a:pt x="1665" y="2084"/>
                  </a:lnTo>
                  <a:lnTo>
                    <a:pt x="1729" y="2048"/>
                  </a:lnTo>
                  <a:lnTo>
                    <a:pt x="1790" y="2007"/>
                  </a:lnTo>
                  <a:lnTo>
                    <a:pt x="1848" y="1960"/>
                  </a:lnTo>
                  <a:lnTo>
                    <a:pt x="1901" y="1910"/>
                  </a:lnTo>
                  <a:lnTo>
                    <a:pt x="1952" y="1856"/>
                  </a:lnTo>
                  <a:lnTo>
                    <a:pt x="1997" y="1798"/>
                  </a:lnTo>
                  <a:lnTo>
                    <a:pt x="2039" y="1737"/>
                  </a:lnTo>
                  <a:lnTo>
                    <a:pt x="2076" y="1672"/>
                  </a:lnTo>
                  <a:lnTo>
                    <a:pt x="2108" y="1604"/>
                  </a:lnTo>
                  <a:lnTo>
                    <a:pt x="2134" y="1534"/>
                  </a:lnTo>
                  <a:lnTo>
                    <a:pt x="2155" y="1461"/>
                  </a:lnTo>
                  <a:lnTo>
                    <a:pt x="2170" y="1386"/>
                  </a:lnTo>
                  <a:lnTo>
                    <a:pt x="2180" y="1308"/>
                  </a:lnTo>
                  <a:lnTo>
                    <a:pt x="2183" y="1229"/>
                  </a:lnTo>
                  <a:lnTo>
                    <a:pt x="2180" y="1151"/>
                  </a:lnTo>
                  <a:lnTo>
                    <a:pt x="2170" y="1074"/>
                  </a:lnTo>
                  <a:lnTo>
                    <a:pt x="2155" y="998"/>
                  </a:lnTo>
                  <a:lnTo>
                    <a:pt x="2134" y="926"/>
                  </a:lnTo>
                  <a:lnTo>
                    <a:pt x="2108" y="855"/>
                  </a:lnTo>
                  <a:lnTo>
                    <a:pt x="2076" y="788"/>
                  </a:lnTo>
                  <a:lnTo>
                    <a:pt x="2039" y="723"/>
                  </a:lnTo>
                  <a:lnTo>
                    <a:pt x="1997" y="662"/>
                  </a:lnTo>
                  <a:lnTo>
                    <a:pt x="1952" y="604"/>
                  </a:lnTo>
                  <a:lnTo>
                    <a:pt x="1901" y="549"/>
                  </a:lnTo>
                  <a:lnTo>
                    <a:pt x="1848" y="498"/>
                  </a:lnTo>
                  <a:lnTo>
                    <a:pt x="1790" y="452"/>
                  </a:lnTo>
                  <a:lnTo>
                    <a:pt x="1729" y="412"/>
                  </a:lnTo>
                  <a:lnTo>
                    <a:pt x="1665" y="375"/>
                  </a:lnTo>
                  <a:lnTo>
                    <a:pt x="1597" y="343"/>
                  </a:lnTo>
                  <a:lnTo>
                    <a:pt x="1527" y="316"/>
                  </a:lnTo>
                  <a:lnTo>
                    <a:pt x="1455" y="296"/>
                  </a:lnTo>
                  <a:lnTo>
                    <a:pt x="1380" y="279"/>
                  </a:lnTo>
                  <a:lnTo>
                    <a:pt x="1304" y="270"/>
                  </a:lnTo>
                  <a:lnTo>
                    <a:pt x="1225" y="267"/>
                  </a:lnTo>
                  <a:close/>
                  <a:moveTo>
                    <a:pt x="1225" y="0"/>
                  </a:moveTo>
                  <a:lnTo>
                    <a:pt x="1316" y="3"/>
                  </a:lnTo>
                  <a:lnTo>
                    <a:pt x="1405" y="13"/>
                  </a:lnTo>
                  <a:lnTo>
                    <a:pt x="1493" y="29"/>
                  </a:lnTo>
                  <a:lnTo>
                    <a:pt x="1579" y="51"/>
                  </a:lnTo>
                  <a:lnTo>
                    <a:pt x="1661" y="80"/>
                  </a:lnTo>
                  <a:lnTo>
                    <a:pt x="1741" y="114"/>
                  </a:lnTo>
                  <a:lnTo>
                    <a:pt x="1817" y="153"/>
                  </a:lnTo>
                  <a:lnTo>
                    <a:pt x="1892" y="197"/>
                  </a:lnTo>
                  <a:lnTo>
                    <a:pt x="1961" y="247"/>
                  </a:lnTo>
                  <a:lnTo>
                    <a:pt x="2028" y="301"/>
                  </a:lnTo>
                  <a:lnTo>
                    <a:pt x="2090" y="359"/>
                  </a:lnTo>
                  <a:lnTo>
                    <a:pt x="2149" y="423"/>
                  </a:lnTo>
                  <a:lnTo>
                    <a:pt x="2203" y="490"/>
                  </a:lnTo>
                  <a:lnTo>
                    <a:pt x="2252" y="560"/>
                  </a:lnTo>
                  <a:lnTo>
                    <a:pt x="2296" y="633"/>
                  </a:lnTo>
                  <a:lnTo>
                    <a:pt x="2336" y="711"/>
                  </a:lnTo>
                  <a:lnTo>
                    <a:pt x="2369" y="791"/>
                  </a:lnTo>
                  <a:lnTo>
                    <a:pt x="2397" y="874"/>
                  </a:lnTo>
                  <a:lnTo>
                    <a:pt x="2420" y="960"/>
                  </a:lnTo>
                  <a:lnTo>
                    <a:pt x="2436" y="1047"/>
                  </a:lnTo>
                  <a:lnTo>
                    <a:pt x="2446" y="1137"/>
                  </a:lnTo>
                  <a:lnTo>
                    <a:pt x="2449" y="1229"/>
                  </a:lnTo>
                  <a:lnTo>
                    <a:pt x="2446" y="1321"/>
                  </a:lnTo>
                  <a:lnTo>
                    <a:pt x="2436" y="1411"/>
                  </a:lnTo>
                  <a:lnTo>
                    <a:pt x="2420" y="1499"/>
                  </a:lnTo>
                  <a:lnTo>
                    <a:pt x="2397" y="1585"/>
                  </a:lnTo>
                  <a:lnTo>
                    <a:pt x="2369" y="1668"/>
                  </a:lnTo>
                  <a:lnTo>
                    <a:pt x="2336" y="1748"/>
                  </a:lnTo>
                  <a:lnTo>
                    <a:pt x="2296" y="1826"/>
                  </a:lnTo>
                  <a:lnTo>
                    <a:pt x="2252" y="1899"/>
                  </a:lnTo>
                  <a:lnTo>
                    <a:pt x="2203" y="1970"/>
                  </a:lnTo>
                  <a:lnTo>
                    <a:pt x="2149" y="2037"/>
                  </a:lnTo>
                  <a:lnTo>
                    <a:pt x="2090" y="2100"/>
                  </a:lnTo>
                  <a:lnTo>
                    <a:pt x="2028" y="2158"/>
                  </a:lnTo>
                  <a:lnTo>
                    <a:pt x="1961" y="2213"/>
                  </a:lnTo>
                  <a:lnTo>
                    <a:pt x="1892" y="2262"/>
                  </a:lnTo>
                  <a:lnTo>
                    <a:pt x="1817" y="2306"/>
                  </a:lnTo>
                  <a:lnTo>
                    <a:pt x="1741" y="2345"/>
                  </a:lnTo>
                  <a:lnTo>
                    <a:pt x="1661" y="2379"/>
                  </a:lnTo>
                  <a:lnTo>
                    <a:pt x="1579" y="2408"/>
                  </a:lnTo>
                  <a:lnTo>
                    <a:pt x="1493" y="2431"/>
                  </a:lnTo>
                  <a:lnTo>
                    <a:pt x="1405" y="2446"/>
                  </a:lnTo>
                  <a:lnTo>
                    <a:pt x="1316" y="2457"/>
                  </a:lnTo>
                  <a:lnTo>
                    <a:pt x="1225" y="2460"/>
                  </a:lnTo>
                  <a:lnTo>
                    <a:pt x="1133" y="2457"/>
                  </a:lnTo>
                  <a:lnTo>
                    <a:pt x="1044" y="2446"/>
                  </a:lnTo>
                  <a:lnTo>
                    <a:pt x="956" y="2431"/>
                  </a:lnTo>
                  <a:lnTo>
                    <a:pt x="871" y="2408"/>
                  </a:lnTo>
                  <a:lnTo>
                    <a:pt x="789" y="2379"/>
                  </a:lnTo>
                  <a:lnTo>
                    <a:pt x="708" y="2345"/>
                  </a:lnTo>
                  <a:lnTo>
                    <a:pt x="632" y="2306"/>
                  </a:lnTo>
                  <a:lnTo>
                    <a:pt x="557" y="2262"/>
                  </a:lnTo>
                  <a:lnTo>
                    <a:pt x="488" y="2213"/>
                  </a:lnTo>
                  <a:lnTo>
                    <a:pt x="421" y="2158"/>
                  </a:lnTo>
                  <a:lnTo>
                    <a:pt x="359" y="2100"/>
                  </a:lnTo>
                  <a:lnTo>
                    <a:pt x="300" y="2037"/>
                  </a:lnTo>
                  <a:lnTo>
                    <a:pt x="247" y="1970"/>
                  </a:lnTo>
                  <a:lnTo>
                    <a:pt x="197" y="1899"/>
                  </a:lnTo>
                  <a:lnTo>
                    <a:pt x="153" y="1826"/>
                  </a:lnTo>
                  <a:lnTo>
                    <a:pt x="113" y="1748"/>
                  </a:lnTo>
                  <a:lnTo>
                    <a:pt x="80" y="1668"/>
                  </a:lnTo>
                  <a:lnTo>
                    <a:pt x="52" y="1585"/>
                  </a:lnTo>
                  <a:lnTo>
                    <a:pt x="29" y="1499"/>
                  </a:lnTo>
                  <a:lnTo>
                    <a:pt x="13" y="1411"/>
                  </a:lnTo>
                  <a:lnTo>
                    <a:pt x="3" y="1321"/>
                  </a:lnTo>
                  <a:lnTo>
                    <a:pt x="0" y="1229"/>
                  </a:lnTo>
                  <a:lnTo>
                    <a:pt x="3" y="1137"/>
                  </a:lnTo>
                  <a:lnTo>
                    <a:pt x="13" y="1047"/>
                  </a:lnTo>
                  <a:lnTo>
                    <a:pt x="29" y="960"/>
                  </a:lnTo>
                  <a:lnTo>
                    <a:pt x="52" y="874"/>
                  </a:lnTo>
                  <a:lnTo>
                    <a:pt x="80" y="791"/>
                  </a:lnTo>
                  <a:lnTo>
                    <a:pt x="113" y="711"/>
                  </a:lnTo>
                  <a:lnTo>
                    <a:pt x="153" y="633"/>
                  </a:lnTo>
                  <a:lnTo>
                    <a:pt x="197" y="560"/>
                  </a:lnTo>
                  <a:lnTo>
                    <a:pt x="247" y="490"/>
                  </a:lnTo>
                  <a:lnTo>
                    <a:pt x="300" y="423"/>
                  </a:lnTo>
                  <a:lnTo>
                    <a:pt x="359" y="359"/>
                  </a:lnTo>
                  <a:lnTo>
                    <a:pt x="421" y="301"/>
                  </a:lnTo>
                  <a:lnTo>
                    <a:pt x="488" y="247"/>
                  </a:lnTo>
                  <a:lnTo>
                    <a:pt x="557" y="197"/>
                  </a:lnTo>
                  <a:lnTo>
                    <a:pt x="632" y="153"/>
                  </a:lnTo>
                  <a:lnTo>
                    <a:pt x="708" y="114"/>
                  </a:lnTo>
                  <a:lnTo>
                    <a:pt x="789" y="80"/>
                  </a:lnTo>
                  <a:lnTo>
                    <a:pt x="871" y="51"/>
                  </a:lnTo>
                  <a:lnTo>
                    <a:pt x="956" y="29"/>
                  </a:lnTo>
                  <a:lnTo>
                    <a:pt x="1044" y="13"/>
                  </a:lnTo>
                  <a:lnTo>
                    <a:pt x="1133" y="3"/>
                  </a:lnTo>
                  <a:lnTo>
                    <a:pt x="1225" y="0"/>
                  </a:lnTo>
                  <a:close/>
                </a:path>
              </a:pathLst>
            </a:custGeom>
            <a:grpFill/>
            <a:ln w="0">
              <a:noFill/>
              <a:prstDash val="solid"/>
              <a:round/>
              <a:headEnd/>
              <a:tailEnd/>
            </a:ln>
          </p:spPr>
          <p:txBody>
            <a:bodyPr vert="horz" wrap="square" lIns="68562" tIns="34281" rIns="68562" bIns="34281" numCol="1" anchor="t" anchorCtr="0" compatLnSpc="1">
              <a:prstTxWarp prst="textNoShape">
                <a:avLst/>
              </a:prstTxWarp>
            </a:bodyPr>
            <a:lstStyle/>
            <a:p>
              <a:pPr defTabSz="685595"/>
              <a:endParaRPr lang="en-US" sz="1349">
                <a:solidFill>
                  <a:prstClr val="black"/>
                </a:solidFill>
              </a:endParaRPr>
            </a:p>
          </p:txBody>
        </p:sp>
        <p:sp>
          <p:nvSpPr>
            <p:cNvPr id="25" name="Freeform 18"/>
            <p:cNvSpPr>
              <a:spLocks/>
            </p:cNvSpPr>
            <p:nvPr/>
          </p:nvSpPr>
          <p:spPr bwMode="auto">
            <a:xfrm>
              <a:off x="-17" y="278"/>
              <a:ext cx="222" cy="410"/>
            </a:xfrm>
            <a:custGeom>
              <a:avLst/>
              <a:gdLst>
                <a:gd name="T0" fmla="*/ 199 w 1332"/>
                <a:gd name="T1" fmla="*/ 3 h 2461"/>
                <a:gd name="T2" fmla="*/ 376 w 1332"/>
                <a:gd name="T3" fmla="*/ 30 h 2461"/>
                <a:gd name="T4" fmla="*/ 544 w 1332"/>
                <a:gd name="T5" fmla="*/ 80 h 2461"/>
                <a:gd name="T6" fmla="*/ 701 w 1332"/>
                <a:gd name="T7" fmla="*/ 154 h 2461"/>
                <a:gd name="T8" fmla="*/ 844 w 1332"/>
                <a:gd name="T9" fmla="*/ 248 h 2461"/>
                <a:gd name="T10" fmla="*/ 974 w 1332"/>
                <a:gd name="T11" fmla="*/ 361 h 2461"/>
                <a:gd name="T12" fmla="*/ 1085 w 1332"/>
                <a:gd name="T13" fmla="*/ 490 h 2461"/>
                <a:gd name="T14" fmla="*/ 1179 w 1332"/>
                <a:gd name="T15" fmla="*/ 635 h 2461"/>
                <a:gd name="T16" fmla="*/ 1252 w 1332"/>
                <a:gd name="T17" fmla="*/ 793 h 2461"/>
                <a:gd name="T18" fmla="*/ 1302 w 1332"/>
                <a:gd name="T19" fmla="*/ 961 h 2461"/>
                <a:gd name="T20" fmla="*/ 1328 w 1332"/>
                <a:gd name="T21" fmla="*/ 1139 h 2461"/>
                <a:gd name="T22" fmla="*/ 1328 w 1332"/>
                <a:gd name="T23" fmla="*/ 1322 h 2461"/>
                <a:gd name="T24" fmla="*/ 1302 w 1332"/>
                <a:gd name="T25" fmla="*/ 1501 h 2461"/>
                <a:gd name="T26" fmla="*/ 1252 w 1332"/>
                <a:gd name="T27" fmla="*/ 1669 h 2461"/>
                <a:gd name="T28" fmla="*/ 1179 w 1332"/>
                <a:gd name="T29" fmla="*/ 1826 h 2461"/>
                <a:gd name="T30" fmla="*/ 1085 w 1332"/>
                <a:gd name="T31" fmla="*/ 1971 h 2461"/>
                <a:gd name="T32" fmla="*/ 974 w 1332"/>
                <a:gd name="T33" fmla="*/ 2100 h 2461"/>
                <a:gd name="T34" fmla="*/ 844 w 1332"/>
                <a:gd name="T35" fmla="*/ 2213 h 2461"/>
                <a:gd name="T36" fmla="*/ 701 w 1332"/>
                <a:gd name="T37" fmla="*/ 2307 h 2461"/>
                <a:gd name="T38" fmla="*/ 544 w 1332"/>
                <a:gd name="T39" fmla="*/ 2381 h 2461"/>
                <a:gd name="T40" fmla="*/ 376 w 1332"/>
                <a:gd name="T41" fmla="*/ 2431 h 2461"/>
                <a:gd name="T42" fmla="*/ 199 w 1332"/>
                <a:gd name="T43" fmla="*/ 2457 h 2461"/>
                <a:gd name="T44" fmla="*/ 53 w 1332"/>
                <a:gd name="T45" fmla="*/ 2460 h 2461"/>
                <a:gd name="T46" fmla="*/ 79 w 1332"/>
                <a:gd name="T47" fmla="*/ 2426 h 2461"/>
                <a:gd name="T48" fmla="*/ 231 w 1332"/>
                <a:gd name="T49" fmla="*/ 2349 h 2461"/>
                <a:gd name="T50" fmla="*/ 370 w 1332"/>
                <a:gd name="T51" fmla="*/ 2255 h 2461"/>
                <a:gd name="T52" fmla="*/ 497 w 1332"/>
                <a:gd name="T53" fmla="*/ 2143 h 2461"/>
                <a:gd name="T54" fmla="*/ 618 w 1332"/>
                <a:gd name="T55" fmla="*/ 2044 h 2461"/>
                <a:gd name="T56" fmla="*/ 735 w 1332"/>
                <a:gd name="T57" fmla="*/ 1958 h 2461"/>
                <a:gd name="T58" fmla="*/ 837 w 1332"/>
                <a:gd name="T59" fmla="*/ 1852 h 2461"/>
                <a:gd name="T60" fmla="*/ 924 w 1332"/>
                <a:gd name="T61" fmla="*/ 1734 h 2461"/>
                <a:gd name="T62" fmla="*/ 991 w 1332"/>
                <a:gd name="T63" fmla="*/ 1603 h 2461"/>
                <a:gd name="T64" fmla="*/ 1038 w 1332"/>
                <a:gd name="T65" fmla="*/ 1460 h 2461"/>
                <a:gd name="T66" fmla="*/ 1062 w 1332"/>
                <a:gd name="T67" fmla="*/ 1309 h 2461"/>
                <a:gd name="T68" fmla="*/ 1062 w 1332"/>
                <a:gd name="T69" fmla="*/ 1152 h 2461"/>
                <a:gd name="T70" fmla="*/ 1038 w 1332"/>
                <a:gd name="T71" fmla="*/ 1001 h 2461"/>
                <a:gd name="T72" fmla="*/ 991 w 1332"/>
                <a:gd name="T73" fmla="*/ 858 h 2461"/>
                <a:gd name="T74" fmla="*/ 924 w 1332"/>
                <a:gd name="T75" fmla="*/ 727 h 2461"/>
                <a:gd name="T76" fmla="*/ 837 w 1332"/>
                <a:gd name="T77" fmla="*/ 608 h 2461"/>
                <a:gd name="T78" fmla="*/ 735 w 1332"/>
                <a:gd name="T79" fmla="*/ 504 h 2461"/>
                <a:gd name="T80" fmla="*/ 618 w 1332"/>
                <a:gd name="T81" fmla="*/ 417 h 2461"/>
                <a:gd name="T82" fmla="*/ 497 w 1332"/>
                <a:gd name="T83" fmla="*/ 318 h 2461"/>
                <a:gd name="T84" fmla="*/ 370 w 1332"/>
                <a:gd name="T85" fmla="*/ 206 h 2461"/>
                <a:gd name="T86" fmla="*/ 231 w 1332"/>
                <a:gd name="T87" fmla="*/ 112 h 2461"/>
                <a:gd name="T88" fmla="*/ 79 w 1332"/>
                <a:gd name="T89" fmla="*/ 35 h 2461"/>
                <a:gd name="T90" fmla="*/ 53 w 1332"/>
                <a:gd name="T91" fmla="*/ 1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2" h="2461">
                  <a:moveTo>
                    <a:pt x="108" y="0"/>
                  </a:moveTo>
                  <a:lnTo>
                    <a:pt x="199" y="3"/>
                  </a:lnTo>
                  <a:lnTo>
                    <a:pt x="289" y="13"/>
                  </a:lnTo>
                  <a:lnTo>
                    <a:pt x="376" y="30"/>
                  </a:lnTo>
                  <a:lnTo>
                    <a:pt x="461" y="53"/>
                  </a:lnTo>
                  <a:lnTo>
                    <a:pt x="544" y="80"/>
                  </a:lnTo>
                  <a:lnTo>
                    <a:pt x="624" y="114"/>
                  </a:lnTo>
                  <a:lnTo>
                    <a:pt x="701" y="154"/>
                  </a:lnTo>
                  <a:lnTo>
                    <a:pt x="774" y="199"/>
                  </a:lnTo>
                  <a:lnTo>
                    <a:pt x="844" y="248"/>
                  </a:lnTo>
                  <a:lnTo>
                    <a:pt x="910" y="302"/>
                  </a:lnTo>
                  <a:lnTo>
                    <a:pt x="974" y="361"/>
                  </a:lnTo>
                  <a:lnTo>
                    <a:pt x="1032" y="423"/>
                  </a:lnTo>
                  <a:lnTo>
                    <a:pt x="1085" y="490"/>
                  </a:lnTo>
                  <a:lnTo>
                    <a:pt x="1135" y="560"/>
                  </a:lnTo>
                  <a:lnTo>
                    <a:pt x="1179" y="635"/>
                  </a:lnTo>
                  <a:lnTo>
                    <a:pt x="1218" y="711"/>
                  </a:lnTo>
                  <a:lnTo>
                    <a:pt x="1252" y="793"/>
                  </a:lnTo>
                  <a:lnTo>
                    <a:pt x="1280" y="875"/>
                  </a:lnTo>
                  <a:lnTo>
                    <a:pt x="1302" y="961"/>
                  </a:lnTo>
                  <a:lnTo>
                    <a:pt x="1318" y="1049"/>
                  </a:lnTo>
                  <a:lnTo>
                    <a:pt x="1328" y="1139"/>
                  </a:lnTo>
                  <a:lnTo>
                    <a:pt x="1332" y="1230"/>
                  </a:lnTo>
                  <a:lnTo>
                    <a:pt x="1328" y="1322"/>
                  </a:lnTo>
                  <a:lnTo>
                    <a:pt x="1318" y="1412"/>
                  </a:lnTo>
                  <a:lnTo>
                    <a:pt x="1302" y="1501"/>
                  </a:lnTo>
                  <a:lnTo>
                    <a:pt x="1280" y="1586"/>
                  </a:lnTo>
                  <a:lnTo>
                    <a:pt x="1252" y="1669"/>
                  </a:lnTo>
                  <a:lnTo>
                    <a:pt x="1218" y="1749"/>
                  </a:lnTo>
                  <a:lnTo>
                    <a:pt x="1179" y="1826"/>
                  </a:lnTo>
                  <a:lnTo>
                    <a:pt x="1135" y="1901"/>
                  </a:lnTo>
                  <a:lnTo>
                    <a:pt x="1085" y="1971"/>
                  </a:lnTo>
                  <a:lnTo>
                    <a:pt x="1032" y="2038"/>
                  </a:lnTo>
                  <a:lnTo>
                    <a:pt x="974" y="2100"/>
                  </a:lnTo>
                  <a:lnTo>
                    <a:pt x="910" y="2159"/>
                  </a:lnTo>
                  <a:lnTo>
                    <a:pt x="844" y="2213"/>
                  </a:lnTo>
                  <a:lnTo>
                    <a:pt x="774" y="2262"/>
                  </a:lnTo>
                  <a:lnTo>
                    <a:pt x="701" y="2307"/>
                  </a:lnTo>
                  <a:lnTo>
                    <a:pt x="624" y="2347"/>
                  </a:lnTo>
                  <a:lnTo>
                    <a:pt x="544" y="2381"/>
                  </a:lnTo>
                  <a:lnTo>
                    <a:pt x="461" y="2409"/>
                  </a:lnTo>
                  <a:lnTo>
                    <a:pt x="376" y="2431"/>
                  </a:lnTo>
                  <a:lnTo>
                    <a:pt x="289" y="2448"/>
                  </a:lnTo>
                  <a:lnTo>
                    <a:pt x="199" y="2457"/>
                  </a:lnTo>
                  <a:lnTo>
                    <a:pt x="108" y="2461"/>
                  </a:lnTo>
                  <a:lnTo>
                    <a:pt x="53" y="2460"/>
                  </a:lnTo>
                  <a:lnTo>
                    <a:pt x="0" y="2455"/>
                  </a:lnTo>
                  <a:lnTo>
                    <a:pt x="79" y="2426"/>
                  </a:lnTo>
                  <a:lnTo>
                    <a:pt x="157" y="2390"/>
                  </a:lnTo>
                  <a:lnTo>
                    <a:pt x="231" y="2349"/>
                  </a:lnTo>
                  <a:lnTo>
                    <a:pt x="303" y="2304"/>
                  </a:lnTo>
                  <a:lnTo>
                    <a:pt x="370" y="2255"/>
                  </a:lnTo>
                  <a:lnTo>
                    <a:pt x="436" y="2201"/>
                  </a:lnTo>
                  <a:lnTo>
                    <a:pt x="497" y="2143"/>
                  </a:lnTo>
                  <a:lnTo>
                    <a:pt x="554" y="2082"/>
                  </a:lnTo>
                  <a:lnTo>
                    <a:pt x="618" y="2044"/>
                  </a:lnTo>
                  <a:lnTo>
                    <a:pt x="678" y="2003"/>
                  </a:lnTo>
                  <a:lnTo>
                    <a:pt x="735" y="1958"/>
                  </a:lnTo>
                  <a:lnTo>
                    <a:pt x="788" y="1907"/>
                  </a:lnTo>
                  <a:lnTo>
                    <a:pt x="837" y="1852"/>
                  </a:lnTo>
                  <a:lnTo>
                    <a:pt x="883" y="1795"/>
                  </a:lnTo>
                  <a:lnTo>
                    <a:pt x="924" y="1734"/>
                  </a:lnTo>
                  <a:lnTo>
                    <a:pt x="960" y="1669"/>
                  </a:lnTo>
                  <a:lnTo>
                    <a:pt x="991" y="1603"/>
                  </a:lnTo>
                  <a:lnTo>
                    <a:pt x="1017" y="1532"/>
                  </a:lnTo>
                  <a:lnTo>
                    <a:pt x="1038" y="1460"/>
                  </a:lnTo>
                  <a:lnTo>
                    <a:pt x="1053" y="1386"/>
                  </a:lnTo>
                  <a:lnTo>
                    <a:pt x="1062" y="1309"/>
                  </a:lnTo>
                  <a:lnTo>
                    <a:pt x="1065" y="1230"/>
                  </a:lnTo>
                  <a:lnTo>
                    <a:pt x="1062" y="1152"/>
                  </a:lnTo>
                  <a:lnTo>
                    <a:pt x="1053" y="1075"/>
                  </a:lnTo>
                  <a:lnTo>
                    <a:pt x="1038" y="1001"/>
                  </a:lnTo>
                  <a:lnTo>
                    <a:pt x="1017" y="928"/>
                  </a:lnTo>
                  <a:lnTo>
                    <a:pt x="991" y="858"/>
                  </a:lnTo>
                  <a:lnTo>
                    <a:pt x="960" y="791"/>
                  </a:lnTo>
                  <a:lnTo>
                    <a:pt x="924" y="727"/>
                  </a:lnTo>
                  <a:lnTo>
                    <a:pt x="883" y="665"/>
                  </a:lnTo>
                  <a:lnTo>
                    <a:pt x="837" y="608"/>
                  </a:lnTo>
                  <a:lnTo>
                    <a:pt x="788" y="554"/>
                  </a:lnTo>
                  <a:lnTo>
                    <a:pt x="735" y="504"/>
                  </a:lnTo>
                  <a:lnTo>
                    <a:pt x="678" y="458"/>
                  </a:lnTo>
                  <a:lnTo>
                    <a:pt x="618" y="417"/>
                  </a:lnTo>
                  <a:lnTo>
                    <a:pt x="554" y="379"/>
                  </a:lnTo>
                  <a:lnTo>
                    <a:pt x="497" y="318"/>
                  </a:lnTo>
                  <a:lnTo>
                    <a:pt x="436" y="260"/>
                  </a:lnTo>
                  <a:lnTo>
                    <a:pt x="370" y="206"/>
                  </a:lnTo>
                  <a:lnTo>
                    <a:pt x="303" y="157"/>
                  </a:lnTo>
                  <a:lnTo>
                    <a:pt x="231" y="112"/>
                  </a:lnTo>
                  <a:lnTo>
                    <a:pt x="157" y="71"/>
                  </a:lnTo>
                  <a:lnTo>
                    <a:pt x="79" y="35"/>
                  </a:lnTo>
                  <a:lnTo>
                    <a:pt x="0" y="6"/>
                  </a:lnTo>
                  <a:lnTo>
                    <a:pt x="53" y="1"/>
                  </a:lnTo>
                  <a:lnTo>
                    <a:pt x="108" y="0"/>
                  </a:lnTo>
                  <a:close/>
                </a:path>
              </a:pathLst>
            </a:custGeom>
            <a:grpFill/>
            <a:ln w="0">
              <a:noFill/>
              <a:prstDash val="solid"/>
              <a:round/>
              <a:headEnd/>
              <a:tailEnd/>
            </a:ln>
          </p:spPr>
          <p:txBody>
            <a:bodyPr vert="horz" wrap="square" lIns="68562" tIns="34281" rIns="68562" bIns="34281" numCol="1" anchor="t" anchorCtr="0" compatLnSpc="1">
              <a:prstTxWarp prst="textNoShape">
                <a:avLst/>
              </a:prstTxWarp>
            </a:bodyPr>
            <a:lstStyle/>
            <a:p>
              <a:pPr defTabSz="685595"/>
              <a:endParaRPr lang="en-US" sz="1349">
                <a:solidFill>
                  <a:prstClr val="black"/>
                </a:solidFill>
              </a:endParaRPr>
            </a:p>
          </p:txBody>
        </p:sp>
        <p:sp>
          <p:nvSpPr>
            <p:cNvPr id="26" name="Freeform 19"/>
            <p:cNvSpPr>
              <a:spLocks/>
            </p:cNvSpPr>
            <p:nvPr/>
          </p:nvSpPr>
          <p:spPr bwMode="auto">
            <a:xfrm>
              <a:off x="76" y="278"/>
              <a:ext cx="223" cy="410"/>
            </a:xfrm>
            <a:custGeom>
              <a:avLst/>
              <a:gdLst>
                <a:gd name="T0" fmla="*/ 201 w 1333"/>
                <a:gd name="T1" fmla="*/ 3 h 2461"/>
                <a:gd name="T2" fmla="*/ 378 w 1333"/>
                <a:gd name="T3" fmla="*/ 30 h 2461"/>
                <a:gd name="T4" fmla="*/ 546 w 1333"/>
                <a:gd name="T5" fmla="*/ 80 h 2461"/>
                <a:gd name="T6" fmla="*/ 702 w 1333"/>
                <a:gd name="T7" fmla="*/ 154 h 2461"/>
                <a:gd name="T8" fmla="*/ 846 w 1333"/>
                <a:gd name="T9" fmla="*/ 248 h 2461"/>
                <a:gd name="T10" fmla="*/ 974 w 1333"/>
                <a:gd name="T11" fmla="*/ 361 h 2461"/>
                <a:gd name="T12" fmla="*/ 1087 w 1333"/>
                <a:gd name="T13" fmla="*/ 490 h 2461"/>
                <a:gd name="T14" fmla="*/ 1181 w 1333"/>
                <a:gd name="T15" fmla="*/ 635 h 2461"/>
                <a:gd name="T16" fmla="*/ 1254 w 1333"/>
                <a:gd name="T17" fmla="*/ 791 h 2461"/>
                <a:gd name="T18" fmla="*/ 1304 w 1333"/>
                <a:gd name="T19" fmla="*/ 960 h 2461"/>
                <a:gd name="T20" fmla="*/ 1330 w 1333"/>
                <a:gd name="T21" fmla="*/ 1139 h 2461"/>
                <a:gd name="T22" fmla="*/ 1330 w 1333"/>
                <a:gd name="T23" fmla="*/ 1322 h 2461"/>
                <a:gd name="T24" fmla="*/ 1304 w 1333"/>
                <a:gd name="T25" fmla="*/ 1501 h 2461"/>
                <a:gd name="T26" fmla="*/ 1254 w 1333"/>
                <a:gd name="T27" fmla="*/ 1668 h 2461"/>
                <a:gd name="T28" fmla="*/ 1181 w 1333"/>
                <a:gd name="T29" fmla="*/ 1826 h 2461"/>
                <a:gd name="T30" fmla="*/ 1087 w 1333"/>
                <a:gd name="T31" fmla="*/ 1971 h 2461"/>
                <a:gd name="T32" fmla="*/ 974 w 1333"/>
                <a:gd name="T33" fmla="*/ 2100 h 2461"/>
                <a:gd name="T34" fmla="*/ 846 w 1333"/>
                <a:gd name="T35" fmla="*/ 2213 h 2461"/>
                <a:gd name="T36" fmla="*/ 702 w 1333"/>
                <a:gd name="T37" fmla="*/ 2307 h 2461"/>
                <a:gd name="T38" fmla="*/ 546 w 1333"/>
                <a:gd name="T39" fmla="*/ 2381 h 2461"/>
                <a:gd name="T40" fmla="*/ 378 w 1333"/>
                <a:gd name="T41" fmla="*/ 2431 h 2461"/>
                <a:gd name="T42" fmla="*/ 201 w 1333"/>
                <a:gd name="T43" fmla="*/ 2457 h 2461"/>
                <a:gd name="T44" fmla="*/ 55 w 1333"/>
                <a:gd name="T45" fmla="*/ 2460 h 2461"/>
                <a:gd name="T46" fmla="*/ 81 w 1333"/>
                <a:gd name="T47" fmla="*/ 2426 h 2461"/>
                <a:gd name="T48" fmla="*/ 233 w 1333"/>
                <a:gd name="T49" fmla="*/ 2349 h 2461"/>
                <a:gd name="T50" fmla="*/ 372 w 1333"/>
                <a:gd name="T51" fmla="*/ 2255 h 2461"/>
                <a:gd name="T52" fmla="*/ 499 w 1333"/>
                <a:gd name="T53" fmla="*/ 2143 h 2461"/>
                <a:gd name="T54" fmla="*/ 620 w 1333"/>
                <a:gd name="T55" fmla="*/ 2044 h 2461"/>
                <a:gd name="T56" fmla="*/ 737 w 1333"/>
                <a:gd name="T57" fmla="*/ 1958 h 2461"/>
                <a:gd name="T58" fmla="*/ 839 w 1333"/>
                <a:gd name="T59" fmla="*/ 1852 h 2461"/>
                <a:gd name="T60" fmla="*/ 925 w 1333"/>
                <a:gd name="T61" fmla="*/ 1734 h 2461"/>
                <a:gd name="T62" fmla="*/ 993 w 1333"/>
                <a:gd name="T63" fmla="*/ 1603 h 2461"/>
                <a:gd name="T64" fmla="*/ 1040 w 1333"/>
                <a:gd name="T65" fmla="*/ 1460 h 2461"/>
                <a:gd name="T66" fmla="*/ 1064 w 1333"/>
                <a:gd name="T67" fmla="*/ 1309 h 2461"/>
                <a:gd name="T68" fmla="*/ 1064 w 1333"/>
                <a:gd name="T69" fmla="*/ 1152 h 2461"/>
                <a:gd name="T70" fmla="*/ 1040 w 1333"/>
                <a:gd name="T71" fmla="*/ 1001 h 2461"/>
                <a:gd name="T72" fmla="*/ 993 w 1333"/>
                <a:gd name="T73" fmla="*/ 858 h 2461"/>
                <a:gd name="T74" fmla="*/ 925 w 1333"/>
                <a:gd name="T75" fmla="*/ 727 h 2461"/>
                <a:gd name="T76" fmla="*/ 839 w 1333"/>
                <a:gd name="T77" fmla="*/ 608 h 2461"/>
                <a:gd name="T78" fmla="*/ 737 w 1333"/>
                <a:gd name="T79" fmla="*/ 504 h 2461"/>
                <a:gd name="T80" fmla="*/ 620 w 1333"/>
                <a:gd name="T81" fmla="*/ 417 h 2461"/>
                <a:gd name="T82" fmla="*/ 499 w 1333"/>
                <a:gd name="T83" fmla="*/ 318 h 2461"/>
                <a:gd name="T84" fmla="*/ 372 w 1333"/>
                <a:gd name="T85" fmla="*/ 206 h 2461"/>
                <a:gd name="T86" fmla="*/ 233 w 1333"/>
                <a:gd name="T87" fmla="*/ 112 h 2461"/>
                <a:gd name="T88" fmla="*/ 81 w 1333"/>
                <a:gd name="T89" fmla="*/ 35 h 2461"/>
                <a:gd name="T90" fmla="*/ 55 w 1333"/>
                <a:gd name="T91" fmla="*/ 1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3" h="2461">
                  <a:moveTo>
                    <a:pt x="109" y="0"/>
                  </a:moveTo>
                  <a:lnTo>
                    <a:pt x="201" y="3"/>
                  </a:lnTo>
                  <a:lnTo>
                    <a:pt x="290" y="13"/>
                  </a:lnTo>
                  <a:lnTo>
                    <a:pt x="378" y="30"/>
                  </a:lnTo>
                  <a:lnTo>
                    <a:pt x="463" y="53"/>
                  </a:lnTo>
                  <a:lnTo>
                    <a:pt x="546" y="80"/>
                  </a:lnTo>
                  <a:lnTo>
                    <a:pt x="625" y="114"/>
                  </a:lnTo>
                  <a:lnTo>
                    <a:pt x="702" y="154"/>
                  </a:lnTo>
                  <a:lnTo>
                    <a:pt x="776" y="199"/>
                  </a:lnTo>
                  <a:lnTo>
                    <a:pt x="846" y="248"/>
                  </a:lnTo>
                  <a:lnTo>
                    <a:pt x="912" y="302"/>
                  </a:lnTo>
                  <a:lnTo>
                    <a:pt x="974" y="361"/>
                  </a:lnTo>
                  <a:lnTo>
                    <a:pt x="1033" y="423"/>
                  </a:lnTo>
                  <a:lnTo>
                    <a:pt x="1087" y="490"/>
                  </a:lnTo>
                  <a:lnTo>
                    <a:pt x="1136" y="560"/>
                  </a:lnTo>
                  <a:lnTo>
                    <a:pt x="1181" y="635"/>
                  </a:lnTo>
                  <a:lnTo>
                    <a:pt x="1220" y="711"/>
                  </a:lnTo>
                  <a:lnTo>
                    <a:pt x="1254" y="791"/>
                  </a:lnTo>
                  <a:lnTo>
                    <a:pt x="1282" y="875"/>
                  </a:lnTo>
                  <a:lnTo>
                    <a:pt x="1304" y="960"/>
                  </a:lnTo>
                  <a:lnTo>
                    <a:pt x="1320" y="1049"/>
                  </a:lnTo>
                  <a:lnTo>
                    <a:pt x="1330" y="1139"/>
                  </a:lnTo>
                  <a:lnTo>
                    <a:pt x="1333" y="1230"/>
                  </a:lnTo>
                  <a:lnTo>
                    <a:pt x="1330" y="1322"/>
                  </a:lnTo>
                  <a:lnTo>
                    <a:pt x="1320" y="1412"/>
                  </a:lnTo>
                  <a:lnTo>
                    <a:pt x="1304" y="1501"/>
                  </a:lnTo>
                  <a:lnTo>
                    <a:pt x="1282" y="1586"/>
                  </a:lnTo>
                  <a:lnTo>
                    <a:pt x="1254" y="1668"/>
                  </a:lnTo>
                  <a:lnTo>
                    <a:pt x="1220" y="1749"/>
                  </a:lnTo>
                  <a:lnTo>
                    <a:pt x="1181" y="1826"/>
                  </a:lnTo>
                  <a:lnTo>
                    <a:pt x="1136" y="1901"/>
                  </a:lnTo>
                  <a:lnTo>
                    <a:pt x="1087" y="1971"/>
                  </a:lnTo>
                  <a:lnTo>
                    <a:pt x="1033" y="2038"/>
                  </a:lnTo>
                  <a:lnTo>
                    <a:pt x="974" y="2100"/>
                  </a:lnTo>
                  <a:lnTo>
                    <a:pt x="912" y="2159"/>
                  </a:lnTo>
                  <a:lnTo>
                    <a:pt x="846" y="2213"/>
                  </a:lnTo>
                  <a:lnTo>
                    <a:pt x="776" y="2262"/>
                  </a:lnTo>
                  <a:lnTo>
                    <a:pt x="702" y="2307"/>
                  </a:lnTo>
                  <a:lnTo>
                    <a:pt x="625" y="2347"/>
                  </a:lnTo>
                  <a:lnTo>
                    <a:pt x="546" y="2381"/>
                  </a:lnTo>
                  <a:lnTo>
                    <a:pt x="463" y="2408"/>
                  </a:lnTo>
                  <a:lnTo>
                    <a:pt x="378" y="2431"/>
                  </a:lnTo>
                  <a:lnTo>
                    <a:pt x="290" y="2448"/>
                  </a:lnTo>
                  <a:lnTo>
                    <a:pt x="201" y="2457"/>
                  </a:lnTo>
                  <a:lnTo>
                    <a:pt x="109" y="2461"/>
                  </a:lnTo>
                  <a:lnTo>
                    <a:pt x="55" y="2460"/>
                  </a:lnTo>
                  <a:lnTo>
                    <a:pt x="0" y="2455"/>
                  </a:lnTo>
                  <a:lnTo>
                    <a:pt x="81" y="2426"/>
                  </a:lnTo>
                  <a:lnTo>
                    <a:pt x="158" y="2390"/>
                  </a:lnTo>
                  <a:lnTo>
                    <a:pt x="233" y="2349"/>
                  </a:lnTo>
                  <a:lnTo>
                    <a:pt x="305" y="2304"/>
                  </a:lnTo>
                  <a:lnTo>
                    <a:pt x="372" y="2255"/>
                  </a:lnTo>
                  <a:lnTo>
                    <a:pt x="438" y="2201"/>
                  </a:lnTo>
                  <a:lnTo>
                    <a:pt x="499" y="2143"/>
                  </a:lnTo>
                  <a:lnTo>
                    <a:pt x="557" y="2082"/>
                  </a:lnTo>
                  <a:lnTo>
                    <a:pt x="620" y="2044"/>
                  </a:lnTo>
                  <a:lnTo>
                    <a:pt x="680" y="2003"/>
                  </a:lnTo>
                  <a:lnTo>
                    <a:pt x="737" y="1958"/>
                  </a:lnTo>
                  <a:lnTo>
                    <a:pt x="790" y="1907"/>
                  </a:lnTo>
                  <a:lnTo>
                    <a:pt x="839" y="1852"/>
                  </a:lnTo>
                  <a:lnTo>
                    <a:pt x="885" y="1795"/>
                  </a:lnTo>
                  <a:lnTo>
                    <a:pt x="925" y="1734"/>
                  </a:lnTo>
                  <a:lnTo>
                    <a:pt x="961" y="1669"/>
                  </a:lnTo>
                  <a:lnTo>
                    <a:pt x="993" y="1603"/>
                  </a:lnTo>
                  <a:lnTo>
                    <a:pt x="1019" y="1532"/>
                  </a:lnTo>
                  <a:lnTo>
                    <a:pt x="1040" y="1460"/>
                  </a:lnTo>
                  <a:lnTo>
                    <a:pt x="1055" y="1386"/>
                  </a:lnTo>
                  <a:lnTo>
                    <a:pt x="1064" y="1309"/>
                  </a:lnTo>
                  <a:lnTo>
                    <a:pt x="1067" y="1230"/>
                  </a:lnTo>
                  <a:lnTo>
                    <a:pt x="1064" y="1152"/>
                  </a:lnTo>
                  <a:lnTo>
                    <a:pt x="1055" y="1075"/>
                  </a:lnTo>
                  <a:lnTo>
                    <a:pt x="1040" y="1001"/>
                  </a:lnTo>
                  <a:lnTo>
                    <a:pt x="1019" y="928"/>
                  </a:lnTo>
                  <a:lnTo>
                    <a:pt x="993" y="858"/>
                  </a:lnTo>
                  <a:lnTo>
                    <a:pt x="961" y="791"/>
                  </a:lnTo>
                  <a:lnTo>
                    <a:pt x="925" y="727"/>
                  </a:lnTo>
                  <a:lnTo>
                    <a:pt x="885" y="665"/>
                  </a:lnTo>
                  <a:lnTo>
                    <a:pt x="839" y="608"/>
                  </a:lnTo>
                  <a:lnTo>
                    <a:pt x="790" y="554"/>
                  </a:lnTo>
                  <a:lnTo>
                    <a:pt x="737" y="504"/>
                  </a:lnTo>
                  <a:lnTo>
                    <a:pt x="680" y="458"/>
                  </a:lnTo>
                  <a:lnTo>
                    <a:pt x="620" y="417"/>
                  </a:lnTo>
                  <a:lnTo>
                    <a:pt x="557" y="379"/>
                  </a:lnTo>
                  <a:lnTo>
                    <a:pt x="499" y="318"/>
                  </a:lnTo>
                  <a:lnTo>
                    <a:pt x="438" y="260"/>
                  </a:lnTo>
                  <a:lnTo>
                    <a:pt x="372" y="206"/>
                  </a:lnTo>
                  <a:lnTo>
                    <a:pt x="305" y="157"/>
                  </a:lnTo>
                  <a:lnTo>
                    <a:pt x="233" y="112"/>
                  </a:lnTo>
                  <a:lnTo>
                    <a:pt x="158" y="71"/>
                  </a:lnTo>
                  <a:lnTo>
                    <a:pt x="81" y="35"/>
                  </a:lnTo>
                  <a:lnTo>
                    <a:pt x="0" y="6"/>
                  </a:lnTo>
                  <a:lnTo>
                    <a:pt x="55" y="1"/>
                  </a:lnTo>
                  <a:lnTo>
                    <a:pt x="109" y="0"/>
                  </a:lnTo>
                  <a:close/>
                </a:path>
              </a:pathLst>
            </a:custGeom>
            <a:grpFill/>
            <a:ln w="0">
              <a:noFill/>
              <a:prstDash val="solid"/>
              <a:round/>
              <a:headEnd/>
              <a:tailEnd/>
            </a:ln>
          </p:spPr>
          <p:txBody>
            <a:bodyPr vert="horz" wrap="square" lIns="68562" tIns="34281" rIns="68562" bIns="34281" numCol="1" anchor="t" anchorCtr="0" compatLnSpc="1">
              <a:prstTxWarp prst="textNoShape">
                <a:avLst/>
              </a:prstTxWarp>
            </a:bodyPr>
            <a:lstStyle/>
            <a:p>
              <a:pPr defTabSz="685595"/>
              <a:endParaRPr lang="en-US" sz="1349">
                <a:solidFill>
                  <a:prstClr val="black"/>
                </a:solidFill>
              </a:endParaRPr>
            </a:p>
          </p:txBody>
        </p:sp>
      </p:grpSp>
      <p:grpSp>
        <p:nvGrpSpPr>
          <p:cNvPr id="28" name="Group 22"/>
          <p:cNvGrpSpPr>
            <a:grpSpLocks noChangeAspect="1"/>
          </p:cNvGrpSpPr>
          <p:nvPr/>
        </p:nvGrpSpPr>
        <p:grpSpPr bwMode="auto">
          <a:xfrm>
            <a:off x="5062943" y="3258780"/>
            <a:ext cx="252163" cy="253398"/>
            <a:chOff x="-388" y="78"/>
            <a:chExt cx="817" cy="821"/>
          </a:xfrm>
          <a:solidFill>
            <a:schemeClr val="accent3"/>
          </a:solidFill>
        </p:grpSpPr>
        <p:sp>
          <p:nvSpPr>
            <p:cNvPr id="31" name="Freeform 24"/>
            <p:cNvSpPr>
              <a:spLocks/>
            </p:cNvSpPr>
            <p:nvPr/>
          </p:nvSpPr>
          <p:spPr bwMode="auto">
            <a:xfrm>
              <a:off x="-388" y="78"/>
              <a:ext cx="817" cy="821"/>
            </a:xfrm>
            <a:custGeom>
              <a:avLst/>
              <a:gdLst>
                <a:gd name="T0" fmla="*/ 220 w 3269"/>
                <a:gd name="T1" fmla="*/ 0 h 3285"/>
                <a:gd name="T2" fmla="*/ 346 w 3269"/>
                <a:gd name="T3" fmla="*/ 235 h 3285"/>
                <a:gd name="T4" fmla="*/ 385 w 3269"/>
                <a:gd name="T5" fmla="*/ 244 h 3285"/>
                <a:gd name="T6" fmla="*/ 415 w 3269"/>
                <a:gd name="T7" fmla="*/ 268 h 3285"/>
                <a:gd name="T8" fmla="*/ 432 w 3269"/>
                <a:gd name="T9" fmla="*/ 302 h 3285"/>
                <a:gd name="T10" fmla="*/ 432 w 3269"/>
                <a:gd name="T11" fmla="*/ 343 h 3285"/>
                <a:gd name="T12" fmla="*/ 415 w 3269"/>
                <a:gd name="T13" fmla="*/ 378 h 3285"/>
                <a:gd name="T14" fmla="*/ 385 w 3269"/>
                <a:gd name="T15" fmla="*/ 402 h 3285"/>
                <a:gd name="T16" fmla="*/ 346 w 3269"/>
                <a:gd name="T17" fmla="*/ 411 h 3285"/>
                <a:gd name="T18" fmla="*/ 220 w 3269"/>
                <a:gd name="T19" fmla="*/ 804 h 3285"/>
                <a:gd name="T20" fmla="*/ 366 w 3269"/>
                <a:gd name="T21" fmla="*/ 806 h 3285"/>
                <a:gd name="T22" fmla="*/ 401 w 3269"/>
                <a:gd name="T23" fmla="*/ 823 h 3285"/>
                <a:gd name="T24" fmla="*/ 426 w 3269"/>
                <a:gd name="T25" fmla="*/ 853 h 3285"/>
                <a:gd name="T26" fmla="*/ 434 w 3269"/>
                <a:gd name="T27" fmla="*/ 892 h 3285"/>
                <a:gd name="T28" fmla="*/ 426 w 3269"/>
                <a:gd name="T29" fmla="*/ 930 h 3285"/>
                <a:gd name="T30" fmla="*/ 401 w 3269"/>
                <a:gd name="T31" fmla="*/ 961 h 3285"/>
                <a:gd name="T32" fmla="*/ 366 w 3269"/>
                <a:gd name="T33" fmla="*/ 978 h 3285"/>
                <a:gd name="T34" fmla="*/ 220 w 3269"/>
                <a:gd name="T35" fmla="*/ 980 h 3285"/>
                <a:gd name="T36" fmla="*/ 346 w 3269"/>
                <a:gd name="T37" fmla="*/ 1373 h 3285"/>
                <a:gd name="T38" fmla="*/ 385 w 3269"/>
                <a:gd name="T39" fmla="*/ 1382 h 3285"/>
                <a:gd name="T40" fmla="*/ 415 w 3269"/>
                <a:gd name="T41" fmla="*/ 1405 h 3285"/>
                <a:gd name="T42" fmla="*/ 432 w 3269"/>
                <a:gd name="T43" fmla="*/ 1441 h 3285"/>
                <a:gd name="T44" fmla="*/ 432 w 3269"/>
                <a:gd name="T45" fmla="*/ 1481 h 3285"/>
                <a:gd name="T46" fmla="*/ 415 w 3269"/>
                <a:gd name="T47" fmla="*/ 1516 h 3285"/>
                <a:gd name="T48" fmla="*/ 385 w 3269"/>
                <a:gd name="T49" fmla="*/ 1540 h 3285"/>
                <a:gd name="T50" fmla="*/ 346 w 3269"/>
                <a:gd name="T51" fmla="*/ 1549 h 3285"/>
                <a:gd name="T52" fmla="*/ 220 w 3269"/>
                <a:gd name="T53" fmla="*/ 1941 h 3285"/>
                <a:gd name="T54" fmla="*/ 366 w 3269"/>
                <a:gd name="T55" fmla="*/ 1944 h 3285"/>
                <a:gd name="T56" fmla="*/ 401 w 3269"/>
                <a:gd name="T57" fmla="*/ 1961 h 3285"/>
                <a:gd name="T58" fmla="*/ 426 w 3269"/>
                <a:gd name="T59" fmla="*/ 1991 h 3285"/>
                <a:gd name="T60" fmla="*/ 434 w 3269"/>
                <a:gd name="T61" fmla="*/ 2030 h 3285"/>
                <a:gd name="T62" fmla="*/ 426 w 3269"/>
                <a:gd name="T63" fmla="*/ 2069 h 3285"/>
                <a:gd name="T64" fmla="*/ 401 w 3269"/>
                <a:gd name="T65" fmla="*/ 2099 h 3285"/>
                <a:gd name="T66" fmla="*/ 366 w 3269"/>
                <a:gd name="T67" fmla="*/ 2115 h 3285"/>
                <a:gd name="T68" fmla="*/ 220 w 3269"/>
                <a:gd name="T69" fmla="*/ 2118 h 3285"/>
                <a:gd name="T70" fmla="*/ 346 w 3269"/>
                <a:gd name="T71" fmla="*/ 2510 h 3285"/>
                <a:gd name="T72" fmla="*/ 385 w 3269"/>
                <a:gd name="T73" fmla="*/ 2519 h 3285"/>
                <a:gd name="T74" fmla="*/ 415 w 3269"/>
                <a:gd name="T75" fmla="*/ 2544 h 3285"/>
                <a:gd name="T76" fmla="*/ 432 w 3269"/>
                <a:gd name="T77" fmla="*/ 2578 h 3285"/>
                <a:gd name="T78" fmla="*/ 432 w 3269"/>
                <a:gd name="T79" fmla="*/ 2618 h 3285"/>
                <a:gd name="T80" fmla="*/ 415 w 3269"/>
                <a:gd name="T81" fmla="*/ 2654 h 3285"/>
                <a:gd name="T82" fmla="*/ 385 w 3269"/>
                <a:gd name="T83" fmla="*/ 2678 h 3285"/>
                <a:gd name="T84" fmla="*/ 346 w 3269"/>
                <a:gd name="T85" fmla="*/ 2686 h 3285"/>
                <a:gd name="T86" fmla="*/ 220 w 3269"/>
                <a:gd name="T87" fmla="*/ 3064 h 3285"/>
                <a:gd name="T88" fmla="*/ 3269 w 3269"/>
                <a:gd name="T89" fmla="*/ 3285 h 3285"/>
                <a:gd name="T90" fmla="*/ 0 w 3269"/>
                <a:gd name="T91" fmla="*/ 0 h 3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69" h="3285">
                  <a:moveTo>
                    <a:pt x="0" y="0"/>
                  </a:moveTo>
                  <a:lnTo>
                    <a:pt x="220" y="0"/>
                  </a:lnTo>
                  <a:lnTo>
                    <a:pt x="220" y="235"/>
                  </a:lnTo>
                  <a:lnTo>
                    <a:pt x="346" y="235"/>
                  </a:lnTo>
                  <a:lnTo>
                    <a:pt x="366" y="237"/>
                  </a:lnTo>
                  <a:lnTo>
                    <a:pt x="385" y="244"/>
                  </a:lnTo>
                  <a:lnTo>
                    <a:pt x="401" y="254"/>
                  </a:lnTo>
                  <a:lnTo>
                    <a:pt x="415" y="268"/>
                  </a:lnTo>
                  <a:lnTo>
                    <a:pt x="426" y="284"/>
                  </a:lnTo>
                  <a:lnTo>
                    <a:pt x="432" y="302"/>
                  </a:lnTo>
                  <a:lnTo>
                    <a:pt x="434" y="323"/>
                  </a:lnTo>
                  <a:lnTo>
                    <a:pt x="432" y="343"/>
                  </a:lnTo>
                  <a:lnTo>
                    <a:pt x="426" y="361"/>
                  </a:lnTo>
                  <a:lnTo>
                    <a:pt x="415" y="378"/>
                  </a:lnTo>
                  <a:lnTo>
                    <a:pt x="401" y="391"/>
                  </a:lnTo>
                  <a:lnTo>
                    <a:pt x="385" y="402"/>
                  </a:lnTo>
                  <a:lnTo>
                    <a:pt x="366" y="409"/>
                  </a:lnTo>
                  <a:lnTo>
                    <a:pt x="346" y="411"/>
                  </a:lnTo>
                  <a:lnTo>
                    <a:pt x="220" y="411"/>
                  </a:lnTo>
                  <a:lnTo>
                    <a:pt x="220" y="804"/>
                  </a:lnTo>
                  <a:lnTo>
                    <a:pt x="346" y="804"/>
                  </a:lnTo>
                  <a:lnTo>
                    <a:pt x="366" y="806"/>
                  </a:lnTo>
                  <a:lnTo>
                    <a:pt x="385" y="813"/>
                  </a:lnTo>
                  <a:lnTo>
                    <a:pt x="401" y="823"/>
                  </a:lnTo>
                  <a:lnTo>
                    <a:pt x="415" y="836"/>
                  </a:lnTo>
                  <a:lnTo>
                    <a:pt x="426" y="853"/>
                  </a:lnTo>
                  <a:lnTo>
                    <a:pt x="432" y="872"/>
                  </a:lnTo>
                  <a:lnTo>
                    <a:pt x="434" y="892"/>
                  </a:lnTo>
                  <a:lnTo>
                    <a:pt x="432" y="912"/>
                  </a:lnTo>
                  <a:lnTo>
                    <a:pt x="426" y="930"/>
                  </a:lnTo>
                  <a:lnTo>
                    <a:pt x="415" y="946"/>
                  </a:lnTo>
                  <a:lnTo>
                    <a:pt x="401" y="961"/>
                  </a:lnTo>
                  <a:lnTo>
                    <a:pt x="385" y="971"/>
                  </a:lnTo>
                  <a:lnTo>
                    <a:pt x="366" y="978"/>
                  </a:lnTo>
                  <a:lnTo>
                    <a:pt x="346" y="980"/>
                  </a:lnTo>
                  <a:lnTo>
                    <a:pt x="220" y="980"/>
                  </a:lnTo>
                  <a:lnTo>
                    <a:pt x="220" y="1373"/>
                  </a:lnTo>
                  <a:lnTo>
                    <a:pt x="346" y="1373"/>
                  </a:lnTo>
                  <a:lnTo>
                    <a:pt x="366" y="1375"/>
                  </a:lnTo>
                  <a:lnTo>
                    <a:pt x="385" y="1382"/>
                  </a:lnTo>
                  <a:lnTo>
                    <a:pt x="401" y="1392"/>
                  </a:lnTo>
                  <a:lnTo>
                    <a:pt x="415" y="1405"/>
                  </a:lnTo>
                  <a:lnTo>
                    <a:pt x="426" y="1423"/>
                  </a:lnTo>
                  <a:lnTo>
                    <a:pt x="432" y="1441"/>
                  </a:lnTo>
                  <a:lnTo>
                    <a:pt x="434" y="1461"/>
                  </a:lnTo>
                  <a:lnTo>
                    <a:pt x="432" y="1481"/>
                  </a:lnTo>
                  <a:lnTo>
                    <a:pt x="426" y="1499"/>
                  </a:lnTo>
                  <a:lnTo>
                    <a:pt x="415" y="1516"/>
                  </a:lnTo>
                  <a:lnTo>
                    <a:pt x="401" y="1530"/>
                  </a:lnTo>
                  <a:lnTo>
                    <a:pt x="385" y="1540"/>
                  </a:lnTo>
                  <a:lnTo>
                    <a:pt x="366" y="1546"/>
                  </a:lnTo>
                  <a:lnTo>
                    <a:pt x="346" y="1549"/>
                  </a:lnTo>
                  <a:lnTo>
                    <a:pt x="220" y="1549"/>
                  </a:lnTo>
                  <a:lnTo>
                    <a:pt x="220" y="1941"/>
                  </a:lnTo>
                  <a:lnTo>
                    <a:pt x="346" y="1941"/>
                  </a:lnTo>
                  <a:lnTo>
                    <a:pt x="366" y="1944"/>
                  </a:lnTo>
                  <a:lnTo>
                    <a:pt x="385" y="1950"/>
                  </a:lnTo>
                  <a:lnTo>
                    <a:pt x="401" y="1961"/>
                  </a:lnTo>
                  <a:lnTo>
                    <a:pt x="415" y="1975"/>
                  </a:lnTo>
                  <a:lnTo>
                    <a:pt x="426" y="1991"/>
                  </a:lnTo>
                  <a:lnTo>
                    <a:pt x="432" y="2010"/>
                  </a:lnTo>
                  <a:lnTo>
                    <a:pt x="434" y="2030"/>
                  </a:lnTo>
                  <a:lnTo>
                    <a:pt x="432" y="2050"/>
                  </a:lnTo>
                  <a:lnTo>
                    <a:pt x="426" y="2069"/>
                  </a:lnTo>
                  <a:lnTo>
                    <a:pt x="415" y="2085"/>
                  </a:lnTo>
                  <a:lnTo>
                    <a:pt x="401" y="2099"/>
                  </a:lnTo>
                  <a:lnTo>
                    <a:pt x="385" y="2109"/>
                  </a:lnTo>
                  <a:lnTo>
                    <a:pt x="366" y="2115"/>
                  </a:lnTo>
                  <a:lnTo>
                    <a:pt x="346" y="2118"/>
                  </a:lnTo>
                  <a:lnTo>
                    <a:pt x="220" y="2118"/>
                  </a:lnTo>
                  <a:lnTo>
                    <a:pt x="220" y="2510"/>
                  </a:lnTo>
                  <a:lnTo>
                    <a:pt x="346" y="2510"/>
                  </a:lnTo>
                  <a:lnTo>
                    <a:pt x="366" y="2513"/>
                  </a:lnTo>
                  <a:lnTo>
                    <a:pt x="385" y="2519"/>
                  </a:lnTo>
                  <a:lnTo>
                    <a:pt x="401" y="2530"/>
                  </a:lnTo>
                  <a:lnTo>
                    <a:pt x="415" y="2544"/>
                  </a:lnTo>
                  <a:lnTo>
                    <a:pt x="426" y="2560"/>
                  </a:lnTo>
                  <a:lnTo>
                    <a:pt x="432" y="2578"/>
                  </a:lnTo>
                  <a:lnTo>
                    <a:pt x="434" y="2598"/>
                  </a:lnTo>
                  <a:lnTo>
                    <a:pt x="432" y="2618"/>
                  </a:lnTo>
                  <a:lnTo>
                    <a:pt x="426" y="2638"/>
                  </a:lnTo>
                  <a:lnTo>
                    <a:pt x="415" y="2654"/>
                  </a:lnTo>
                  <a:lnTo>
                    <a:pt x="401" y="2667"/>
                  </a:lnTo>
                  <a:lnTo>
                    <a:pt x="385" y="2678"/>
                  </a:lnTo>
                  <a:lnTo>
                    <a:pt x="366" y="2684"/>
                  </a:lnTo>
                  <a:lnTo>
                    <a:pt x="346" y="2686"/>
                  </a:lnTo>
                  <a:lnTo>
                    <a:pt x="220" y="2686"/>
                  </a:lnTo>
                  <a:lnTo>
                    <a:pt x="220" y="3064"/>
                  </a:lnTo>
                  <a:lnTo>
                    <a:pt x="3269" y="3064"/>
                  </a:lnTo>
                  <a:lnTo>
                    <a:pt x="3269" y="3285"/>
                  </a:lnTo>
                  <a:lnTo>
                    <a:pt x="0" y="3285"/>
                  </a:lnTo>
                  <a:lnTo>
                    <a:pt x="0" y="0"/>
                  </a:lnTo>
                  <a:close/>
                </a:path>
              </a:pathLst>
            </a:custGeom>
            <a:grpFill/>
            <a:ln w="0">
              <a:noFill/>
              <a:prstDash val="solid"/>
              <a:round/>
              <a:headEnd/>
              <a:tailEnd/>
            </a:ln>
          </p:spPr>
          <p:txBody>
            <a:bodyPr vert="horz" wrap="square" lIns="68562" tIns="34281" rIns="68562" bIns="34281" numCol="1" anchor="t" anchorCtr="0" compatLnSpc="1">
              <a:prstTxWarp prst="textNoShape">
                <a:avLst/>
              </a:prstTxWarp>
            </a:bodyPr>
            <a:lstStyle/>
            <a:p>
              <a:pPr defTabSz="685595"/>
              <a:endParaRPr lang="en-US" sz="1349">
                <a:solidFill>
                  <a:prstClr val="black"/>
                </a:solidFill>
              </a:endParaRPr>
            </a:p>
          </p:txBody>
        </p:sp>
        <p:sp>
          <p:nvSpPr>
            <p:cNvPr id="32" name="Freeform 25"/>
            <p:cNvSpPr>
              <a:spLocks/>
            </p:cNvSpPr>
            <p:nvPr/>
          </p:nvSpPr>
          <p:spPr bwMode="auto">
            <a:xfrm>
              <a:off x="-241" y="308"/>
              <a:ext cx="632" cy="303"/>
            </a:xfrm>
            <a:custGeom>
              <a:avLst/>
              <a:gdLst>
                <a:gd name="T0" fmla="*/ 767 w 2529"/>
                <a:gd name="T1" fmla="*/ 0 h 1211"/>
                <a:gd name="T2" fmla="*/ 1884 w 2529"/>
                <a:gd name="T3" fmla="*/ 938 h 1211"/>
                <a:gd name="T4" fmla="*/ 2152 w 2529"/>
                <a:gd name="T5" fmla="*/ 488 h 1211"/>
                <a:gd name="T6" fmla="*/ 1937 w 2529"/>
                <a:gd name="T7" fmla="*/ 360 h 1211"/>
                <a:gd name="T8" fmla="*/ 2529 w 2529"/>
                <a:gd name="T9" fmla="*/ 28 h 1211"/>
                <a:gd name="T10" fmla="*/ 2519 w 2529"/>
                <a:gd name="T11" fmla="*/ 709 h 1211"/>
                <a:gd name="T12" fmla="*/ 2305 w 2529"/>
                <a:gd name="T13" fmla="*/ 580 h 1211"/>
                <a:gd name="T14" fmla="*/ 1930 w 2529"/>
                <a:gd name="T15" fmla="*/ 1211 h 1211"/>
                <a:gd name="T16" fmla="*/ 790 w 2529"/>
                <a:gd name="T17" fmla="*/ 254 h 1211"/>
                <a:gd name="T18" fmla="*/ 137 w 2529"/>
                <a:gd name="T19" fmla="*/ 1048 h 1211"/>
                <a:gd name="T20" fmla="*/ 0 w 2529"/>
                <a:gd name="T21" fmla="*/ 934 h 1211"/>
                <a:gd name="T22" fmla="*/ 767 w 2529"/>
                <a:gd name="T23"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9" h="1211">
                  <a:moveTo>
                    <a:pt x="767" y="0"/>
                  </a:moveTo>
                  <a:lnTo>
                    <a:pt x="1884" y="938"/>
                  </a:lnTo>
                  <a:lnTo>
                    <a:pt x="2152" y="488"/>
                  </a:lnTo>
                  <a:lnTo>
                    <a:pt x="1937" y="360"/>
                  </a:lnTo>
                  <a:lnTo>
                    <a:pt x="2529" y="28"/>
                  </a:lnTo>
                  <a:lnTo>
                    <a:pt x="2519" y="709"/>
                  </a:lnTo>
                  <a:lnTo>
                    <a:pt x="2305" y="580"/>
                  </a:lnTo>
                  <a:lnTo>
                    <a:pt x="1930" y="1211"/>
                  </a:lnTo>
                  <a:lnTo>
                    <a:pt x="790" y="254"/>
                  </a:lnTo>
                  <a:lnTo>
                    <a:pt x="137" y="1048"/>
                  </a:lnTo>
                  <a:lnTo>
                    <a:pt x="0" y="934"/>
                  </a:lnTo>
                  <a:lnTo>
                    <a:pt x="767" y="0"/>
                  </a:lnTo>
                  <a:close/>
                </a:path>
              </a:pathLst>
            </a:custGeom>
            <a:grpFill/>
            <a:ln w="0">
              <a:noFill/>
              <a:prstDash val="solid"/>
              <a:round/>
              <a:headEnd/>
              <a:tailEnd/>
            </a:ln>
          </p:spPr>
          <p:txBody>
            <a:bodyPr vert="horz" wrap="square" lIns="68562" tIns="34281" rIns="68562" bIns="34281" numCol="1" anchor="t" anchorCtr="0" compatLnSpc="1">
              <a:prstTxWarp prst="textNoShape">
                <a:avLst/>
              </a:prstTxWarp>
            </a:bodyPr>
            <a:lstStyle/>
            <a:p>
              <a:pPr defTabSz="685595"/>
              <a:endParaRPr lang="en-US" sz="1349">
                <a:solidFill>
                  <a:prstClr val="black"/>
                </a:solidFill>
              </a:endParaRPr>
            </a:p>
          </p:txBody>
        </p:sp>
        <p:sp>
          <p:nvSpPr>
            <p:cNvPr id="33" name="Freeform 26"/>
            <p:cNvSpPr>
              <a:spLocks/>
            </p:cNvSpPr>
            <p:nvPr/>
          </p:nvSpPr>
          <p:spPr bwMode="auto">
            <a:xfrm>
              <a:off x="116" y="122"/>
              <a:ext cx="239" cy="298"/>
            </a:xfrm>
            <a:custGeom>
              <a:avLst/>
              <a:gdLst>
                <a:gd name="T0" fmla="*/ 956 w 956"/>
                <a:gd name="T1" fmla="*/ 0 h 1193"/>
                <a:gd name="T2" fmla="*/ 861 w 956"/>
                <a:gd name="T3" fmla="*/ 673 h 1193"/>
                <a:gd name="T4" fmla="*/ 665 w 956"/>
                <a:gd name="T5" fmla="*/ 520 h 1193"/>
                <a:gd name="T6" fmla="*/ 141 w 956"/>
                <a:gd name="T7" fmla="*/ 1193 h 1193"/>
                <a:gd name="T8" fmla="*/ 0 w 956"/>
                <a:gd name="T9" fmla="*/ 1082 h 1193"/>
                <a:gd name="T10" fmla="*/ 524 w 956"/>
                <a:gd name="T11" fmla="*/ 409 h 1193"/>
                <a:gd name="T12" fmla="*/ 328 w 956"/>
                <a:gd name="T13" fmla="*/ 254 h 1193"/>
                <a:gd name="T14" fmla="*/ 956 w 956"/>
                <a:gd name="T15" fmla="*/ 0 h 1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6" h="1193">
                  <a:moveTo>
                    <a:pt x="956" y="0"/>
                  </a:moveTo>
                  <a:lnTo>
                    <a:pt x="861" y="673"/>
                  </a:lnTo>
                  <a:lnTo>
                    <a:pt x="665" y="520"/>
                  </a:lnTo>
                  <a:lnTo>
                    <a:pt x="141" y="1193"/>
                  </a:lnTo>
                  <a:lnTo>
                    <a:pt x="0" y="1082"/>
                  </a:lnTo>
                  <a:lnTo>
                    <a:pt x="524" y="409"/>
                  </a:lnTo>
                  <a:lnTo>
                    <a:pt x="328" y="254"/>
                  </a:lnTo>
                  <a:lnTo>
                    <a:pt x="956" y="0"/>
                  </a:lnTo>
                  <a:close/>
                </a:path>
              </a:pathLst>
            </a:custGeom>
            <a:grpFill/>
            <a:ln w="0">
              <a:noFill/>
              <a:prstDash val="solid"/>
              <a:round/>
              <a:headEnd/>
              <a:tailEnd/>
            </a:ln>
          </p:spPr>
          <p:txBody>
            <a:bodyPr vert="horz" wrap="square" lIns="68562" tIns="34281" rIns="68562" bIns="34281" numCol="1" anchor="t" anchorCtr="0" compatLnSpc="1">
              <a:prstTxWarp prst="textNoShape">
                <a:avLst/>
              </a:prstTxWarp>
            </a:bodyPr>
            <a:lstStyle/>
            <a:p>
              <a:pPr defTabSz="685595"/>
              <a:endParaRPr lang="en-US" sz="1349">
                <a:solidFill>
                  <a:prstClr val="black"/>
                </a:solidFill>
              </a:endParaRPr>
            </a:p>
          </p:txBody>
        </p:sp>
        <p:sp>
          <p:nvSpPr>
            <p:cNvPr id="34" name="Freeform 27"/>
            <p:cNvSpPr>
              <a:spLocks/>
            </p:cNvSpPr>
            <p:nvPr/>
          </p:nvSpPr>
          <p:spPr bwMode="auto">
            <a:xfrm>
              <a:off x="-205" y="504"/>
              <a:ext cx="291" cy="227"/>
            </a:xfrm>
            <a:custGeom>
              <a:avLst/>
              <a:gdLst>
                <a:gd name="T0" fmla="*/ 1019 w 1162"/>
                <a:gd name="T1" fmla="*/ 0 h 907"/>
                <a:gd name="T2" fmla="*/ 1162 w 1162"/>
                <a:gd name="T3" fmla="*/ 109 h 907"/>
                <a:gd name="T4" fmla="*/ 808 w 1162"/>
                <a:gd name="T5" fmla="*/ 574 h 907"/>
                <a:gd name="T6" fmla="*/ 578 w 1162"/>
                <a:gd name="T7" fmla="*/ 342 h 907"/>
                <a:gd name="T8" fmla="*/ 142 w 1162"/>
                <a:gd name="T9" fmla="*/ 907 h 907"/>
                <a:gd name="T10" fmla="*/ 0 w 1162"/>
                <a:gd name="T11" fmla="*/ 798 h 907"/>
                <a:gd name="T12" fmla="*/ 561 w 1162"/>
                <a:gd name="T13" fmla="*/ 71 h 907"/>
                <a:gd name="T14" fmla="*/ 790 w 1162"/>
                <a:gd name="T15" fmla="*/ 302 h 907"/>
                <a:gd name="T16" fmla="*/ 1019 w 1162"/>
                <a:gd name="T17"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2" h="907">
                  <a:moveTo>
                    <a:pt x="1019" y="0"/>
                  </a:moveTo>
                  <a:lnTo>
                    <a:pt x="1162" y="109"/>
                  </a:lnTo>
                  <a:lnTo>
                    <a:pt x="808" y="574"/>
                  </a:lnTo>
                  <a:lnTo>
                    <a:pt x="578" y="342"/>
                  </a:lnTo>
                  <a:lnTo>
                    <a:pt x="142" y="907"/>
                  </a:lnTo>
                  <a:lnTo>
                    <a:pt x="0" y="798"/>
                  </a:lnTo>
                  <a:lnTo>
                    <a:pt x="561" y="71"/>
                  </a:lnTo>
                  <a:lnTo>
                    <a:pt x="790" y="302"/>
                  </a:lnTo>
                  <a:lnTo>
                    <a:pt x="1019" y="0"/>
                  </a:lnTo>
                  <a:close/>
                </a:path>
              </a:pathLst>
            </a:custGeom>
            <a:grpFill/>
            <a:ln w="0">
              <a:noFill/>
              <a:prstDash val="solid"/>
              <a:round/>
              <a:headEnd/>
              <a:tailEnd/>
            </a:ln>
          </p:spPr>
          <p:txBody>
            <a:bodyPr vert="horz" wrap="square" lIns="68562" tIns="34281" rIns="68562" bIns="34281" numCol="1" anchor="t" anchorCtr="0" compatLnSpc="1">
              <a:prstTxWarp prst="textNoShape">
                <a:avLst/>
              </a:prstTxWarp>
            </a:bodyPr>
            <a:lstStyle/>
            <a:p>
              <a:pPr defTabSz="685595"/>
              <a:endParaRPr lang="en-US" sz="1349">
                <a:solidFill>
                  <a:prstClr val="black"/>
                </a:solidFill>
              </a:endParaRPr>
            </a:p>
          </p:txBody>
        </p:sp>
      </p:grpSp>
      <p:sp>
        <p:nvSpPr>
          <p:cNvPr id="39" name="Freeform 32"/>
          <p:cNvSpPr>
            <a:spLocks noEditPoints="1"/>
          </p:cNvSpPr>
          <p:nvPr/>
        </p:nvSpPr>
        <p:spPr bwMode="auto">
          <a:xfrm>
            <a:off x="4943009" y="4182329"/>
            <a:ext cx="253748" cy="312563"/>
          </a:xfrm>
          <a:custGeom>
            <a:avLst/>
            <a:gdLst>
              <a:gd name="T0" fmla="*/ 2092 w 3024"/>
              <a:gd name="T1" fmla="*/ 2305 h 4320"/>
              <a:gd name="T2" fmla="*/ 2173 w 3024"/>
              <a:gd name="T3" fmla="*/ 2544 h 4320"/>
              <a:gd name="T4" fmla="*/ 2407 w 3024"/>
              <a:gd name="T5" fmla="*/ 2695 h 4320"/>
              <a:gd name="T6" fmla="*/ 2308 w 3024"/>
              <a:gd name="T7" fmla="*/ 2871 h 4320"/>
              <a:gd name="T8" fmla="*/ 2097 w 3024"/>
              <a:gd name="T9" fmla="*/ 2922 h 4320"/>
              <a:gd name="T10" fmla="*/ 2371 w 3024"/>
              <a:gd name="T11" fmla="*/ 2947 h 4320"/>
              <a:gd name="T12" fmla="*/ 2524 w 3024"/>
              <a:gd name="T13" fmla="*/ 2740 h 4320"/>
              <a:gd name="T14" fmla="*/ 2335 w 3024"/>
              <a:gd name="T15" fmla="*/ 2508 h 4320"/>
              <a:gd name="T16" fmla="*/ 2186 w 3024"/>
              <a:gd name="T17" fmla="*/ 2346 h 4320"/>
              <a:gd name="T18" fmla="*/ 2313 w 3024"/>
              <a:gd name="T19" fmla="*/ 2254 h 4320"/>
              <a:gd name="T20" fmla="*/ 2474 w 3024"/>
              <a:gd name="T21" fmla="*/ 2201 h 4320"/>
              <a:gd name="T22" fmla="*/ 513 w 3024"/>
              <a:gd name="T23" fmla="*/ 1452 h 4320"/>
              <a:gd name="T24" fmla="*/ 312 w 3024"/>
              <a:gd name="T25" fmla="*/ 1791 h 4320"/>
              <a:gd name="T26" fmla="*/ 433 w 3024"/>
              <a:gd name="T27" fmla="*/ 2055 h 4320"/>
              <a:gd name="T28" fmla="*/ 948 w 3024"/>
              <a:gd name="T29" fmla="*/ 990 h 4320"/>
              <a:gd name="T30" fmla="*/ 1135 w 3024"/>
              <a:gd name="T31" fmla="*/ 1032 h 4320"/>
              <a:gd name="T32" fmla="*/ 1547 w 3024"/>
              <a:gd name="T33" fmla="*/ 1344 h 4320"/>
              <a:gd name="T34" fmla="*/ 1719 w 3024"/>
              <a:gd name="T35" fmla="*/ 1626 h 4320"/>
              <a:gd name="T36" fmla="*/ 1879 w 3024"/>
              <a:gd name="T37" fmla="*/ 1676 h 4320"/>
              <a:gd name="T38" fmla="*/ 2074 w 3024"/>
              <a:gd name="T39" fmla="*/ 1606 h 4320"/>
              <a:gd name="T40" fmla="*/ 1966 w 3024"/>
              <a:gd name="T41" fmla="*/ 1437 h 4320"/>
              <a:gd name="T42" fmla="*/ 2016 w 3024"/>
              <a:gd name="T43" fmla="*/ 1413 h 4320"/>
              <a:gd name="T44" fmla="*/ 2180 w 3024"/>
              <a:gd name="T45" fmla="*/ 1448 h 4320"/>
              <a:gd name="T46" fmla="*/ 2284 w 3024"/>
              <a:gd name="T47" fmla="*/ 1365 h 4320"/>
              <a:gd name="T48" fmla="*/ 2390 w 3024"/>
              <a:gd name="T49" fmla="*/ 1448 h 4320"/>
              <a:gd name="T50" fmla="*/ 2554 w 3024"/>
              <a:gd name="T51" fmla="*/ 1413 h 4320"/>
              <a:gd name="T52" fmla="*/ 2605 w 3024"/>
              <a:gd name="T53" fmla="*/ 1437 h 4320"/>
              <a:gd name="T54" fmla="*/ 2485 w 3024"/>
              <a:gd name="T55" fmla="*/ 1659 h 4320"/>
              <a:gd name="T56" fmla="*/ 2732 w 3024"/>
              <a:gd name="T57" fmla="*/ 1989 h 4320"/>
              <a:gd name="T58" fmla="*/ 2998 w 3024"/>
              <a:gd name="T59" fmla="*/ 2529 h 4320"/>
              <a:gd name="T60" fmla="*/ 2936 w 3024"/>
              <a:gd name="T61" fmla="*/ 3097 h 4320"/>
              <a:gd name="T62" fmla="*/ 2513 w 3024"/>
              <a:gd name="T63" fmla="*/ 3468 h 4320"/>
              <a:gd name="T64" fmla="*/ 1951 w 3024"/>
              <a:gd name="T65" fmla="*/ 3409 h 4320"/>
              <a:gd name="T66" fmla="*/ 1604 w 3024"/>
              <a:gd name="T67" fmla="*/ 2959 h 4320"/>
              <a:gd name="T68" fmla="*/ 1651 w 3024"/>
              <a:gd name="T69" fmla="*/ 2360 h 4320"/>
              <a:gd name="T70" fmla="*/ 1790 w 3024"/>
              <a:gd name="T71" fmla="*/ 2008 h 4320"/>
              <a:gd name="T72" fmla="*/ 1445 w 3024"/>
              <a:gd name="T73" fmla="*/ 1793 h 4320"/>
              <a:gd name="T74" fmla="*/ 1272 w 3024"/>
              <a:gd name="T75" fmla="*/ 2489 h 4320"/>
              <a:gd name="T76" fmla="*/ 1477 w 3024"/>
              <a:gd name="T77" fmla="*/ 4249 h 4320"/>
              <a:gd name="T78" fmla="*/ 1231 w 3024"/>
              <a:gd name="T79" fmla="*/ 4293 h 4320"/>
              <a:gd name="T80" fmla="*/ 708 w 3024"/>
              <a:gd name="T81" fmla="*/ 4176 h 4320"/>
              <a:gd name="T82" fmla="*/ 500 w 3024"/>
              <a:gd name="T83" fmla="*/ 4319 h 4320"/>
              <a:gd name="T84" fmla="*/ 326 w 3024"/>
              <a:gd name="T85" fmla="*/ 4131 h 4320"/>
              <a:gd name="T86" fmla="*/ 444 w 3024"/>
              <a:gd name="T87" fmla="*/ 2493 h 4320"/>
              <a:gd name="T88" fmla="*/ 191 w 3024"/>
              <a:gd name="T89" fmla="*/ 2259 h 4320"/>
              <a:gd name="T90" fmla="*/ 8 w 3024"/>
              <a:gd name="T91" fmla="*/ 1855 h 4320"/>
              <a:gd name="T92" fmla="*/ 161 w 3024"/>
              <a:gd name="T93" fmla="*/ 1381 h 4320"/>
              <a:gd name="T94" fmla="*/ 525 w 3024"/>
              <a:gd name="T95" fmla="*/ 1053 h 4320"/>
              <a:gd name="T96" fmla="*/ 796 w 3024"/>
              <a:gd name="T97" fmla="*/ 984 h 4320"/>
              <a:gd name="T98" fmla="*/ 796 w 3024"/>
              <a:gd name="T99" fmla="*/ 1168 h 4320"/>
              <a:gd name="T100" fmla="*/ 745 w 3024"/>
              <a:gd name="T101" fmla="*/ 1613 h 4320"/>
              <a:gd name="T102" fmla="*/ 704 w 3024"/>
              <a:gd name="T103" fmla="*/ 1970 h 4320"/>
              <a:gd name="T104" fmla="*/ 988 w 3024"/>
              <a:gd name="T105" fmla="*/ 1970 h 4320"/>
              <a:gd name="T106" fmla="*/ 956 w 3024"/>
              <a:gd name="T107" fmla="*/ 1613 h 4320"/>
              <a:gd name="T108" fmla="*/ 915 w 3024"/>
              <a:gd name="T109" fmla="*/ 1168 h 4320"/>
              <a:gd name="T110" fmla="*/ 902 w 3024"/>
              <a:gd name="T111" fmla="*/ 984 h 4320"/>
              <a:gd name="T112" fmla="*/ 1207 w 3024"/>
              <a:gd name="T113" fmla="*/ 178 h 4320"/>
              <a:gd name="T114" fmla="*/ 1263 w 3024"/>
              <a:gd name="T115" fmla="*/ 636 h 4320"/>
              <a:gd name="T116" fmla="*/ 922 w 3024"/>
              <a:gd name="T117" fmla="*/ 911 h 4320"/>
              <a:gd name="T118" fmla="*/ 518 w 3024"/>
              <a:gd name="T119" fmla="*/ 738 h 4320"/>
              <a:gd name="T120" fmla="*/ 462 w 3024"/>
              <a:gd name="T121" fmla="*/ 280 h 4320"/>
              <a:gd name="T122" fmla="*/ 804 w 3024"/>
              <a:gd name="T123"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24" h="4320">
                <a:moveTo>
                  <a:pt x="2263" y="2046"/>
                </a:moveTo>
                <a:lnTo>
                  <a:pt x="2263" y="2174"/>
                </a:lnTo>
                <a:lnTo>
                  <a:pt x="2223" y="2184"/>
                </a:lnTo>
                <a:lnTo>
                  <a:pt x="2187" y="2199"/>
                </a:lnTo>
                <a:lnTo>
                  <a:pt x="2156" y="2219"/>
                </a:lnTo>
                <a:lnTo>
                  <a:pt x="2130" y="2244"/>
                </a:lnTo>
                <a:lnTo>
                  <a:pt x="2108" y="2273"/>
                </a:lnTo>
                <a:lnTo>
                  <a:pt x="2092" y="2305"/>
                </a:lnTo>
                <a:lnTo>
                  <a:pt x="2083" y="2341"/>
                </a:lnTo>
                <a:lnTo>
                  <a:pt x="2080" y="2379"/>
                </a:lnTo>
                <a:lnTo>
                  <a:pt x="2083" y="2414"/>
                </a:lnTo>
                <a:lnTo>
                  <a:pt x="2091" y="2445"/>
                </a:lnTo>
                <a:lnTo>
                  <a:pt x="2104" y="2473"/>
                </a:lnTo>
                <a:lnTo>
                  <a:pt x="2122" y="2499"/>
                </a:lnTo>
                <a:lnTo>
                  <a:pt x="2146" y="2521"/>
                </a:lnTo>
                <a:lnTo>
                  <a:pt x="2173" y="2544"/>
                </a:lnTo>
                <a:lnTo>
                  <a:pt x="2205" y="2563"/>
                </a:lnTo>
                <a:lnTo>
                  <a:pt x="2241" y="2580"/>
                </a:lnTo>
                <a:lnTo>
                  <a:pt x="2280" y="2599"/>
                </a:lnTo>
                <a:lnTo>
                  <a:pt x="2317" y="2614"/>
                </a:lnTo>
                <a:lnTo>
                  <a:pt x="2347" y="2633"/>
                </a:lnTo>
                <a:lnTo>
                  <a:pt x="2372" y="2651"/>
                </a:lnTo>
                <a:lnTo>
                  <a:pt x="2393" y="2672"/>
                </a:lnTo>
                <a:lnTo>
                  <a:pt x="2407" y="2695"/>
                </a:lnTo>
                <a:lnTo>
                  <a:pt x="2415" y="2720"/>
                </a:lnTo>
                <a:lnTo>
                  <a:pt x="2418" y="2749"/>
                </a:lnTo>
                <a:lnTo>
                  <a:pt x="2415" y="2779"/>
                </a:lnTo>
                <a:lnTo>
                  <a:pt x="2405" y="2805"/>
                </a:lnTo>
                <a:lnTo>
                  <a:pt x="2388" y="2829"/>
                </a:lnTo>
                <a:lnTo>
                  <a:pt x="2367" y="2847"/>
                </a:lnTo>
                <a:lnTo>
                  <a:pt x="2339" y="2862"/>
                </a:lnTo>
                <a:lnTo>
                  <a:pt x="2308" y="2871"/>
                </a:lnTo>
                <a:lnTo>
                  <a:pt x="2273" y="2873"/>
                </a:lnTo>
                <a:lnTo>
                  <a:pt x="2233" y="2871"/>
                </a:lnTo>
                <a:lnTo>
                  <a:pt x="2194" y="2863"/>
                </a:lnTo>
                <a:lnTo>
                  <a:pt x="2159" y="2851"/>
                </a:lnTo>
                <a:lnTo>
                  <a:pt x="2126" y="2837"/>
                </a:lnTo>
                <a:lnTo>
                  <a:pt x="2098" y="2818"/>
                </a:lnTo>
                <a:lnTo>
                  <a:pt x="2068" y="2904"/>
                </a:lnTo>
                <a:lnTo>
                  <a:pt x="2097" y="2922"/>
                </a:lnTo>
                <a:lnTo>
                  <a:pt x="2133" y="2938"/>
                </a:lnTo>
                <a:lnTo>
                  <a:pt x="2170" y="2949"/>
                </a:lnTo>
                <a:lnTo>
                  <a:pt x="2212" y="2957"/>
                </a:lnTo>
                <a:lnTo>
                  <a:pt x="2256" y="2960"/>
                </a:lnTo>
                <a:lnTo>
                  <a:pt x="2256" y="3088"/>
                </a:lnTo>
                <a:lnTo>
                  <a:pt x="2331" y="3088"/>
                </a:lnTo>
                <a:lnTo>
                  <a:pt x="2331" y="2956"/>
                </a:lnTo>
                <a:lnTo>
                  <a:pt x="2371" y="2947"/>
                </a:lnTo>
                <a:lnTo>
                  <a:pt x="2406" y="2932"/>
                </a:lnTo>
                <a:lnTo>
                  <a:pt x="2438" y="2913"/>
                </a:lnTo>
                <a:lnTo>
                  <a:pt x="2464" y="2890"/>
                </a:lnTo>
                <a:lnTo>
                  <a:pt x="2485" y="2864"/>
                </a:lnTo>
                <a:lnTo>
                  <a:pt x="2502" y="2835"/>
                </a:lnTo>
                <a:lnTo>
                  <a:pt x="2515" y="2805"/>
                </a:lnTo>
                <a:lnTo>
                  <a:pt x="2521" y="2774"/>
                </a:lnTo>
                <a:lnTo>
                  <a:pt x="2524" y="2740"/>
                </a:lnTo>
                <a:lnTo>
                  <a:pt x="2521" y="2701"/>
                </a:lnTo>
                <a:lnTo>
                  <a:pt x="2512" y="2664"/>
                </a:lnTo>
                <a:lnTo>
                  <a:pt x="2498" y="2631"/>
                </a:lnTo>
                <a:lnTo>
                  <a:pt x="2477" y="2602"/>
                </a:lnTo>
                <a:lnTo>
                  <a:pt x="2451" y="2575"/>
                </a:lnTo>
                <a:lnTo>
                  <a:pt x="2418" y="2551"/>
                </a:lnTo>
                <a:lnTo>
                  <a:pt x="2380" y="2529"/>
                </a:lnTo>
                <a:lnTo>
                  <a:pt x="2335" y="2508"/>
                </a:lnTo>
                <a:lnTo>
                  <a:pt x="2294" y="2489"/>
                </a:lnTo>
                <a:lnTo>
                  <a:pt x="2259" y="2470"/>
                </a:lnTo>
                <a:lnTo>
                  <a:pt x="2232" y="2453"/>
                </a:lnTo>
                <a:lnTo>
                  <a:pt x="2210" y="2434"/>
                </a:lnTo>
                <a:lnTo>
                  <a:pt x="2195" y="2413"/>
                </a:lnTo>
                <a:lnTo>
                  <a:pt x="2187" y="2390"/>
                </a:lnTo>
                <a:lnTo>
                  <a:pt x="2185" y="2363"/>
                </a:lnTo>
                <a:lnTo>
                  <a:pt x="2186" y="2346"/>
                </a:lnTo>
                <a:lnTo>
                  <a:pt x="2190" y="2329"/>
                </a:lnTo>
                <a:lnTo>
                  <a:pt x="2197" y="2312"/>
                </a:lnTo>
                <a:lnTo>
                  <a:pt x="2207" y="2296"/>
                </a:lnTo>
                <a:lnTo>
                  <a:pt x="2222" y="2283"/>
                </a:lnTo>
                <a:lnTo>
                  <a:pt x="2239" y="2271"/>
                </a:lnTo>
                <a:lnTo>
                  <a:pt x="2259" y="2262"/>
                </a:lnTo>
                <a:lnTo>
                  <a:pt x="2284" y="2256"/>
                </a:lnTo>
                <a:lnTo>
                  <a:pt x="2313" y="2254"/>
                </a:lnTo>
                <a:lnTo>
                  <a:pt x="2350" y="2257"/>
                </a:lnTo>
                <a:lnTo>
                  <a:pt x="2383" y="2262"/>
                </a:lnTo>
                <a:lnTo>
                  <a:pt x="2410" y="2270"/>
                </a:lnTo>
                <a:lnTo>
                  <a:pt x="2434" y="2279"/>
                </a:lnTo>
                <a:lnTo>
                  <a:pt x="2452" y="2288"/>
                </a:lnTo>
                <a:lnTo>
                  <a:pt x="2466" y="2297"/>
                </a:lnTo>
                <a:lnTo>
                  <a:pt x="2498" y="2214"/>
                </a:lnTo>
                <a:lnTo>
                  <a:pt x="2474" y="2201"/>
                </a:lnTo>
                <a:lnTo>
                  <a:pt x="2448" y="2189"/>
                </a:lnTo>
                <a:lnTo>
                  <a:pt x="2417" y="2180"/>
                </a:lnTo>
                <a:lnTo>
                  <a:pt x="2380" y="2173"/>
                </a:lnTo>
                <a:lnTo>
                  <a:pt x="2339" y="2169"/>
                </a:lnTo>
                <a:lnTo>
                  <a:pt x="2339" y="2046"/>
                </a:lnTo>
                <a:lnTo>
                  <a:pt x="2263" y="2046"/>
                </a:lnTo>
                <a:close/>
                <a:moveTo>
                  <a:pt x="546" y="1422"/>
                </a:moveTo>
                <a:lnTo>
                  <a:pt x="513" y="1452"/>
                </a:lnTo>
                <a:lnTo>
                  <a:pt x="480" y="1487"/>
                </a:lnTo>
                <a:lnTo>
                  <a:pt x="446" y="1528"/>
                </a:lnTo>
                <a:lnTo>
                  <a:pt x="412" y="1575"/>
                </a:lnTo>
                <a:lnTo>
                  <a:pt x="378" y="1627"/>
                </a:lnTo>
                <a:lnTo>
                  <a:pt x="346" y="1686"/>
                </a:lnTo>
                <a:lnTo>
                  <a:pt x="313" y="1753"/>
                </a:lnTo>
                <a:lnTo>
                  <a:pt x="310" y="1770"/>
                </a:lnTo>
                <a:lnTo>
                  <a:pt x="312" y="1791"/>
                </a:lnTo>
                <a:lnTo>
                  <a:pt x="317" y="1817"/>
                </a:lnTo>
                <a:lnTo>
                  <a:pt x="325" y="1847"/>
                </a:lnTo>
                <a:lnTo>
                  <a:pt x="336" y="1879"/>
                </a:lnTo>
                <a:lnTo>
                  <a:pt x="352" y="1913"/>
                </a:lnTo>
                <a:lnTo>
                  <a:pt x="369" y="1948"/>
                </a:lnTo>
                <a:lnTo>
                  <a:pt x="389" y="1985"/>
                </a:lnTo>
                <a:lnTo>
                  <a:pt x="410" y="2020"/>
                </a:lnTo>
                <a:lnTo>
                  <a:pt x="433" y="2055"/>
                </a:lnTo>
                <a:lnTo>
                  <a:pt x="458" y="2089"/>
                </a:lnTo>
                <a:lnTo>
                  <a:pt x="483" y="2122"/>
                </a:lnTo>
                <a:lnTo>
                  <a:pt x="509" y="2151"/>
                </a:lnTo>
                <a:lnTo>
                  <a:pt x="546" y="1422"/>
                </a:lnTo>
                <a:close/>
                <a:moveTo>
                  <a:pt x="902" y="984"/>
                </a:moveTo>
                <a:lnTo>
                  <a:pt x="912" y="986"/>
                </a:lnTo>
                <a:lnTo>
                  <a:pt x="928" y="987"/>
                </a:lnTo>
                <a:lnTo>
                  <a:pt x="948" y="990"/>
                </a:lnTo>
                <a:lnTo>
                  <a:pt x="970" y="994"/>
                </a:lnTo>
                <a:lnTo>
                  <a:pt x="994" y="998"/>
                </a:lnTo>
                <a:lnTo>
                  <a:pt x="1016" y="1001"/>
                </a:lnTo>
                <a:lnTo>
                  <a:pt x="1037" y="1005"/>
                </a:lnTo>
                <a:lnTo>
                  <a:pt x="1055" y="1008"/>
                </a:lnTo>
                <a:lnTo>
                  <a:pt x="1068" y="1011"/>
                </a:lnTo>
                <a:lnTo>
                  <a:pt x="1075" y="1012"/>
                </a:lnTo>
                <a:lnTo>
                  <a:pt x="1135" y="1032"/>
                </a:lnTo>
                <a:lnTo>
                  <a:pt x="1194" y="1055"/>
                </a:lnTo>
                <a:lnTo>
                  <a:pt x="1250" y="1084"/>
                </a:lnTo>
                <a:lnTo>
                  <a:pt x="1305" y="1117"/>
                </a:lnTo>
                <a:lnTo>
                  <a:pt x="1360" y="1155"/>
                </a:lnTo>
                <a:lnTo>
                  <a:pt x="1411" y="1198"/>
                </a:lnTo>
                <a:lnTo>
                  <a:pt x="1460" y="1244"/>
                </a:lnTo>
                <a:lnTo>
                  <a:pt x="1504" y="1292"/>
                </a:lnTo>
                <a:lnTo>
                  <a:pt x="1547" y="1344"/>
                </a:lnTo>
                <a:lnTo>
                  <a:pt x="1587" y="1398"/>
                </a:lnTo>
                <a:lnTo>
                  <a:pt x="1622" y="1454"/>
                </a:lnTo>
                <a:lnTo>
                  <a:pt x="1656" y="1513"/>
                </a:lnTo>
                <a:lnTo>
                  <a:pt x="1668" y="1537"/>
                </a:lnTo>
                <a:lnTo>
                  <a:pt x="1681" y="1560"/>
                </a:lnTo>
                <a:lnTo>
                  <a:pt x="1693" y="1584"/>
                </a:lnTo>
                <a:lnTo>
                  <a:pt x="1706" y="1605"/>
                </a:lnTo>
                <a:lnTo>
                  <a:pt x="1719" y="1626"/>
                </a:lnTo>
                <a:lnTo>
                  <a:pt x="1735" y="1644"/>
                </a:lnTo>
                <a:lnTo>
                  <a:pt x="1753" y="1659"/>
                </a:lnTo>
                <a:lnTo>
                  <a:pt x="1773" y="1672"/>
                </a:lnTo>
                <a:lnTo>
                  <a:pt x="1796" y="1680"/>
                </a:lnTo>
                <a:lnTo>
                  <a:pt x="1824" y="1683"/>
                </a:lnTo>
                <a:lnTo>
                  <a:pt x="1837" y="1682"/>
                </a:lnTo>
                <a:lnTo>
                  <a:pt x="1855" y="1680"/>
                </a:lnTo>
                <a:lnTo>
                  <a:pt x="1879" y="1676"/>
                </a:lnTo>
                <a:lnTo>
                  <a:pt x="1906" y="1670"/>
                </a:lnTo>
                <a:lnTo>
                  <a:pt x="1936" y="1663"/>
                </a:lnTo>
                <a:lnTo>
                  <a:pt x="1966" y="1655"/>
                </a:lnTo>
                <a:lnTo>
                  <a:pt x="1995" y="1646"/>
                </a:lnTo>
                <a:lnTo>
                  <a:pt x="2023" y="1636"/>
                </a:lnTo>
                <a:lnTo>
                  <a:pt x="2045" y="1626"/>
                </a:lnTo>
                <a:lnTo>
                  <a:pt x="2063" y="1615"/>
                </a:lnTo>
                <a:lnTo>
                  <a:pt x="2074" y="1606"/>
                </a:lnTo>
                <a:lnTo>
                  <a:pt x="2076" y="1596"/>
                </a:lnTo>
                <a:lnTo>
                  <a:pt x="2070" y="1568"/>
                </a:lnTo>
                <a:lnTo>
                  <a:pt x="2061" y="1542"/>
                </a:lnTo>
                <a:lnTo>
                  <a:pt x="2049" y="1516"/>
                </a:lnTo>
                <a:lnTo>
                  <a:pt x="2034" y="1492"/>
                </a:lnTo>
                <a:lnTo>
                  <a:pt x="2015" y="1471"/>
                </a:lnTo>
                <a:lnTo>
                  <a:pt x="1992" y="1453"/>
                </a:lnTo>
                <a:lnTo>
                  <a:pt x="1966" y="1437"/>
                </a:lnTo>
                <a:lnTo>
                  <a:pt x="1966" y="1436"/>
                </a:lnTo>
                <a:lnTo>
                  <a:pt x="1968" y="1432"/>
                </a:lnTo>
                <a:lnTo>
                  <a:pt x="1971" y="1427"/>
                </a:lnTo>
                <a:lnTo>
                  <a:pt x="1975" y="1422"/>
                </a:lnTo>
                <a:lnTo>
                  <a:pt x="1982" y="1416"/>
                </a:lnTo>
                <a:lnTo>
                  <a:pt x="1991" y="1413"/>
                </a:lnTo>
                <a:lnTo>
                  <a:pt x="2002" y="1411"/>
                </a:lnTo>
                <a:lnTo>
                  <a:pt x="2016" y="1413"/>
                </a:lnTo>
                <a:lnTo>
                  <a:pt x="2032" y="1419"/>
                </a:lnTo>
                <a:lnTo>
                  <a:pt x="2053" y="1430"/>
                </a:lnTo>
                <a:lnTo>
                  <a:pt x="2081" y="1447"/>
                </a:lnTo>
                <a:lnTo>
                  <a:pt x="2106" y="1456"/>
                </a:lnTo>
                <a:lnTo>
                  <a:pt x="2130" y="1461"/>
                </a:lnTo>
                <a:lnTo>
                  <a:pt x="2150" y="1461"/>
                </a:lnTo>
                <a:lnTo>
                  <a:pt x="2165" y="1456"/>
                </a:lnTo>
                <a:lnTo>
                  <a:pt x="2180" y="1448"/>
                </a:lnTo>
                <a:lnTo>
                  <a:pt x="2191" y="1437"/>
                </a:lnTo>
                <a:lnTo>
                  <a:pt x="2198" y="1428"/>
                </a:lnTo>
                <a:lnTo>
                  <a:pt x="2207" y="1415"/>
                </a:lnTo>
                <a:lnTo>
                  <a:pt x="2219" y="1402"/>
                </a:lnTo>
                <a:lnTo>
                  <a:pt x="2233" y="1388"/>
                </a:lnTo>
                <a:lnTo>
                  <a:pt x="2249" y="1376"/>
                </a:lnTo>
                <a:lnTo>
                  <a:pt x="2267" y="1368"/>
                </a:lnTo>
                <a:lnTo>
                  <a:pt x="2284" y="1365"/>
                </a:lnTo>
                <a:lnTo>
                  <a:pt x="2304" y="1369"/>
                </a:lnTo>
                <a:lnTo>
                  <a:pt x="2321" y="1377"/>
                </a:lnTo>
                <a:lnTo>
                  <a:pt x="2337" y="1389"/>
                </a:lnTo>
                <a:lnTo>
                  <a:pt x="2351" y="1403"/>
                </a:lnTo>
                <a:lnTo>
                  <a:pt x="2363" y="1416"/>
                </a:lnTo>
                <a:lnTo>
                  <a:pt x="2372" y="1428"/>
                </a:lnTo>
                <a:lnTo>
                  <a:pt x="2380" y="1437"/>
                </a:lnTo>
                <a:lnTo>
                  <a:pt x="2390" y="1448"/>
                </a:lnTo>
                <a:lnTo>
                  <a:pt x="2405" y="1456"/>
                </a:lnTo>
                <a:lnTo>
                  <a:pt x="2422" y="1461"/>
                </a:lnTo>
                <a:lnTo>
                  <a:pt x="2441" y="1461"/>
                </a:lnTo>
                <a:lnTo>
                  <a:pt x="2464" y="1456"/>
                </a:lnTo>
                <a:lnTo>
                  <a:pt x="2490" y="1447"/>
                </a:lnTo>
                <a:lnTo>
                  <a:pt x="2519" y="1430"/>
                </a:lnTo>
                <a:lnTo>
                  <a:pt x="2538" y="1419"/>
                </a:lnTo>
                <a:lnTo>
                  <a:pt x="2554" y="1413"/>
                </a:lnTo>
                <a:lnTo>
                  <a:pt x="2568" y="1411"/>
                </a:lnTo>
                <a:lnTo>
                  <a:pt x="2579" y="1413"/>
                </a:lnTo>
                <a:lnTo>
                  <a:pt x="2588" y="1416"/>
                </a:lnTo>
                <a:lnTo>
                  <a:pt x="2595" y="1422"/>
                </a:lnTo>
                <a:lnTo>
                  <a:pt x="2600" y="1427"/>
                </a:lnTo>
                <a:lnTo>
                  <a:pt x="2602" y="1432"/>
                </a:lnTo>
                <a:lnTo>
                  <a:pt x="2604" y="1436"/>
                </a:lnTo>
                <a:lnTo>
                  <a:pt x="2605" y="1437"/>
                </a:lnTo>
                <a:lnTo>
                  <a:pt x="2574" y="1456"/>
                </a:lnTo>
                <a:lnTo>
                  <a:pt x="2549" y="1478"/>
                </a:lnTo>
                <a:lnTo>
                  <a:pt x="2528" y="1503"/>
                </a:lnTo>
                <a:lnTo>
                  <a:pt x="2512" y="1530"/>
                </a:lnTo>
                <a:lnTo>
                  <a:pt x="2500" y="1560"/>
                </a:lnTo>
                <a:lnTo>
                  <a:pt x="2493" y="1593"/>
                </a:lnTo>
                <a:lnTo>
                  <a:pt x="2487" y="1626"/>
                </a:lnTo>
                <a:lnTo>
                  <a:pt x="2485" y="1659"/>
                </a:lnTo>
                <a:lnTo>
                  <a:pt x="2485" y="1693"/>
                </a:lnTo>
                <a:lnTo>
                  <a:pt x="2487" y="1725"/>
                </a:lnTo>
                <a:lnTo>
                  <a:pt x="2490" y="1757"/>
                </a:lnTo>
                <a:lnTo>
                  <a:pt x="2540" y="1792"/>
                </a:lnTo>
                <a:lnTo>
                  <a:pt x="2589" y="1833"/>
                </a:lnTo>
                <a:lnTo>
                  <a:pt x="2639" y="1880"/>
                </a:lnTo>
                <a:lnTo>
                  <a:pt x="2686" y="1932"/>
                </a:lnTo>
                <a:lnTo>
                  <a:pt x="2732" y="1989"/>
                </a:lnTo>
                <a:lnTo>
                  <a:pt x="2777" y="2050"/>
                </a:lnTo>
                <a:lnTo>
                  <a:pt x="2818" y="2113"/>
                </a:lnTo>
                <a:lnTo>
                  <a:pt x="2858" y="2180"/>
                </a:lnTo>
                <a:lnTo>
                  <a:pt x="2893" y="2248"/>
                </a:lnTo>
                <a:lnTo>
                  <a:pt x="2926" y="2318"/>
                </a:lnTo>
                <a:lnTo>
                  <a:pt x="2955" y="2388"/>
                </a:lnTo>
                <a:lnTo>
                  <a:pt x="2978" y="2458"/>
                </a:lnTo>
                <a:lnTo>
                  <a:pt x="2998" y="2529"/>
                </a:lnTo>
                <a:lnTo>
                  <a:pt x="3012" y="2597"/>
                </a:lnTo>
                <a:lnTo>
                  <a:pt x="3021" y="2664"/>
                </a:lnTo>
                <a:lnTo>
                  <a:pt x="3024" y="2729"/>
                </a:lnTo>
                <a:lnTo>
                  <a:pt x="3020" y="2808"/>
                </a:lnTo>
                <a:lnTo>
                  <a:pt x="3010" y="2885"/>
                </a:lnTo>
                <a:lnTo>
                  <a:pt x="2991" y="2959"/>
                </a:lnTo>
                <a:lnTo>
                  <a:pt x="2966" y="3031"/>
                </a:lnTo>
                <a:lnTo>
                  <a:pt x="2936" y="3097"/>
                </a:lnTo>
                <a:lnTo>
                  <a:pt x="2900" y="3161"/>
                </a:lnTo>
                <a:lnTo>
                  <a:pt x="2858" y="3220"/>
                </a:lnTo>
                <a:lnTo>
                  <a:pt x="2811" y="3275"/>
                </a:lnTo>
                <a:lnTo>
                  <a:pt x="2760" y="3325"/>
                </a:lnTo>
                <a:lnTo>
                  <a:pt x="2703" y="3370"/>
                </a:lnTo>
                <a:lnTo>
                  <a:pt x="2643" y="3409"/>
                </a:lnTo>
                <a:lnTo>
                  <a:pt x="2580" y="3442"/>
                </a:lnTo>
                <a:lnTo>
                  <a:pt x="2513" y="3468"/>
                </a:lnTo>
                <a:lnTo>
                  <a:pt x="2444" y="3486"/>
                </a:lnTo>
                <a:lnTo>
                  <a:pt x="2372" y="3498"/>
                </a:lnTo>
                <a:lnTo>
                  <a:pt x="2297" y="3502"/>
                </a:lnTo>
                <a:lnTo>
                  <a:pt x="2223" y="3498"/>
                </a:lnTo>
                <a:lnTo>
                  <a:pt x="2151" y="3486"/>
                </a:lnTo>
                <a:lnTo>
                  <a:pt x="2081" y="3468"/>
                </a:lnTo>
                <a:lnTo>
                  <a:pt x="2015" y="3442"/>
                </a:lnTo>
                <a:lnTo>
                  <a:pt x="1951" y="3409"/>
                </a:lnTo>
                <a:lnTo>
                  <a:pt x="1892" y="3370"/>
                </a:lnTo>
                <a:lnTo>
                  <a:pt x="1835" y="3325"/>
                </a:lnTo>
                <a:lnTo>
                  <a:pt x="1783" y="3275"/>
                </a:lnTo>
                <a:lnTo>
                  <a:pt x="1737" y="3220"/>
                </a:lnTo>
                <a:lnTo>
                  <a:pt x="1695" y="3161"/>
                </a:lnTo>
                <a:lnTo>
                  <a:pt x="1659" y="3097"/>
                </a:lnTo>
                <a:lnTo>
                  <a:pt x="1627" y="3031"/>
                </a:lnTo>
                <a:lnTo>
                  <a:pt x="1604" y="2959"/>
                </a:lnTo>
                <a:lnTo>
                  <a:pt x="1585" y="2885"/>
                </a:lnTo>
                <a:lnTo>
                  <a:pt x="1575" y="2808"/>
                </a:lnTo>
                <a:lnTo>
                  <a:pt x="1571" y="2729"/>
                </a:lnTo>
                <a:lnTo>
                  <a:pt x="1575" y="2659"/>
                </a:lnTo>
                <a:lnTo>
                  <a:pt x="1584" y="2585"/>
                </a:lnTo>
                <a:lnTo>
                  <a:pt x="1601" y="2511"/>
                </a:lnTo>
                <a:lnTo>
                  <a:pt x="1623" y="2436"/>
                </a:lnTo>
                <a:lnTo>
                  <a:pt x="1651" y="2360"/>
                </a:lnTo>
                <a:lnTo>
                  <a:pt x="1682" y="2286"/>
                </a:lnTo>
                <a:lnTo>
                  <a:pt x="1719" y="2212"/>
                </a:lnTo>
                <a:lnTo>
                  <a:pt x="1759" y="2142"/>
                </a:lnTo>
                <a:lnTo>
                  <a:pt x="1803" y="2072"/>
                </a:lnTo>
                <a:lnTo>
                  <a:pt x="1848" y="2008"/>
                </a:lnTo>
                <a:lnTo>
                  <a:pt x="1841" y="2008"/>
                </a:lnTo>
                <a:lnTo>
                  <a:pt x="1833" y="2009"/>
                </a:lnTo>
                <a:lnTo>
                  <a:pt x="1790" y="2008"/>
                </a:lnTo>
                <a:lnTo>
                  <a:pt x="1746" y="2002"/>
                </a:lnTo>
                <a:lnTo>
                  <a:pt x="1704" y="1992"/>
                </a:lnTo>
                <a:lnTo>
                  <a:pt x="1652" y="1974"/>
                </a:lnTo>
                <a:lnTo>
                  <a:pt x="1602" y="1949"/>
                </a:lnTo>
                <a:lnTo>
                  <a:pt x="1557" y="1919"/>
                </a:lnTo>
                <a:lnTo>
                  <a:pt x="1516" y="1882"/>
                </a:lnTo>
                <a:lnTo>
                  <a:pt x="1478" y="1841"/>
                </a:lnTo>
                <a:lnTo>
                  <a:pt x="1445" y="1793"/>
                </a:lnTo>
                <a:lnTo>
                  <a:pt x="1418" y="1742"/>
                </a:lnTo>
                <a:lnTo>
                  <a:pt x="1382" y="1672"/>
                </a:lnTo>
                <a:lnTo>
                  <a:pt x="1346" y="1610"/>
                </a:lnTo>
                <a:lnTo>
                  <a:pt x="1308" y="1555"/>
                </a:lnTo>
                <a:lnTo>
                  <a:pt x="1269" y="1507"/>
                </a:lnTo>
                <a:lnTo>
                  <a:pt x="1229" y="1466"/>
                </a:lnTo>
                <a:lnTo>
                  <a:pt x="1190" y="1431"/>
                </a:lnTo>
                <a:lnTo>
                  <a:pt x="1272" y="2489"/>
                </a:lnTo>
                <a:lnTo>
                  <a:pt x="1271" y="2491"/>
                </a:lnTo>
                <a:lnTo>
                  <a:pt x="1271" y="2494"/>
                </a:lnTo>
                <a:lnTo>
                  <a:pt x="1521" y="4083"/>
                </a:lnTo>
                <a:lnTo>
                  <a:pt x="1524" y="4120"/>
                </a:lnTo>
                <a:lnTo>
                  <a:pt x="1520" y="4156"/>
                </a:lnTo>
                <a:lnTo>
                  <a:pt x="1511" y="4189"/>
                </a:lnTo>
                <a:lnTo>
                  <a:pt x="1496" y="4221"/>
                </a:lnTo>
                <a:lnTo>
                  <a:pt x="1477" y="4249"/>
                </a:lnTo>
                <a:lnTo>
                  <a:pt x="1453" y="4273"/>
                </a:lnTo>
                <a:lnTo>
                  <a:pt x="1426" y="4294"/>
                </a:lnTo>
                <a:lnTo>
                  <a:pt x="1394" y="4308"/>
                </a:lnTo>
                <a:lnTo>
                  <a:pt x="1360" y="4317"/>
                </a:lnTo>
                <a:lnTo>
                  <a:pt x="1327" y="4320"/>
                </a:lnTo>
                <a:lnTo>
                  <a:pt x="1293" y="4317"/>
                </a:lnTo>
                <a:lnTo>
                  <a:pt x="1261" y="4307"/>
                </a:lnTo>
                <a:lnTo>
                  <a:pt x="1231" y="4293"/>
                </a:lnTo>
                <a:lnTo>
                  <a:pt x="1202" y="4272"/>
                </a:lnTo>
                <a:lnTo>
                  <a:pt x="1178" y="4247"/>
                </a:lnTo>
                <a:lnTo>
                  <a:pt x="1159" y="4218"/>
                </a:lnTo>
                <a:lnTo>
                  <a:pt x="1144" y="4185"/>
                </a:lnTo>
                <a:lnTo>
                  <a:pt x="1135" y="4150"/>
                </a:lnTo>
                <a:lnTo>
                  <a:pt x="884" y="2541"/>
                </a:lnTo>
                <a:lnTo>
                  <a:pt x="715" y="4138"/>
                </a:lnTo>
                <a:lnTo>
                  <a:pt x="708" y="4176"/>
                </a:lnTo>
                <a:lnTo>
                  <a:pt x="694" y="4211"/>
                </a:lnTo>
                <a:lnTo>
                  <a:pt x="675" y="4241"/>
                </a:lnTo>
                <a:lnTo>
                  <a:pt x="651" y="4269"/>
                </a:lnTo>
                <a:lnTo>
                  <a:pt x="623" y="4290"/>
                </a:lnTo>
                <a:lnTo>
                  <a:pt x="592" y="4307"/>
                </a:lnTo>
                <a:lnTo>
                  <a:pt x="558" y="4316"/>
                </a:lnTo>
                <a:lnTo>
                  <a:pt x="521" y="4320"/>
                </a:lnTo>
                <a:lnTo>
                  <a:pt x="500" y="4319"/>
                </a:lnTo>
                <a:lnTo>
                  <a:pt x="466" y="4311"/>
                </a:lnTo>
                <a:lnTo>
                  <a:pt x="433" y="4298"/>
                </a:lnTo>
                <a:lnTo>
                  <a:pt x="405" y="4279"/>
                </a:lnTo>
                <a:lnTo>
                  <a:pt x="380" y="4257"/>
                </a:lnTo>
                <a:lnTo>
                  <a:pt x="359" y="4230"/>
                </a:lnTo>
                <a:lnTo>
                  <a:pt x="343" y="4200"/>
                </a:lnTo>
                <a:lnTo>
                  <a:pt x="331" y="4167"/>
                </a:lnTo>
                <a:lnTo>
                  <a:pt x="326" y="4131"/>
                </a:lnTo>
                <a:lnTo>
                  <a:pt x="327" y="4095"/>
                </a:lnTo>
                <a:lnTo>
                  <a:pt x="490" y="2546"/>
                </a:lnTo>
                <a:lnTo>
                  <a:pt x="492" y="2491"/>
                </a:lnTo>
                <a:lnTo>
                  <a:pt x="488" y="2493"/>
                </a:lnTo>
                <a:lnTo>
                  <a:pt x="483" y="2494"/>
                </a:lnTo>
                <a:lnTo>
                  <a:pt x="479" y="2495"/>
                </a:lnTo>
                <a:lnTo>
                  <a:pt x="475" y="2495"/>
                </a:lnTo>
                <a:lnTo>
                  <a:pt x="444" y="2493"/>
                </a:lnTo>
                <a:lnTo>
                  <a:pt x="415" y="2483"/>
                </a:lnTo>
                <a:lnTo>
                  <a:pt x="386" y="2468"/>
                </a:lnTo>
                <a:lnTo>
                  <a:pt x="355" y="2443"/>
                </a:lnTo>
                <a:lnTo>
                  <a:pt x="322" y="2414"/>
                </a:lnTo>
                <a:lnTo>
                  <a:pt x="289" y="2380"/>
                </a:lnTo>
                <a:lnTo>
                  <a:pt x="257" y="2343"/>
                </a:lnTo>
                <a:lnTo>
                  <a:pt x="223" y="2303"/>
                </a:lnTo>
                <a:lnTo>
                  <a:pt x="191" y="2259"/>
                </a:lnTo>
                <a:lnTo>
                  <a:pt x="160" y="2214"/>
                </a:lnTo>
                <a:lnTo>
                  <a:pt x="130" y="2165"/>
                </a:lnTo>
                <a:lnTo>
                  <a:pt x="101" y="2115"/>
                </a:lnTo>
                <a:lnTo>
                  <a:pt x="76" y="2064"/>
                </a:lnTo>
                <a:lnTo>
                  <a:pt x="54" y="2012"/>
                </a:lnTo>
                <a:lnTo>
                  <a:pt x="34" y="1960"/>
                </a:lnTo>
                <a:lnTo>
                  <a:pt x="20" y="1907"/>
                </a:lnTo>
                <a:lnTo>
                  <a:pt x="8" y="1855"/>
                </a:lnTo>
                <a:lnTo>
                  <a:pt x="1" y="1803"/>
                </a:lnTo>
                <a:lnTo>
                  <a:pt x="0" y="1752"/>
                </a:lnTo>
                <a:lnTo>
                  <a:pt x="4" y="1703"/>
                </a:lnTo>
                <a:lnTo>
                  <a:pt x="14" y="1656"/>
                </a:lnTo>
                <a:lnTo>
                  <a:pt x="31" y="1611"/>
                </a:lnTo>
                <a:lnTo>
                  <a:pt x="73" y="1526"/>
                </a:lnTo>
                <a:lnTo>
                  <a:pt x="117" y="1450"/>
                </a:lnTo>
                <a:lnTo>
                  <a:pt x="161" y="1381"/>
                </a:lnTo>
                <a:lnTo>
                  <a:pt x="207" y="1318"/>
                </a:lnTo>
                <a:lnTo>
                  <a:pt x="253" y="1263"/>
                </a:lnTo>
                <a:lnTo>
                  <a:pt x="298" y="1215"/>
                </a:lnTo>
                <a:lnTo>
                  <a:pt x="346" y="1172"/>
                </a:lnTo>
                <a:lnTo>
                  <a:pt x="391" y="1135"/>
                </a:lnTo>
                <a:lnTo>
                  <a:pt x="437" y="1102"/>
                </a:lnTo>
                <a:lnTo>
                  <a:pt x="482" y="1076"/>
                </a:lnTo>
                <a:lnTo>
                  <a:pt x="525" y="1053"/>
                </a:lnTo>
                <a:lnTo>
                  <a:pt x="567" y="1034"/>
                </a:lnTo>
                <a:lnTo>
                  <a:pt x="607" y="1018"/>
                </a:lnTo>
                <a:lnTo>
                  <a:pt x="645" y="1007"/>
                </a:lnTo>
                <a:lnTo>
                  <a:pt x="682" y="999"/>
                </a:lnTo>
                <a:lnTo>
                  <a:pt x="715" y="992"/>
                </a:lnTo>
                <a:lnTo>
                  <a:pt x="745" y="988"/>
                </a:lnTo>
                <a:lnTo>
                  <a:pt x="772" y="986"/>
                </a:lnTo>
                <a:lnTo>
                  <a:pt x="796" y="984"/>
                </a:lnTo>
                <a:lnTo>
                  <a:pt x="816" y="984"/>
                </a:lnTo>
                <a:lnTo>
                  <a:pt x="816" y="990"/>
                </a:lnTo>
                <a:lnTo>
                  <a:pt x="814" y="1003"/>
                </a:lnTo>
                <a:lnTo>
                  <a:pt x="812" y="1022"/>
                </a:lnTo>
                <a:lnTo>
                  <a:pt x="809" y="1050"/>
                </a:lnTo>
                <a:lnTo>
                  <a:pt x="805" y="1084"/>
                </a:lnTo>
                <a:lnTo>
                  <a:pt x="801" y="1123"/>
                </a:lnTo>
                <a:lnTo>
                  <a:pt x="796" y="1168"/>
                </a:lnTo>
                <a:lnTo>
                  <a:pt x="791" y="1216"/>
                </a:lnTo>
                <a:lnTo>
                  <a:pt x="784" y="1267"/>
                </a:lnTo>
                <a:lnTo>
                  <a:pt x="778" y="1322"/>
                </a:lnTo>
                <a:lnTo>
                  <a:pt x="772" y="1378"/>
                </a:lnTo>
                <a:lnTo>
                  <a:pt x="765" y="1437"/>
                </a:lnTo>
                <a:lnTo>
                  <a:pt x="758" y="1496"/>
                </a:lnTo>
                <a:lnTo>
                  <a:pt x="751" y="1555"/>
                </a:lnTo>
                <a:lnTo>
                  <a:pt x="745" y="1613"/>
                </a:lnTo>
                <a:lnTo>
                  <a:pt x="738" y="1670"/>
                </a:lnTo>
                <a:lnTo>
                  <a:pt x="732" y="1724"/>
                </a:lnTo>
                <a:lnTo>
                  <a:pt x="727" y="1776"/>
                </a:lnTo>
                <a:lnTo>
                  <a:pt x="720" y="1825"/>
                </a:lnTo>
                <a:lnTo>
                  <a:pt x="716" y="1869"/>
                </a:lnTo>
                <a:lnTo>
                  <a:pt x="711" y="1909"/>
                </a:lnTo>
                <a:lnTo>
                  <a:pt x="707" y="1943"/>
                </a:lnTo>
                <a:lnTo>
                  <a:pt x="704" y="1970"/>
                </a:lnTo>
                <a:lnTo>
                  <a:pt x="702" y="1990"/>
                </a:lnTo>
                <a:lnTo>
                  <a:pt x="700" y="2003"/>
                </a:lnTo>
                <a:lnTo>
                  <a:pt x="699" y="2007"/>
                </a:lnTo>
                <a:lnTo>
                  <a:pt x="856" y="2174"/>
                </a:lnTo>
                <a:lnTo>
                  <a:pt x="992" y="2007"/>
                </a:lnTo>
                <a:lnTo>
                  <a:pt x="991" y="2003"/>
                </a:lnTo>
                <a:lnTo>
                  <a:pt x="990" y="1990"/>
                </a:lnTo>
                <a:lnTo>
                  <a:pt x="988" y="1970"/>
                </a:lnTo>
                <a:lnTo>
                  <a:pt x="986" y="1943"/>
                </a:lnTo>
                <a:lnTo>
                  <a:pt x="983" y="1909"/>
                </a:lnTo>
                <a:lnTo>
                  <a:pt x="979" y="1869"/>
                </a:lnTo>
                <a:lnTo>
                  <a:pt x="975" y="1825"/>
                </a:lnTo>
                <a:lnTo>
                  <a:pt x="971" y="1776"/>
                </a:lnTo>
                <a:lnTo>
                  <a:pt x="966" y="1724"/>
                </a:lnTo>
                <a:lnTo>
                  <a:pt x="961" y="1670"/>
                </a:lnTo>
                <a:lnTo>
                  <a:pt x="956" y="1613"/>
                </a:lnTo>
                <a:lnTo>
                  <a:pt x="950" y="1555"/>
                </a:lnTo>
                <a:lnTo>
                  <a:pt x="945" y="1496"/>
                </a:lnTo>
                <a:lnTo>
                  <a:pt x="940" y="1437"/>
                </a:lnTo>
                <a:lnTo>
                  <a:pt x="935" y="1378"/>
                </a:lnTo>
                <a:lnTo>
                  <a:pt x="929" y="1322"/>
                </a:lnTo>
                <a:lnTo>
                  <a:pt x="924" y="1267"/>
                </a:lnTo>
                <a:lnTo>
                  <a:pt x="920" y="1216"/>
                </a:lnTo>
                <a:lnTo>
                  <a:pt x="915" y="1168"/>
                </a:lnTo>
                <a:lnTo>
                  <a:pt x="911" y="1123"/>
                </a:lnTo>
                <a:lnTo>
                  <a:pt x="907" y="1084"/>
                </a:lnTo>
                <a:lnTo>
                  <a:pt x="905" y="1050"/>
                </a:lnTo>
                <a:lnTo>
                  <a:pt x="902" y="1022"/>
                </a:lnTo>
                <a:lnTo>
                  <a:pt x="901" y="1001"/>
                </a:lnTo>
                <a:lnTo>
                  <a:pt x="899" y="988"/>
                </a:lnTo>
                <a:lnTo>
                  <a:pt x="898" y="984"/>
                </a:lnTo>
                <a:lnTo>
                  <a:pt x="902" y="984"/>
                </a:lnTo>
                <a:close/>
                <a:moveTo>
                  <a:pt x="863" y="0"/>
                </a:moveTo>
                <a:lnTo>
                  <a:pt x="922" y="4"/>
                </a:lnTo>
                <a:lnTo>
                  <a:pt x="978" y="16"/>
                </a:lnTo>
                <a:lnTo>
                  <a:pt x="1032" y="35"/>
                </a:lnTo>
                <a:lnTo>
                  <a:pt x="1083" y="63"/>
                </a:lnTo>
                <a:lnTo>
                  <a:pt x="1128" y="96"/>
                </a:lnTo>
                <a:lnTo>
                  <a:pt x="1170" y="134"/>
                </a:lnTo>
                <a:lnTo>
                  <a:pt x="1207" y="178"/>
                </a:lnTo>
                <a:lnTo>
                  <a:pt x="1238" y="226"/>
                </a:lnTo>
                <a:lnTo>
                  <a:pt x="1263" y="280"/>
                </a:lnTo>
                <a:lnTo>
                  <a:pt x="1282" y="336"/>
                </a:lnTo>
                <a:lnTo>
                  <a:pt x="1293" y="395"/>
                </a:lnTo>
                <a:lnTo>
                  <a:pt x="1297" y="458"/>
                </a:lnTo>
                <a:lnTo>
                  <a:pt x="1293" y="520"/>
                </a:lnTo>
                <a:lnTo>
                  <a:pt x="1282" y="580"/>
                </a:lnTo>
                <a:lnTo>
                  <a:pt x="1263" y="636"/>
                </a:lnTo>
                <a:lnTo>
                  <a:pt x="1238" y="689"/>
                </a:lnTo>
                <a:lnTo>
                  <a:pt x="1207" y="738"/>
                </a:lnTo>
                <a:lnTo>
                  <a:pt x="1170" y="782"/>
                </a:lnTo>
                <a:lnTo>
                  <a:pt x="1128" y="821"/>
                </a:lnTo>
                <a:lnTo>
                  <a:pt x="1083" y="854"/>
                </a:lnTo>
                <a:lnTo>
                  <a:pt x="1032" y="880"/>
                </a:lnTo>
                <a:lnTo>
                  <a:pt x="978" y="899"/>
                </a:lnTo>
                <a:lnTo>
                  <a:pt x="922" y="911"/>
                </a:lnTo>
                <a:lnTo>
                  <a:pt x="863" y="916"/>
                </a:lnTo>
                <a:lnTo>
                  <a:pt x="804" y="911"/>
                </a:lnTo>
                <a:lnTo>
                  <a:pt x="746" y="899"/>
                </a:lnTo>
                <a:lnTo>
                  <a:pt x="693" y="880"/>
                </a:lnTo>
                <a:lnTo>
                  <a:pt x="643" y="854"/>
                </a:lnTo>
                <a:lnTo>
                  <a:pt x="597" y="821"/>
                </a:lnTo>
                <a:lnTo>
                  <a:pt x="555" y="782"/>
                </a:lnTo>
                <a:lnTo>
                  <a:pt x="518" y="738"/>
                </a:lnTo>
                <a:lnTo>
                  <a:pt x="487" y="689"/>
                </a:lnTo>
                <a:lnTo>
                  <a:pt x="462" y="636"/>
                </a:lnTo>
                <a:lnTo>
                  <a:pt x="442" y="580"/>
                </a:lnTo>
                <a:lnTo>
                  <a:pt x="432" y="520"/>
                </a:lnTo>
                <a:lnTo>
                  <a:pt x="428" y="458"/>
                </a:lnTo>
                <a:lnTo>
                  <a:pt x="432" y="395"/>
                </a:lnTo>
                <a:lnTo>
                  <a:pt x="442" y="336"/>
                </a:lnTo>
                <a:lnTo>
                  <a:pt x="462" y="280"/>
                </a:lnTo>
                <a:lnTo>
                  <a:pt x="487" y="226"/>
                </a:lnTo>
                <a:lnTo>
                  <a:pt x="518" y="178"/>
                </a:lnTo>
                <a:lnTo>
                  <a:pt x="555" y="134"/>
                </a:lnTo>
                <a:lnTo>
                  <a:pt x="597" y="96"/>
                </a:lnTo>
                <a:lnTo>
                  <a:pt x="643" y="63"/>
                </a:lnTo>
                <a:lnTo>
                  <a:pt x="693" y="35"/>
                </a:lnTo>
                <a:lnTo>
                  <a:pt x="746" y="16"/>
                </a:lnTo>
                <a:lnTo>
                  <a:pt x="804" y="4"/>
                </a:lnTo>
                <a:lnTo>
                  <a:pt x="863" y="0"/>
                </a:lnTo>
                <a:close/>
              </a:path>
            </a:pathLst>
          </a:custGeom>
          <a:solidFill>
            <a:schemeClr val="accent4"/>
          </a:solidFill>
          <a:ln w="0">
            <a:noFill/>
            <a:prstDash val="solid"/>
            <a:round/>
            <a:headEnd/>
            <a:tailEnd/>
          </a:ln>
        </p:spPr>
        <p:txBody>
          <a:bodyPr vert="horz" wrap="square" lIns="68562" tIns="34281" rIns="68562" bIns="34281" numCol="1" anchor="t" anchorCtr="0" compatLnSpc="1">
            <a:prstTxWarp prst="textNoShape">
              <a:avLst/>
            </a:prstTxWarp>
          </a:bodyPr>
          <a:lstStyle/>
          <a:p>
            <a:pPr defTabSz="685595"/>
            <a:endParaRPr lang="en-US" sz="1349">
              <a:solidFill>
                <a:prstClr val="black"/>
              </a:solidFill>
            </a:endParaRPr>
          </a:p>
        </p:txBody>
      </p:sp>
      <p:sp>
        <p:nvSpPr>
          <p:cNvPr id="44" name="Freeform 37"/>
          <p:cNvSpPr>
            <a:spLocks noEditPoints="1"/>
          </p:cNvSpPr>
          <p:nvPr/>
        </p:nvSpPr>
        <p:spPr bwMode="auto">
          <a:xfrm>
            <a:off x="4418170" y="5181035"/>
            <a:ext cx="340991" cy="323625"/>
          </a:xfrm>
          <a:custGeom>
            <a:avLst/>
            <a:gdLst>
              <a:gd name="T0" fmla="*/ 2288 w 4012"/>
              <a:gd name="T1" fmla="*/ 3051 h 3882"/>
              <a:gd name="T2" fmla="*/ 2196 w 4012"/>
              <a:gd name="T3" fmla="*/ 2925 h 3882"/>
              <a:gd name="T4" fmla="*/ 2332 w 4012"/>
              <a:gd name="T5" fmla="*/ 2916 h 3882"/>
              <a:gd name="T6" fmla="*/ 2312 w 4012"/>
              <a:gd name="T7" fmla="*/ 3132 h 3882"/>
              <a:gd name="T8" fmla="*/ 2221 w 4012"/>
              <a:gd name="T9" fmla="*/ 3094 h 3882"/>
              <a:gd name="T10" fmla="*/ 2221 w 4012"/>
              <a:gd name="T11" fmla="*/ 2806 h 3882"/>
              <a:gd name="T12" fmla="*/ 2112 w 4012"/>
              <a:gd name="T13" fmla="*/ 3161 h 3882"/>
              <a:gd name="T14" fmla="*/ 2441 w 4012"/>
              <a:gd name="T15" fmla="*/ 2929 h 3882"/>
              <a:gd name="T16" fmla="*/ 2337 w 4012"/>
              <a:gd name="T17" fmla="*/ 2698 h 3882"/>
              <a:gd name="T18" fmla="*/ 2453 w 4012"/>
              <a:gd name="T19" fmla="*/ 3240 h 3882"/>
              <a:gd name="T20" fmla="*/ 1933 w 4012"/>
              <a:gd name="T21" fmla="*/ 3048 h 3882"/>
              <a:gd name="T22" fmla="*/ 1742 w 4012"/>
              <a:gd name="T23" fmla="*/ 2248 h 3882"/>
              <a:gd name="T24" fmla="*/ 1121 w 4012"/>
              <a:gd name="T25" fmla="*/ 3001 h 3882"/>
              <a:gd name="T26" fmla="*/ 1742 w 4012"/>
              <a:gd name="T27" fmla="*/ 3754 h 3882"/>
              <a:gd name="T28" fmla="*/ 2599 w 4012"/>
              <a:gd name="T29" fmla="*/ 3283 h 3882"/>
              <a:gd name="T30" fmla="*/ 2293 w 4012"/>
              <a:gd name="T31" fmla="*/ 2351 h 3882"/>
              <a:gd name="T32" fmla="*/ 2455 w 4012"/>
              <a:gd name="T33" fmla="*/ 2327 h 3882"/>
              <a:gd name="T34" fmla="*/ 2683 w 4012"/>
              <a:gd name="T35" fmla="*/ 3379 h 3882"/>
              <a:gd name="T36" fmla="*/ 1728 w 4012"/>
              <a:gd name="T37" fmla="*/ 3869 h 3882"/>
              <a:gd name="T38" fmla="*/ 1009 w 4012"/>
              <a:gd name="T39" fmla="*/ 3081 h 3882"/>
              <a:gd name="T40" fmla="*/ 1580 w 4012"/>
              <a:gd name="T41" fmla="*/ 2175 h 3882"/>
              <a:gd name="T42" fmla="*/ 1121 w 4012"/>
              <a:gd name="T43" fmla="*/ 1158 h 3882"/>
              <a:gd name="T44" fmla="*/ 558 w 4012"/>
              <a:gd name="T45" fmla="*/ 1242 h 3882"/>
              <a:gd name="T46" fmla="*/ 853 w 4012"/>
              <a:gd name="T47" fmla="*/ 833 h 3882"/>
              <a:gd name="T48" fmla="*/ 2874 w 4012"/>
              <a:gd name="T49" fmla="*/ 911 h 3882"/>
              <a:gd name="T50" fmla="*/ 3157 w 4012"/>
              <a:gd name="T51" fmla="*/ 1286 h 3882"/>
              <a:gd name="T52" fmla="*/ 3320 w 4012"/>
              <a:gd name="T53" fmla="*/ 845 h 3882"/>
              <a:gd name="T54" fmla="*/ 3382 w 4012"/>
              <a:gd name="T55" fmla="*/ 611 h 3882"/>
              <a:gd name="T56" fmla="*/ 3630 w 4012"/>
              <a:gd name="T57" fmla="*/ 881 h 3882"/>
              <a:gd name="T58" fmla="*/ 3616 w 4012"/>
              <a:gd name="T59" fmla="*/ 1245 h 3882"/>
              <a:gd name="T60" fmla="*/ 3407 w 4012"/>
              <a:gd name="T61" fmla="*/ 1477 h 3882"/>
              <a:gd name="T62" fmla="*/ 3044 w 4012"/>
              <a:gd name="T63" fmla="*/ 1522 h 3882"/>
              <a:gd name="T64" fmla="*/ 2812 w 4012"/>
              <a:gd name="T65" fmla="*/ 1323 h 3882"/>
              <a:gd name="T66" fmla="*/ 2641 w 4012"/>
              <a:gd name="T67" fmla="*/ 1125 h 3882"/>
              <a:gd name="T68" fmla="*/ 2656 w 4012"/>
              <a:gd name="T69" fmla="*/ 760 h 3882"/>
              <a:gd name="T70" fmla="*/ 2925 w 4012"/>
              <a:gd name="T71" fmla="*/ 511 h 3882"/>
              <a:gd name="T72" fmla="*/ 3236 w 4012"/>
              <a:gd name="T73" fmla="*/ 495 h 3882"/>
              <a:gd name="T74" fmla="*/ 2418 w 4012"/>
              <a:gd name="T75" fmla="*/ 741 h 3882"/>
              <a:gd name="T76" fmla="*/ 2725 w 4012"/>
              <a:gd name="T77" fmla="*/ 1671 h 3882"/>
              <a:gd name="T78" fmla="*/ 3695 w 4012"/>
              <a:gd name="T79" fmla="*/ 1539 h 3882"/>
              <a:gd name="T80" fmla="*/ 3740 w 4012"/>
              <a:gd name="T81" fmla="*/ 559 h 3882"/>
              <a:gd name="T82" fmla="*/ 1008 w 4012"/>
              <a:gd name="T83" fmla="*/ 270 h 3882"/>
              <a:gd name="T84" fmla="*/ 896 w 4012"/>
              <a:gd name="T85" fmla="*/ 738 h 3882"/>
              <a:gd name="T86" fmla="*/ 643 w 4012"/>
              <a:gd name="T87" fmla="*/ 327 h 3882"/>
              <a:gd name="T88" fmla="*/ 3698 w 4012"/>
              <a:gd name="T89" fmla="*/ 348 h 3882"/>
              <a:gd name="T90" fmla="*/ 3927 w 4012"/>
              <a:gd name="T91" fmla="*/ 1400 h 3882"/>
              <a:gd name="T92" fmla="*/ 2972 w 4012"/>
              <a:gd name="T93" fmla="*/ 1890 h 3882"/>
              <a:gd name="T94" fmla="*/ 2252 w 4012"/>
              <a:gd name="T95" fmla="*/ 1102 h 3882"/>
              <a:gd name="T96" fmla="*/ 2823 w 4012"/>
              <a:gd name="T97" fmla="*/ 196 h 3882"/>
              <a:gd name="T98" fmla="*/ 247 w 4012"/>
              <a:gd name="T99" fmla="*/ 445 h 3882"/>
              <a:gd name="T100" fmla="*/ 347 w 4012"/>
              <a:gd name="T101" fmla="*/ 1380 h 3882"/>
              <a:gd name="T102" fmla="*/ 584 w 4012"/>
              <a:gd name="T103" fmla="*/ 870 h 3882"/>
              <a:gd name="T104" fmla="*/ 1014 w 4012"/>
              <a:gd name="T105" fmla="*/ 800 h 3882"/>
              <a:gd name="T106" fmla="*/ 1344 w 4012"/>
              <a:gd name="T107" fmla="*/ 1178 h 3882"/>
              <a:gd name="T108" fmla="*/ 1584 w 4012"/>
              <a:gd name="T109" fmla="*/ 854 h 3882"/>
              <a:gd name="T110" fmla="*/ 928 w 4012"/>
              <a:gd name="T111" fmla="*/ 126 h 3882"/>
              <a:gd name="T112" fmla="*/ 1646 w 4012"/>
              <a:gd name="T113" fmla="*/ 539 h 3882"/>
              <a:gd name="T114" fmla="*/ 1306 w 4012"/>
              <a:gd name="T115" fmla="*/ 1577 h 3882"/>
              <a:gd name="T116" fmla="*/ 223 w 4012"/>
              <a:gd name="T117" fmla="*/ 1428 h 3882"/>
              <a:gd name="T118" fmla="*/ 174 w 4012"/>
              <a:gd name="T119" fmla="*/ 337 h 3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12" h="3882">
                <a:moveTo>
                  <a:pt x="1283" y="3126"/>
                </a:moveTo>
                <a:lnTo>
                  <a:pt x="1863" y="3126"/>
                </a:lnTo>
                <a:lnTo>
                  <a:pt x="1863" y="3283"/>
                </a:lnTo>
                <a:lnTo>
                  <a:pt x="1283" y="3283"/>
                </a:lnTo>
                <a:lnTo>
                  <a:pt x="1283" y="3126"/>
                </a:lnTo>
                <a:close/>
                <a:moveTo>
                  <a:pt x="2263" y="3034"/>
                </a:moveTo>
                <a:lnTo>
                  <a:pt x="2263" y="3092"/>
                </a:lnTo>
                <a:lnTo>
                  <a:pt x="2277" y="3087"/>
                </a:lnTo>
                <a:lnTo>
                  <a:pt x="2285" y="3081"/>
                </a:lnTo>
                <a:lnTo>
                  <a:pt x="2290" y="3075"/>
                </a:lnTo>
                <a:lnTo>
                  <a:pt x="2291" y="3068"/>
                </a:lnTo>
                <a:lnTo>
                  <a:pt x="2291" y="3065"/>
                </a:lnTo>
                <a:lnTo>
                  <a:pt x="2291" y="3060"/>
                </a:lnTo>
                <a:lnTo>
                  <a:pt x="2290" y="3055"/>
                </a:lnTo>
                <a:lnTo>
                  <a:pt x="2288" y="3051"/>
                </a:lnTo>
                <a:lnTo>
                  <a:pt x="2284" y="3048"/>
                </a:lnTo>
                <a:lnTo>
                  <a:pt x="2275" y="3040"/>
                </a:lnTo>
                <a:lnTo>
                  <a:pt x="2263" y="3034"/>
                </a:lnTo>
                <a:close/>
                <a:moveTo>
                  <a:pt x="1283" y="2922"/>
                </a:moveTo>
                <a:lnTo>
                  <a:pt x="1863" y="2922"/>
                </a:lnTo>
                <a:lnTo>
                  <a:pt x="1863" y="3080"/>
                </a:lnTo>
                <a:lnTo>
                  <a:pt x="1283" y="3080"/>
                </a:lnTo>
                <a:lnTo>
                  <a:pt x="1283" y="2922"/>
                </a:lnTo>
                <a:close/>
                <a:moveTo>
                  <a:pt x="2221" y="2899"/>
                </a:moveTo>
                <a:lnTo>
                  <a:pt x="2214" y="2902"/>
                </a:lnTo>
                <a:lnTo>
                  <a:pt x="2208" y="2905"/>
                </a:lnTo>
                <a:lnTo>
                  <a:pt x="2203" y="2908"/>
                </a:lnTo>
                <a:lnTo>
                  <a:pt x="2199" y="2913"/>
                </a:lnTo>
                <a:lnTo>
                  <a:pt x="2197" y="2919"/>
                </a:lnTo>
                <a:lnTo>
                  <a:pt x="2196" y="2925"/>
                </a:lnTo>
                <a:lnTo>
                  <a:pt x="2196" y="2930"/>
                </a:lnTo>
                <a:lnTo>
                  <a:pt x="2197" y="2935"/>
                </a:lnTo>
                <a:lnTo>
                  <a:pt x="2199" y="2938"/>
                </a:lnTo>
                <a:lnTo>
                  <a:pt x="2202" y="2942"/>
                </a:lnTo>
                <a:lnTo>
                  <a:pt x="2207" y="2947"/>
                </a:lnTo>
                <a:lnTo>
                  <a:pt x="2213" y="2951"/>
                </a:lnTo>
                <a:lnTo>
                  <a:pt x="2221" y="2956"/>
                </a:lnTo>
                <a:lnTo>
                  <a:pt x="2221" y="2899"/>
                </a:lnTo>
                <a:close/>
                <a:moveTo>
                  <a:pt x="2221" y="2806"/>
                </a:moveTo>
                <a:lnTo>
                  <a:pt x="2263" y="2806"/>
                </a:lnTo>
                <a:lnTo>
                  <a:pt x="2263" y="2843"/>
                </a:lnTo>
                <a:lnTo>
                  <a:pt x="2306" y="2849"/>
                </a:lnTo>
                <a:lnTo>
                  <a:pt x="2347" y="2862"/>
                </a:lnTo>
                <a:lnTo>
                  <a:pt x="2351" y="2863"/>
                </a:lnTo>
                <a:lnTo>
                  <a:pt x="2332" y="2916"/>
                </a:lnTo>
                <a:lnTo>
                  <a:pt x="2326" y="2914"/>
                </a:lnTo>
                <a:lnTo>
                  <a:pt x="2294" y="2904"/>
                </a:lnTo>
                <a:lnTo>
                  <a:pt x="2263" y="2898"/>
                </a:lnTo>
                <a:lnTo>
                  <a:pt x="2263" y="2970"/>
                </a:lnTo>
                <a:lnTo>
                  <a:pt x="2277" y="2976"/>
                </a:lnTo>
                <a:lnTo>
                  <a:pt x="2304" y="2987"/>
                </a:lnTo>
                <a:lnTo>
                  <a:pt x="2323" y="3000"/>
                </a:lnTo>
                <a:lnTo>
                  <a:pt x="2338" y="3012"/>
                </a:lnTo>
                <a:lnTo>
                  <a:pt x="2348" y="3027"/>
                </a:lnTo>
                <a:lnTo>
                  <a:pt x="2354" y="3043"/>
                </a:lnTo>
                <a:lnTo>
                  <a:pt x="2356" y="3061"/>
                </a:lnTo>
                <a:lnTo>
                  <a:pt x="2354" y="3083"/>
                </a:lnTo>
                <a:lnTo>
                  <a:pt x="2345" y="3103"/>
                </a:lnTo>
                <a:lnTo>
                  <a:pt x="2331" y="3120"/>
                </a:lnTo>
                <a:lnTo>
                  <a:pt x="2312" y="3132"/>
                </a:lnTo>
                <a:lnTo>
                  <a:pt x="2290" y="3141"/>
                </a:lnTo>
                <a:lnTo>
                  <a:pt x="2263" y="3147"/>
                </a:lnTo>
                <a:lnTo>
                  <a:pt x="2263" y="3197"/>
                </a:lnTo>
                <a:lnTo>
                  <a:pt x="2221" y="3197"/>
                </a:lnTo>
                <a:lnTo>
                  <a:pt x="2221" y="3148"/>
                </a:lnTo>
                <a:lnTo>
                  <a:pt x="2187" y="3146"/>
                </a:lnTo>
                <a:lnTo>
                  <a:pt x="2158" y="3140"/>
                </a:lnTo>
                <a:lnTo>
                  <a:pt x="2132" y="3131"/>
                </a:lnTo>
                <a:lnTo>
                  <a:pt x="2129" y="3130"/>
                </a:lnTo>
                <a:lnTo>
                  <a:pt x="2129" y="3068"/>
                </a:lnTo>
                <a:lnTo>
                  <a:pt x="2137" y="3073"/>
                </a:lnTo>
                <a:lnTo>
                  <a:pt x="2158" y="3082"/>
                </a:lnTo>
                <a:lnTo>
                  <a:pt x="2181" y="3088"/>
                </a:lnTo>
                <a:lnTo>
                  <a:pt x="2203" y="3093"/>
                </a:lnTo>
                <a:lnTo>
                  <a:pt x="2221" y="3094"/>
                </a:lnTo>
                <a:lnTo>
                  <a:pt x="2221" y="3019"/>
                </a:lnTo>
                <a:lnTo>
                  <a:pt x="2205" y="3014"/>
                </a:lnTo>
                <a:lnTo>
                  <a:pt x="2182" y="3003"/>
                </a:lnTo>
                <a:lnTo>
                  <a:pt x="2164" y="2991"/>
                </a:lnTo>
                <a:lnTo>
                  <a:pt x="2149" y="2978"/>
                </a:lnTo>
                <a:lnTo>
                  <a:pt x="2139" y="2963"/>
                </a:lnTo>
                <a:lnTo>
                  <a:pt x="2133" y="2946"/>
                </a:lnTo>
                <a:lnTo>
                  <a:pt x="2131" y="2925"/>
                </a:lnTo>
                <a:lnTo>
                  <a:pt x="2134" y="2904"/>
                </a:lnTo>
                <a:lnTo>
                  <a:pt x="2143" y="2886"/>
                </a:lnTo>
                <a:lnTo>
                  <a:pt x="2158" y="2870"/>
                </a:lnTo>
                <a:lnTo>
                  <a:pt x="2175" y="2857"/>
                </a:lnTo>
                <a:lnTo>
                  <a:pt x="2197" y="2849"/>
                </a:lnTo>
                <a:lnTo>
                  <a:pt x="2221" y="2844"/>
                </a:lnTo>
                <a:lnTo>
                  <a:pt x="2221" y="2806"/>
                </a:lnTo>
                <a:close/>
                <a:moveTo>
                  <a:pt x="2246" y="2793"/>
                </a:moveTo>
                <a:lnTo>
                  <a:pt x="2208" y="2797"/>
                </a:lnTo>
                <a:lnTo>
                  <a:pt x="2174" y="2806"/>
                </a:lnTo>
                <a:lnTo>
                  <a:pt x="2140" y="2822"/>
                </a:lnTo>
                <a:lnTo>
                  <a:pt x="2112" y="2843"/>
                </a:lnTo>
                <a:lnTo>
                  <a:pt x="2086" y="2867"/>
                </a:lnTo>
                <a:lnTo>
                  <a:pt x="2067" y="2897"/>
                </a:lnTo>
                <a:lnTo>
                  <a:pt x="2051" y="2929"/>
                </a:lnTo>
                <a:lnTo>
                  <a:pt x="2041" y="2964"/>
                </a:lnTo>
                <a:lnTo>
                  <a:pt x="2039" y="3001"/>
                </a:lnTo>
                <a:lnTo>
                  <a:pt x="2041" y="3038"/>
                </a:lnTo>
                <a:lnTo>
                  <a:pt x="2051" y="3073"/>
                </a:lnTo>
                <a:lnTo>
                  <a:pt x="2067" y="3105"/>
                </a:lnTo>
                <a:lnTo>
                  <a:pt x="2086" y="3135"/>
                </a:lnTo>
                <a:lnTo>
                  <a:pt x="2112" y="3161"/>
                </a:lnTo>
                <a:lnTo>
                  <a:pt x="2140" y="3180"/>
                </a:lnTo>
                <a:lnTo>
                  <a:pt x="2174" y="3196"/>
                </a:lnTo>
                <a:lnTo>
                  <a:pt x="2208" y="3206"/>
                </a:lnTo>
                <a:lnTo>
                  <a:pt x="2246" y="3208"/>
                </a:lnTo>
                <a:lnTo>
                  <a:pt x="2283" y="3206"/>
                </a:lnTo>
                <a:lnTo>
                  <a:pt x="2318" y="3196"/>
                </a:lnTo>
                <a:lnTo>
                  <a:pt x="2350" y="3180"/>
                </a:lnTo>
                <a:lnTo>
                  <a:pt x="2380" y="3161"/>
                </a:lnTo>
                <a:lnTo>
                  <a:pt x="2404" y="3135"/>
                </a:lnTo>
                <a:lnTo>
                  <a:pt x="2425" y="3105"/>
                </a:lnTo>
                <a:lnTo>
                  <a:pt x="2441" y="3073"/>
                </a:lnTo>
                <a:lnTo>
                  <a:pt x="2450" y="3038"/>
                </a:lnTo>
                <a:lnTo>
                  <a:pt x="2453" y="3001"/>
                </a:lnTo>
                <a:lnTo>
                  <a:pt x="2450" y="2964"/>
                </a:lnTo>
                <a:lnTo>
                  <a:pt x="2441" y="2929"/>
                </a:lnTo>
                <a:lnTo>
                  <a:pt x="2425" y="2897"/>
                </a:lnTo>
                <a:lnTo>
                  <a:pt x="2404" y="2867"/>
                </a:lnTo>
                <a:lnTo>
                  <a:pt x="2380" y="2843"/>
                </a:lnTo>
                <a:lnTo>
                  <a:pt x="2350" y="2822"/>
                </a:lnTo>
                <a:lnTo>
                  <a:pt x="2318" y="2806"/>
                </a:lnTo>
                <a:lnTo>
                  <a:pt x="2283" y="2797"/>
                </a:lnTo>
                <a:lnTo>
                  <a:pt x="2246" y="2793"/>
                </a:lnTo>
                <a:close/>
                <a:moveTo>
                  <a:pt x="1213" y="2716"/>
                </a:moveTo>
                <a:lnTo>
                  <a:pt x="1793" y="2716"/>
                </a:lnTo>
                <a:lnTo>
                  <a:pt x="1793" y="2873"/>
                </a:lnTo>
                <a:lnTo>
                  <a:pt x="1213" y="2873"/>
                </a:lnTo>
                <a:lnTo>
                  <a:pt x="1213" y="2716"/>
                </a:lnTo>
                <a:close/>
                <a:moveTo>
                  <a:pt x="2246" y="2684"/>
                </a:moveTo>
                <a:lnTo>
                  <a:pt x="2293" y="2688"/>
                </a:lnTo>
                <a:lnTo>
                  <a:pt x="2337" y="2698"/>
                </a:lnTo>
                <a:lnTo>
                  <a:pt x="2380" y="2714"/>
                </a:lnTo>
                <a:lnTo>
                  <a:pt x="2418" y="2736"/>
                </a:lnTo>
                <a:lnTo>
                  <a:pt x="2453" y="2763"/>
                </a:lnTo>
                <a:lnTo>
                  <a:pt x="2484" y="2793"/>
                </a:lnTo>
                <a:lnTo>
                  <a:pt x="2511" y="2829"/>
                </a:lnTo>
                <a:lnTo>
                  <a:pt x="2533" y="2867"/>
                </a:lnTo>
                <a:lnTo>
                  <a:pt x="2549" y="2910"/>
                </a:lnTo>
                <a:lnTo>
                  <a:pt x="2559" y="2954"/>
                </a:lnTo>
                <a:lnTo>
                  <a:pt x="2563" y="3001"/>
                </a:lnTo>
                <a:lnTo>
                  <a:pt x="2559" y="3048"/>
                </a:lnTo>
                <a:lnTo>
                  <a:pt x="2549" y="3092"/>
                </a:lnTo>
                <a:lnTo>
                  <a:pt x="2533" y="3135"/>
                </a:lnTo>
                <a:lnTo>
                  <a:pt x="2511" y="3173"/>
                </a:lnTo>
                <a:lnTo>
                  <a:pt x="2484" y="3208"/>
                </a:lnTo>
                <a:lnTo>
                  <a:pt x="2453" y="3240"/>
                </a:lnTo>
                <a:lnTo>
                  <a:pt x="2418" y="3266"/>
                </a:lnTo>
                <a:lnTo>
                  <a:pt x="2380" y="3288"/>
                </a:lnTo>
                <a:lnTo>
                  <a:pt x="2337" y="3304"/>
                </a:lnTo>
                <a:lnTo>
                  <a:pt x="2293" y="3314"/>
                </a:lnTo>
                <a:lnTo>
                  <a:pt x="2246" y="3318"/>
                </a:lnTo>
                <a:lnTo>
                  <a:pt x="2199" y="3314"/>
                </a:lnTo>
                <a:lnTo>
                  <a:pt x="2154" y="3304"/>
                </a:lnTo>
                <a:lnTo>
                  <a:pt x="2112" y="3288"/>
                </a:lnTo>
                <a:lnTo>
                  <a:pt x="2074" y="3266"/>
                </a:lnTo>
                <a:lnTo>
                  <a:pt x="2039" y="3240"/>
                </a:lnTo>
                <a:lnTo>
                  <a:pt x="2007" y="3208"/>
                </a:lnTo>
                <a:lnTo>
                  <a:pt x="1981" y="3173"/>
                </a:lnTo>
                <a:lnTo>
                  <a:pt x="1959" y="3135"/>
                </a:lnTo>
                <a:lnTo>
                  <a:pt x="1943" y="3092"/>
                </a:lnTo>
                <a:lnTo>
                  <a:pt x="1933" y="3048"/>
                </a:lnTo>
                <a:lnTo>
                  <a:pt x="1929" y="3001"/>
                </a:lnTo>
                <a:lnTo>
                  <a:pt x="1933" y="2954"/>
                </a:lnTo>
                <a:lnTo>
                  <a:pt x="1943" y="2910"/>
                </a:lnTo>
                <a:lnTo>
                  <a:pt x="1959" y="2867"/>
                </a:lnTo>
                <a:lnTo>
                  <a:pt x="1981" y="2829"/>
                </a:lnTo>
                <a:lnTo>
                  <a:pt x="2007" y="2793"/>
                </a:lnTo>
                <a:lnTo>
                  <a:pt x="2039" y="2763"/>
                </a:lnTo>
                <a:lnTo>
                  <a:pt x="2074" y="2736"/>
                </a:lnTo>
                <a:lnTo>
                  <a:pt x="2112" y="2714"/>
                </a:lnTo>
                <a:lnTo>
                  <a:pt x="2154" y="2698"/>
                </a:lnTo>
                <a:lnTo>
                  <a:pt x="2199" y="2688"/>
                </a:lnTo>
                <a:lnTo>
                  <a:pt x="2246" y="2684"/>
                </a:lnTo>
                <a:close/>
                <a:moveTo>
                  <a:pt x="1886" y="2235"/>
                </a:moveTo>
                <a:lnTo>
                  <a:pt x="1813" y="2239"/>
                </a:lnTo>
                <a:lnTo>
                  <a:pt x="1742" y="2248"/>
                </a:lnTo>
                <a:lnTo>
                  <a:pt x="1672" y="2266"/>
                </a:lnTo>
                <a:lnTo>
                  <a:pt x="1605" y="2289"/>
                </a:lnTo>
                <a:lnTo>
                  <a:pt x="1541" y="2317"/>
                </a:lnTo>
                <a:lnTo>
                  <a:pt x="1480" y="2351"/>
                </a:lnTo>
                <a:lnTo>
                  <a:pt x="1424" y="2391"/>
                </a:lnTo>
                <a:lnTo>
                  <a:pt x="1370" y="2435"/>
                </a:lnTo>
                <a:lnTo>
                  <a:pt x="1322" y="2484"/>
                </a:lnTo>
                <a:lnTo>
                  <a:pt x="1276" y="2538"/>
                </a:lnTo>
                <a:lnTo>
                  <a:pt x="1237" y="2595"/>
                </a:lnTo>
                <a:lnTo>
                  <a:pt x="1203" y="2656"/>
                </a:lnTo>
                <a:lnTo>
                  <a:pt x="1175" y="2720"/>
                </a:lnTo>
                <a:lnTo>
                  <a:pt x="1151" y="2786"/>
                </a:lnTo>
                <a:lnTo>
                  <a:pt x="1134" y="2856"/>
                </a:lnTo>
                <a:lnTo>
                  <a:pt x="1124" y="2927"/>
                </a:lnTo>
                <a:lnTo>
                  <a:pt x="1121" y="3001"/>
                </a:lnTo>
                <a:lnTo>
                  <a:pt x="1124" y="3075"/>
                </a:lnTo>
                <a:lnTo>
                  <a:pt x="1134" y="3147"/>
                </a:lnTo>
                <a:lnTo>
                  <a:pt x="1151" y="3216"/>
                </a:lnTo>
                <a:lnTo>
                  <a:pt x="1175" y="3283"/>
                </a:lnTo>
                <a:lnTo>
                  <a:pt x="1203" y="3347"/>
                </a:lnTo>
                <a:lnTo>
                  <a:pt x="1237" y="3407"/>
                </a:lnTo>
                <a:lnTo>
                  <a:pt x="1276" y="3464"/>
                </a:lnTo>
                <a:lnTo>
                  <a:pt x="1322" y="3518"/>
                </a:lnTo>
                <a:lnTo>
                  <a:pt x="1370" y="3567"/>
                </a:lnTo>
                <a:lnTo>
                  <a:pt x="1424" y="3611"/>
                </a:lnTo>
                <a:lnTo>
                  <a:pt x="1480" y="3650"/>
                </a:lnTo>
                <a:lnTo>
                  <a:pt x="1541" y="3685"/>
                </a:lnTo>
                <a:lnTo>
                  <a:pt x="1605" y="3713"/>
                </a:lnTo>
                <a:lnTo>
                  <a:pt x="1672" y="3736"/>
                </a:lnTo>
                <a:lnTo>
                  <a:pt x="1742" y="3754"/>
                </a:lnTo>
                <a:lnTo>
                  <a:pt x="1813" y="3763"/>
                </a:lnTo>
                <a:lnTo>
                  <a:pt x="1886" y="3767"/>
                </a:lnTo>
                <a:lnTo>
                  <a:pt x="1960" y="3763"/>
                </a:lnTo>
                <a:lnTo>
                  <a:pt x="2032" y="3754"/>
                </a:lnTo>
                <a:lnTo>
                  <a:pt x="2101" y="3736"/>
                </a:lnTo>
                <a:lnTo>
                  <a:pt x="2169" y="3713"/>
                </a:lnTo>
                <a:lnTo>
                  <a:pt x="2232" y="3685"/>
                </a:lnTo>
                <a:lnTo>
                  <a:pt x="2293" y="3650"/>
                </a:lnTo>
                <a:lnTo>
                  <a:pt x="2350" y="3611"/>
                </a:lnTo>
                <a:lnTo>
                  <a:pt x="2403" y="3567"/>
                </a:lnTo>
                <a:lnTo>
                  <a:pt x="2452" y="3518"/>
                </a:lnTo>
                <a:lnTo>
                  <a:pt x="2496" y="3464"/>
                </a:lnTo>
                <a:lnTo>
                  <a:pt x="2536" y="3407"/>
                </a:lnTo>
                <a:lnTo>
                  <a:pt x="2570" y="3347"/>
                </a:lnTo>
                <a:lnTo>
                  <a:pt x="2599" y="3283"/>
                </a:lnTo>
                <a:lnTo>
                  <a:pt x="2621" y="3216"/>
                </a:lnTo>
                <a:lnTo>
                  <a:pt x="2639" y="3147"/>
                </a:lnTo>
                <a:lnTo>
                  <a:pt x="2648" y="3075"/>
                </a:lnTo>
                <a:lnTo>
                  <a:pt x="2652" y="3001"/>
                </a:lnTo>
                <a:lnTo>
                  <a:pt x="2648" y="2927"/>
                </a:lnTo>
                <a:lnTo>
                  <a:pt x="2639" y="2856"/>
                </a:lnTo>
                <a:lnTo>
                  <a:pt x="2621" y="2786"/>
                </a:lnTo>
                <a:lnTo>
                  <a:pt x="2599" y="2720"/>
                </a:lnTo>
                <a:lnTo>
                  <a:pt x="2570" y="2656"/>
                </a:lnTo>
                <a:lnTo>
                  <a:pt x="2536" y="2595"/>
                </a:lnTo>
                <a:lnTo>
                  <a:pt x="2496" y="2538"/>
                </a:lnTo>
                <a:lnTo>
                  <a:pt x="2452" y="2484"/>
                </a:lnTo>
                <a:lnTo>
                  <a:pt x="2403" y="2435"/>
                </a:lnTo>
                <a:lnTo>
                  <a:pt x="2350" y="2391"/>
                </a:lnTo>
                <a:lnTo>
                  <a:pt x="2293" y="2351"/>
                </a:lnTo>
                <a:lnTo>
                  <a:pt x="2232" y="2317"/>
                </a:lnTo>
                <a:lnTo>
                  <a:pt x="2169" y="2289"/>
                </a:lnTo>
                <a:lnTo>
                  <a:pt x="2101" y="2266"/>
                </a:lnTo>
                <a:lnTo>
                  <a:pt x="2032" y="2248"/>
                </a:lnTo>
                <a:lnTo>
                  <a:pt x="1960" y="2239"/>
                </a:lnTo>
                <a:lnTo>
                  <a:pt x="1886" y="2235"/>
                </a:lnTo>
                <a:close/>
                <a:moveTo>
                  <a:pt x="1886" y="2119"/>
                </a:moveTo>
                <a:lnTo>
                  <a:pt x="1967" y="2123"/>
                </a:lnTo>
                <a:lnTo>
                  <a:pt x="2045" y="2134"/>
                </a:lnTo>
                <a:lnTo>
                  <a:pt x="2121" y="2151"/>
                </a:lnTo>
                <a:lnTo>
                  <a:pt x="2194" y="2175"/>
                </a:lnTo>
                <a:lnTo>
                  <a:pt x="2264" y="2204"/>
                </a:lnTo>
                <a:lnTo>
                  <a:pt x="2332" y="2240"/>
                </a:lnTo>
                <a:lnTo>
                  <a:pt x="2394" y="2282"/>
                </a:lnTo>
                <a:lnTo>
                  <a:pt x="2455" y="2327"/>
                </a:lnTo>
                <a:lnTo>
                  <a:pt x="2510" y="2379"/>
                </a:lnTo>
                <a:lnTo>
                  <a:pt x="2560" y="2434"/>
                </a:lnTo>
                <a:lnTo>
                  <a:pt x="2607" y="2493"/>
                </a:lnTo>
                <a:lnTo>
                  <a:pt x="2647" y="2557"/>
                </a:lnTo>
                <a:lnTo>
                  <a:pt x="2683" y="2624"/>
                </a:lnTo>
                <a:lnTo>
                  <a:pt x="2712" y="2694"/>
                </a:lnTo>
                <a:lnTo>
                  <a:pt x="2737" y="2766"/>
                </a:lnTo>
                <a:lnTo>
                  <a:pt x="2754" y="2843"/>
                </a:lnTo>
                <a:lnTo>
                  <a:pt x="2765" y="2921"/>
                </a:lnTo>
                <a:lnTo>
                  <a:pt x="2768" y="3001"/>
                </a:lnTo>
                <a:lnTo>
                  <a:pt x="2765" y="3081"/>
                </a:lnTo>
                <a:lnTo>
                  <a:pt x="2754" y="3159"/>
                </a:lnTo>
                <a:lnTo>
                  <a:pt x="2737" y="3235"/>
                </a:lnTo>
                <a:lnTo>
                  <a:pt x="2712" y="3308"/>
                </a:lnTo>
                <a:lnTo>
                  <a:pt x="2683" y="3379"/>
                </a:lnTo>
                <a:lnTo>
                  <a:pt x="2647" y="3445"/>
                </a:lnTo>
                <a:lnTo>
                  <a:pt x="2607" y="3509"/>
                </a:lnTo>
                <a:lnTo>
                  <a:pt x="2560" y="3569"/>
                </a:lnTo>
                <a:lnTo>
                  <a:pt x="2510" y="3625"/>
                </a:lnTo>
                <a:lnTo>
                  <a:pt x="2455" y="3675"/>
                </a:lnTo>
                <a:lnTo>
                  <a:pt x="2394" y="3722"/>
                </a:lnTo>
                <a:lnTo>
                  <a:pt x="2331" y="3762"/>
                </a:lnTo>
                <a:lnTo>
                  <a:pt x="2264" y="3798"/>
                </a:lnTo>
                <a:lnTo>
                  <a:pt x="2194" y="3827"/>
                </a:lnTo>
                <a:lnTo>
                  <a:pt x="2121" y="3852"/>
                </a:lnTo>
                <a:lnTo>
                  <a:pt x="2045" y="3869"/>
                </a:lnTo>
                <a:lnTo>
                  <a:pt x="1967" y="3879"/>
                </a:lnTo>
                <a:lnTo>
                  <a:pt x="1886" y="3882"/>
                </a:lnTo>
                <a:lnTo>
                  <a:pt x="1807" y="3879"/>
                </a:lnTo>
                <a:lnTo>
                  <a:pt x="1728" y="3869"/>
                </a:lnTo>
                <a:lnTo>
                  <a:pt x="1653" y="3852"/>
                </a:lnTo>
                <a:lnTo>
                  <a:pt x="1580" y="3827"/>
                </a:lnTo>
                <a:lnTo>
                  <a:pt x="1510" y="3798"/>
                </a:lnTo>
                <a:lnTo>
                  <a:pt x="1442" y="3762"/>
                </a:lnTo>
                <a:lnTo>
                  <a:pt x="1378" y="3722"/>
                </a:lnTo>
                <a:lnTo>
                  <a:pt x="1319" y="3675"/>
                </a:lnTo>
                <a:lnTo>
                  <a:pt x="1264" y="3625"/>
                </a:lnTo>
                <a:lnTo>
                  <a:pt x="1213" y="3569"/>
                </a:lnTo>
                <a:lnTo>
                  <a:pt x="1167" y="3509"/>
                </a:lnTo>
                <a:lnTo>
                  <a:pt x="1125" y="3445"/>
                </a:lnTo>
                <a:lnTo>
                  <a:pt x="1090" y="3379"/>
                </a:lnTo>
                <a:lnTo>
                  <a:pt x="1060" y="3308"/>
                </a:lnTo>
                <a:lnTo>
                  <a:pt x="1037" y="3235"/>
                </a:lnTo>
                <a:lnTo>
                  <a:pt x="1020" y="3159"/>
                </a:lnTo>
                <a:lnTo>
                  <a:pt x="1009" y="3081"/>
                </a:lnTo>
                <a:lnTo>
                  <a:pt x="1005" y="3001"/>
                </a:lnTo>
                <a:lnTo>
                  <a:pt x="1009" y="2921"/>
                </a:lnTo>
                <a:lnTo>
                  <a:pt x="1020" y="2843"/>
                </a:lnTo>
                <a:lnTo>
                  <a:pt x="1037" y="2766"/>
                </a:lnTo>
                <a:lnTo>
                  <a:pt x="1060" y="2694"/>
                </a:lnTo>
                <a:lnTo>
                  <a:pt x="1090" y="2624"/>
                </a:lnTo>
                <a:lnTo>
                  <a:pt x="1125" y="2557"/>
                </a:lnTo>
                <a:lnTo>
                  <a:pt x="1167" y="2493"/>
                </a:lnTo>
                <a:lnTo>
                  <a:pt x="1213" y="2434"/>
                </a:lnTo>
                <a:lnTo>
                  <a:pt x="1264" y="2379"/>
                </a:lnTo>
                <a:lnTo>
                  <a:pt x="1319" y="2327"/>
                </a:lnTo>
                <a:lnTo>
                  <a:pt x="1378" y="2282"/>
                </a:lnTo>
                <a:lnTo>
                  <a:pt x="1442" y="2240"/>
                </a:lnTo>
                <a:lnTo>
                  <a:pt x="1510" y="2204"/>
                </a:lnTo>
                <a:lnTo>
                  <a:pt x="1580" y="2175"/>
                </a:lnTo>
                <a:lnTo>
                  <a:pt x="1653" y="2151"/>
                </a:lnTo>
                <a:lnTo>
                  <a:pt x="1728" y="2134"/>
                </a:lnTo>
                <a:lnTo>
                  <a:pt x="1807" y="2123"/>
                </a:lnTo>
                <a:lnTo>
                  <a:pt x="1886" y="2119"/>
                </a:lnTo>
                <a:close/>
                <a:moveTo>
                  <a:pt x="2648" y="1902"/>
                </a:moveTo>
                <a:lnTo>
                  <a:pt x="2768" y="1975"/>
                </a:lnTo>
                <a:lnTo>
                  <a:pt x="2588" y="2267"/>
                </a:lnTo>
                <a:lnTo>
                  <a:pt x="2471" y="2194"/>
                </a:lnTo>
                <a:lnTo>
                  <a:pt x="2648" y="1902"/>
                </a:lnTo>
                <a:close/>
                <a:moveTo>
                  <a:pt x="1325" y="1836"/>
                </a:moveTo>
                <a:lnTo>
                  <a:pt x="1473" y="2111"/>
                </a:lnTo>
                <a:lnTo>
                  <a:pt x="1351" y="2177"/>
                </a:lnTo>
                <a:lnTo>
                  <a:pt x="1204" y="1902"/>
                </a:lnTo>
                <a:lnTo>
                  <a:pt x="1325" y="1836"/>
                </a:lnTo>
                <a:close/>
                <a:moveTo>
                  <a:pt x="1121" y="1158"/>
                </a:moveTo>
                <a:lnTo>
                  <a:pt x="1121" y="1534"/>
                </a:lnTo>
                <a:lnTo>
                  <a:pt x="1154" y="1519"/>
                </a:lnTo>
                <a:lnTo>
                  <a:pt x="1160" y="1479"/>
                </a:lnTo>
                <a:lnTo>
                  <a:pt x="1163" y="1434"/>
                </a:lnTo>
                <a:lnTo>
                  <a:pt x="1163" y="1388"/>
                </a:lnTo>
                <a:lnTo>
                  <a:pt x="1162" y="1342"/>
                </a:lnTo>
                <a:lnTo>
                  <a:pt x="1157" y="1297"/>
                </a:lnTo>
                <a:lnTo>
                  <a:pt x="1150" y="1254"/>
                </a:lnTo>
                <a:lnTo>
                  <a:pt x="1141" y="1216"/>
                </a:lnTo>
                <a:lnTo>
                  <a:pt x="1132" y="1184"/>
                </a:lnTo>
                <a:lnTo>
                  <a:pt x="1121" y="1158"/>
                </a:lnTo>
                <a:close/>
                <a:moveTo>
                  <a:pt x="585" y="1158"/>
                </a:moveTo>
                <a:lnTo>
                  <a:pt x="576" y="1180"/>
                </a:lnTo>
                <a:lnTo>
                  <a:pt x="566" y="1208"/>
                </a:lnTo>
                <a:lnTo>
                  <a:pt x="558" y="1242"/>
                </a:lnTo>
                <a:lnTo>
                  <a:pt x="551" y="1278"/>
                </a:lnTo>
                <a:lnTo>
                  <a:pt x="546" y="1319"/>
                </a:lnTo>
                <a:lnTo>
                  <a:pt x="544" y="1361"/>
                </a:lnTo>
                <a:lnTo>
                  <a:pt x="542" y="1402"/>
                </a:lnTo>
                <a:lnTo>
                  <a:pt x="542" y="1443"/>
                </a:lnTo>
                <a:lnTo>
                  <a:pt x="546" y="1483"/>
                </a:lnTo>
                <a:lnTo>
                  <a:pt x="552" y="1520"/>
                </a:lnTo>
                <a:lnTo>
                  <a:pt x="585" y="1534"/>
                </a:lnTo>
                <a:lnTo>
                  <a:pt x="585" y="1158"/>
                </a:lnTo>
                <a:close/>
                <a:moveTo>
                  <a:pt x="1838" y="899"/>
                </a:moveTo>
                <a:lnTo>
                  <a:pt x="2129" y="899"/>
                </a:lnTo>
                <a:lnTo>
                  <a:pt x="2129" y="1038"/>
                </a:lnTo>
                <a:lnTo>
                  <a:pt x="1838" y="1038"/>
                </a:lnTo>
                <a:lnTo>
                  <a:pt x="1838" y="899"/>
                </a:lnTo>
                <a:close/>
                <a:moveTo>
                  <a:pt x="853" y="833"/>
                </a:moveTo>
                <a:lnTo>
                  <a:pt x="789" y="1253"/>
                </a:lnTo>
                <a:lnTo>
                  <a:pt x="853" y="1340"/>
                </a:lnTo>
                <a:lnTo>
                  <a:pt x="854" y="1340"/>
                </a:lnTo>
                <a:lnTo>
                  <a:pt x="917" y="1253"/>
                </a:lnTo>
                <a:lnTo>
                  <a:pt x="854" y="833"/>
                </a:lnTo>
                <a:lnTo>
                  <a:pt x="853" y="833"/>
                </a:lnTo>
                <a:close/>
                <a:moveTo>
                  <a:pt x="3119" y="754"/>
                </a:moveTo>
                <a:lnTo>
                  <a:pt x="3079" y="757"/>
                </a:lnTo>
                <a:lnTo>
                  <a:pt x="3042" y="765"/>
                </a:lnTo>
                <a:lnTo>
                  <a:pt x="3007" y="779"/>
                </a:lnTo>
                <a:lnTo>
                  <a:pt x="2971" y="798"/>
                </a:lnTo>
                <a:lnTo>
                  <a:pt x="2941" y="822"/>
                </a:lnTo>
                <a:lnTo>
                  <a:pt x="2915" y="849"/>
                </a:lnTo>
                <a:lnTo>
                  <a:pt x="2893" y="879"/>
                </a:lnTo>
                <a:lnTo>
                  <a:pt x="2874" y="911"/>
                </a:lnTo>
                <a:lnTo>
                  <a:pt x="2862" y="947"/>
                </a:lnTo>
                <a:lnTo>
                  <a:pt x="2853" y="984"/>
                </a:lnTo>
                <a:lnTo>
                  <a:pt x="2851" y="1021"/>
                </a:lnTo>
                <a:lnTo>
                  <a:pt x="2853" y="1059"/>
                </a:lnTo>
                <a:lnTo>
                  <a:pt x="2862" y="1097"/>
                </a:lnTo>
                <a:lnTo>
                  <a:pt x="2876" y="1134"/>
                </a:lnTo>
                <a:lnTo>
                  <a:pt x="2894" y="1168"/>
                </a:lnTo>
                <a:lnTo>
                  <a:pt x="2917" y="1197"/>
                </a:lnTo>
                <a:lnTo>
                  <a:pt x="2944" y="1224"/>
                </a:lnTo>
                <a:lnTo>
                  <a:pt x="2974" y="1247"/>
                </a:lnTo>
                <a:lnTo>
                  <a:pt x="3007" y="1265"/>
                </a:lnTo>
                <a:lnTo>
                  <a:pt x="3042" y="1278"/>
                </a:lnTo>
                <a:lnTo>
                  <a:pt x="3079" y="1286"/>
                </a:lnTo>
                <a:lnTo>
                  <a:pt x="3119" y="1289"/>
                </a:lnTo>
                <a:lnTo>
                  <a:pt x="3157" y="1286"/>
                </a:lnTo>
                <a:lnTo>
                  <a:pt x="3193" y="1278"/>
                </a:lnTo>
                <a:lnTo>
                  <a:pt x="3230" y="1265"/>
                </a:lnTo>
                <a:lnTo>
                  <a:pt x="3265" y="1245"/>
                </a:lnTo>
                <a:lnTo>
                  <a:pt x="3295" y="1222"/>
                </a:lnTo>
                <a:lnTo>
                  <a:pt x="3322" y="1195"/>
                </a:lnTo>
                <a:lnTo>
                  <a:pt x="3344" y="1164"/>
                </a:lnTo>
                <a:lnTo>
                  <a:pt x="3362" y="1131"/>
                </a:lnTo>
                <a:lnTo>
                  <a:pt x="3375" y="1097"/>
                </a:lnTo>
                <a:lnTo>
                  <a:pt x="3382" y="1060"/>
                </a:lnTo>
                <a:lnTo>
                  <a:pt x="3386" y="1023"/>
                </a:lnTo>
                <a:lnTo>
                  <a:pt x="3382" y="985"/>
                </a:lnTo>
                <a:lnTo>
                  <a:pt x="3375" y="947"/>
                </a:lnTo>
                <a:lnTo>
                  <a:pt x="3362" y="910"/>
                </a:lnTo>
                <a:lnTo>
                  <a:pt x="3342" y="876"/>
                </a:lnTo>
                <a:lnTo>
                  <a:pt x="3320" y="845"/>
                </a:lnTo>
                <a:lnTo>
                  <a:pt x="3293" y="819"/>
                </a:lnTo>
                <a:lnTo>
                  <a:pt x="3262" y="797"/>
                </a:lnTo>
                <a:lnTo>
                  <a:pt x="3229" y="779"/>
                </a:lnTo>
                <a:lnTo>
                  <a:pt x="3193" y="765"/>
                </a:lnTo>
                <a:lnTo>
                  <a:pt x="3157" y="757"/>
                </a:lnTo>
                <a:lnTo>
                  <a:pt x="3119" y="754"/>
                </a:lnTo>
                <a:close/>
                <a:moveTo>
                  <a:pt x="3254" y="494"/>
                </a:moveTo>
                <a:lnTo>
                  <a:pt x="3271" y="498"/>
                </a:lnTo>
                <a:lnTo>
                  <a:pt x="3342" y="525"/>
                </a:lnTo>
                <a:lnTo>
                  <a:pt x="3358" y="533"/>
                </a:lnTo>
                <a:lnTo>
                  <a:pt x="3371" y="544"/>
                </a:lnTo>
                <a:lnTo>
                  <a:pt x="3380" y="559"/>
                </a:lnTo>
                <a:lnTo>
                  <a:pt x="3385" y="576"/>
                </a:lnTo>
                <a:lnTo>
                  <a:pt x="3386" y="593"/>
                </a:lnTo>
                <a:lnTo>
                  <a:pt x="3382" y="611"/>
                </a:lnTo>
                <a:lnTo>
                  <a:pt x="3362" y="667"/>
                </a:lnTo>
                <a:lnTo>
                  <a:pt x="3395" y="692"/>
                </a:lnTo>
                <a:lnTo>
                  <a:pt x="3425" y="720"/>
                </a:lnTo>
                <a:lnTo>
                  <a:pt x="3452" y="752"/>
                </a:lnTo>
                <a:lnTo>
                  <a:pt x="3508" y="726"/>
                </a:lnTo>
                <a:lnTo>
                  <a:pt x="3525" y="721"/>
                </a:lnTo>
                <a:lnTo>
                  <a:pt x="3542" y="721"/>
                </a:lnTo>
                <a:lnTo>
                  <a:pt x="3559" y="725"/>
                </a:lnTo>
                <a:lnTo>
                  <a:pt x="3574" y="732"/>
                </a:lnTo>
                <a:lnTo>
                  <a:pt x="3587" y="744"/>
                </a:lnTo>
                <a:lnTo>
                  <a:pt x="3597" y="759"/>
                </a:lnTo>
                <a:lnTo>
                  <a:pt x="3628" y="828"/>
                </a:lnTo>
                <a:lnTo>
                  <a:pt x="3634" y="845"/>
                </a:lnTo>
                <a:lnTo>
                  <a:pt x="3634" y="863"/>
                </a:lnTo>
                <a:lnTo>
                  <a:pt x="3630" y="881"/>
                </a:lnTo>
                <a:lnTo>
                  <a:pt x="3623" y="895"/>
                </a:lnTo>
                <a:lnTo>
                  <a:pt x="3611" y="909"/>
                </a:lnTo>
                <a:lnTo>
                  <a:pt x="3595" y="917"/>
                </a:lnTo>
                <a:lnTo>
                  <a:pt x="3541" y="943"/>
                </a:lnTo>
                <a:lnTo>
                  <a:pt x="3547" y="985"/>
                </a:lnTo>
                <a:lnTo>
                  <a:pt x="3548" y="1026"/>
                </a:lnTo>
                <a:lnTo>
                  <a:pt x="3546" y="1067"/>
                </a:lnTo>
                <a:lnTo>
                  <a:pt x="3602" y="1088"/>
                </a:lnTo>
                <a:lnTo>
                  <a:pt x="3618" y="1097"/>
                </a:lnTo>
                <a:lnTo>
                  <a:pt x="3630" y="1109"/>
                </a:lnTo>
                <a:lnTo>
                  <a:pt x="3640" y="1123"/>
                </a:lnTo>
                <a:lnTo>
                  <a:pt x="3645" y="1140"/>
                </a:lnTo>
                <a:lnTo>
                  <a:pt x="3646" y="1157"/>
                </a:lnTo>
                <a:lnTo>
                  <a:pt x="3641" y="1175"/>
                </a:lnTo>
                <a:lnTo>
                  <a:pt x="3616" y="1245"/>
                </a:lnTo>
                <a:lnTo>
                  <a:pt x="3607" y="1261"/>
                </a:lnTo>
                <a:lnTo>
                  <a:pt x="3596" y="1275"/>
                </a:lnTo>
                <a:lnTo>
                  <a:pt x="3580" y="1283"/>
                </a:lnTo>
                <a:lnTo>
                  <a:pt x="3564" y="1289"/>
                </a:lnTo>
                <a:lnTo>
                  <a:pt x="3546" y="1289"/>
                </a:lnTo>
                <a:lnTo>
                  <a:pt x="3528" y="1286"/>
                </a:lnTo>
                <a:lnTo>
                  <a:pt x="3473" y="1265"/>
                </a:lnTo>
                <a:lnTo>
                  <a:pt x="3447" y="1298"/>
                </a:lnTo>
                <a:lnTo>
                  <a:pt x="3419" y="1329"/>
                </a:lnTo>
                <a:lnTo>
                  <a:pt x="3389" y="1356"/>
                </a:lnTo>
                <a:lnTo>
                  <a:pt x="3413" y="1411"/>
                </a:lnTo>
                <a:lnTo>
                  <a:pt x="3418" y="1428"/>
                </a:lnTo>
                <a:lnTo>
                  <a:pt x="3419" y="1445"/>
                </a:lnTo>
                <a:lnTo>
                  <a:pt x="3416" y="1463"/>
                </a:lnTo>
                <a:lnTo>
                  <a:pt x="3407" y="1477"/>
                </a:lnTo>
                <a:lnTo>
                  <a:pt x="3396" y="1491"/>
                </a:lnTo>
                <a:lnTo>
                  <a:pt x="3380" y="1501"/>
                </a:lnTo>
                <a:lnTo>
                  <a:pt x="3311" y="1531"/>
                </a:lnTo>
                <a:lnTo>
                  <a:pt x="3294" y="1537"/>
                </a:lnTo>
                <a:lnTo>
                  <a:pt x="3277" y="1537"/>
                </a:lnTo>
                <a:lnTo>
                  <a:pt x="3260" y="1534"/>
                </a:lnTo>
                <a:lnTo>
                  <a:pt x="3245" y="1526"/>
                </a:lnTo>
                <a:lnTo>
                  <a:pt x="3231" y="1514"/>
                </a:lnTo>
                <a:lnTo>
                  <a:pt x="3222" y="1498"/>
                </a:lnTo>
                <a:lnTo>
                  <a:pt x="3197" y="1444"/>
                </a:lnTo>
                <a:lnTo>
                  <a:pt x="3155" y="1450"/>
                </a:lnTo>
                <a:lnTo>
                  <a:pt x="3114" y="1452"/>
                </a:lnTo>
                <a:lnTo>
                  <a:pt x="3073" y="1449"/>
                </a:lnTo>
                <a:lnTo>
                  <a:pt x="3052" y="1506"/>
                </a:lnTo>
                <a:lnTo>
                  <a:pt x="3044" y="1522"/>
                </a:lnTo>
                <a:lnTo>
                  <a:pt x="3031" y="1534"/>
                </a:lnTo>
                <a:lnTo>
                  <a:pt x="3017" y="1544"/>
                </a:lnTo>
                <a:lnTo>
                  <a:pt x="2999" y="1549"/>
                </a:lnTo>
                <a:lnTo>
                  <a:pt x="2982" y="1550"/>
                </a:lnTo>
                <a:lnTo>
                  <a:pt x="2965" y="1545"/>
                </a:lnTo>
                <a:lnTo>
                  <a:pt x="2894" y="1519"/>
                </a:lnTo>
                <a:lnTo>
                  <a:pt x="2878" y="1510"/>
                </a:lnTo>
                <a:lnTo>
                  <a:pt x="2866" y="1499"/>
                </a:lnTo>
                <a:lnTo>
                  <a:pt x="2856" y="1485"/>
                </a:lnTo>
                <a:lnTo>
                  <a:pt x="2851" y="1468"/>
                </a:lnTo>
                <a:lnTo>
                  <a:pt x="2850" y="1450"/>
                </a:lnTo>
                <a:lnTo>
                  <a:pt x="2855" y="1432"/>
                </a:lnTo>
                <a:lnTo>
                  <a:pt x="2876" y="1377"/>
                </a:lnTo>
                <a:lnTo>
                  <a:pt x="2842" y="1351"/>
                </a:lnTo>
                <a:lnTo>
                  <a:pt x="2812" y="1323"/>
                </a:lnTo>
                <a:lnTo>
                  <a:pt x="2783" y="1292"/>
                </a:lnTo>
                <a:lnTo>
                  <a:pt x="2729" y="1317"/>
                </a:lnTo>
                <a:lnTo>
                  <a:pt x="2712" y="1323"/>
                </a:lnTo>
                <a:lnTo>
                  <a:pt x="2695" y="1323"/>
                </a:lnTo>
                <a:lnTo>
                  <a:pt x="2678" y="1319"/>
                </a:lnTo>
                <a:lnTo>
                  <a:pt x="2662" y="1310"/>
                </a:lnTo>
                <a:lnTo>
                  <a:pt x="2650" y="1299"/>
                </a:lnTo>
                <a:lnTo>
                  <a:pt x="2640" y="1283"/>
                </a:lnTo>
                <a:lnTo>
                  <a:pt x="2608" y="1215"/>
                </a:lnTo>
                <a:lnTo>
                  <a:pt x="2603" y="1197"/>
                </a:lnTo>
                <a:lnTo>
                  <a:pt x="2602" y="1180"/>
                </a:lnTo>
                <a:lnTo>
                  <a:pt x="2606" y="1163"/>
                </a:lnTo>
                <a:lnTo>
                  <a:pt x="2614" y="1148"/>
                </a:lnTo>
                <a:lnTo>
                  <a:pt x="2626" y="1135"/>
                </a:lnTo>
                <a:lnTo>
                  <a:pt x="2641" y="1125"/>
                </a:lnTo>
                <a:lnTo>
                  <a:pt x="2695" y="1100"/>
                </a:lnTo>
                <a:lnTo>
                  <a:pt x="2690" y="1059"/>
                </a:lnTo>
                <a:lnTo>
                  <a:pt x="2688" y="1017"/>
                </a:lnTo>
                <a:lnTo>
                  <a:pt x="2690" y="976"/>
                </a:lnTo>
                <a:lnTo>
                  <a:pt x="2635" y="956"/>
                </a:lnTo>
                <a:lnTo>
                  <a:pt x="2619" y="947"/>
                </a:lnTo>
                <a:lnTo>
                  <a:pt x="2606" y="936"/>
                </a:lnTo>
                <a:lnTo>
                  <a:pt x="2597" y="920"/>
                </a:lnTo>
                <a:lnTo>
                  <a:pt x="2591" y="904"/>
                </a:lnTo>
                <a:lnTo>
                  <a:pt x="2591" y="886"/>
                </a:lnTo>
                <a:lnTo>
                  <a:pt x="2594" y="868"/>
                </a:lnTo>
                <a:lnTo>
                  <a:pt x="2620" y="797"/>
                </a:lnTo>
                <a:lnTo>
                  <a:pt x="2629" y="782"/>
                </a:lnTo>
                <a:lnTo>
                  <a:pt x="2641" y="769"/>
                </a:lnTo>
                <a:lnTo>
                  <a:pt x="2656" y="760"/>
                </a:lnTo>
                <a:lnTo>
                  <a:pt x="2673" y="755"/>
                </a:lnTo>
                <a:lnTo>
                  <a:pt x="2690" y="754"/>
                </a:lnTo>
                <a:lnTo>
                  <a:pt x="2707" y="758"/>
                </a:lnTo>
                <a:lnTo>
                  <a:pt x="2764" y="779"/>
                </a:lnTo>
                <a:lnTo>
                  <a:pt x="2788" y="746"/>
                </a:lnTo>
                <a:lnTo>
                  <a:pt x="2817" y="715"/>
                </a:lnTo>
                <a:lnTo>
                  <a:pt x="2849" y="687"/>
                </a:lnTo>
                <a:lnTo>
                  <a:pt x="2823" y="633"/>
                </a:lnTo>
                <a:lnTo>
                  <a:pt x="2818" y="615"/>
                </a:lnTo>
                <a:lnTo>
                  <a:pt x="2817" y="598"/>
                </a:lnTo>
                <a:lnTo>
                  <a:pt x="2822" y="581"/>
                </a:lnTo>
                <a:lnTo>
                  <a:pt x="2829" y="565"/>
                </a:lnTo>
                <a:lnTo>
                  <a:pt x="2841" y="553"/>
                </a:lnTo>
                <a:lnTo>
                  <a:pt x="2856" y="543"/>
                </a:lnTo>
                <a:lnTo>
                  <a:pt x="2925" y="511"/>
                </a:lnTo>
                <a:lnTo>
                  <a:pt x="2942" y="506"/>
                </a:lnTo>
                <a:lnTo>
                  <a:pt x="2960" y="505"/>
                </a:lnTo>
                <a:lnTo>
                  <a:pt x="2976" y="510"/>
                </a:lnTo>
                <a:lnTo>
                  <a:pt x="2992" y="517"/>
                </a:lnTo>
                <a:lnTo>
                  <a:pt x="3004" y="530"/>
                </a:lnTo>
                <a:lnTo>
                  <a:pt x="3014" y="544"/>
                </a:lnTo>
                <a:lnTo>
                  <a:pt x="3040" y="598"/>
                </a:lnTo>
                <a:lnTo>
                  <a:pt x="3082" y="593"/>
                </a:lnTo>
                <a:lnTo>
                  <a:pt x="3122" y="592"/>
                </a:lnTo>
                <a:lnTo>
                  <a:pt x="3164" y="595"/>
                </a:lnTo>
                <a:lnTo>
                  <a:pt x="3185" y="538"/>
                </a:lnTo>
                <a:lnTo>
                  <a:pt x="3193" y="522"/>
                </a:lnTo>
                <a:lnTo>
                  <a:pt x="3204" y="510"/>
                </a:lnTo>
                <a:lnTo>
                  <a:pt x="3220" y="500"/>
                </a:lnTo>
                <a:lnTo>
                  <a:pt x="3236" y="495"/>
                </a:lnTo>
                <a:lnTo>
                  <a:pt x="3254" y="494"/>
                </a:lnTo>
                <a:close/>
                <a:moveTo>
                  <a:pt x="3131" y="256"/>
                </a:moveTo>
                <a:lnTo>
                  <a:pt x="3057" y="259"/>
                </a:lnTo>
                <a:lnTo>
                  <a:pt x="2985" y="269"/>
                </a:lnTo>
                <a:lnTo>
                  <a:pt x="2916" y="286"/>
                </a:lnTo>
                <a:lnTo>
                  <a:pt x="2849" y="310"/>
                </a:lnTo>
                <a:lnTo>
                  <a:pt x="2785" y="338"/>
                </a:lnTo>
                <a:lnTo>
                  <a:pt x="2725" y="372"/>
                </a:lnTo>
                <a:lnTo>
                  <a:pt x="2667" y="412"/>
                </a:lnTo>
                <a:lnTo>
                  <a:pt x="2614" y="456"/>
                </a:lnTo>
                <a:lnTo>
                  <a:pt x="2565" y="505"/>
                </a:lnTo>
                <a:lnTo>
                  <a:pt x="2521" y="559"/>
                </a:lnTo>
                <a:lnTo>
                  <a:pt x="2482" y="615"/>
                </a:lnTo>
                <a:lnTo>
                  <a:pt x="2447" y="677"/>
                </a:lnTo>
                <a:lnTo>
                  <a:pt x="2418" y="741"/>
                </a:lnTo>
                <a:lnTo>
                  <a:pt x="2396" y="807"/>
                </a:lnTo>
                <a:lnTo>
                  <a:pt x="2378" y="877"/>
                </a:lnTo>
                <a:lnTo>
                  <a:pt x="2367" y="948"/>
                </a:lnTo>
                <a:lnTo>
                  <a:pt x="2365" y="1022"/>
                </a:lnTo>
                <a:lnTo>
                  <a:pt x="2367" y="1096"/>
                </a:lnTo>
                <a:lnTo>
                  <a:pt x="2378" y="1168"/>
                </a:lnTo>
                <a:lnTo>
                  <a:pt x="2396" y="1237"/>
                </a:lnTo>
                <a:lnTo>
                  <a:pt x="2418" y="1304"/>
                </a:lnTo>
                <a:lnTo>
                  <a:pt x="2447" y="1368"/>
                </a:lnTo>
                <a:lnTo>
                  <a:pt x="2482" y="1428"/>
                </a:lnTo>
                <a:lnTo>
                  <a:pt x="2521" y="1485"/>
                </a:lnTo>
                <a:lnTo>
                  <a:pt x="2565" y="1539"/>
                </a:lnTo>
                <a:lnTo>
                  <a:pt x="2614" y="1588"/>
                </a:lnTo>
                <a:lnTo>
                  <a:pt x="2667" y="1632"/>
                </a:lnTo>
                <a:lnTo>
                  <a:pt x="2725" y="1671"/>
                </a:lnTo>
                <a:lnTo>
                  <a:pt x="2785" y="1706"/>
                </a:lnTo>
                <a:lnTo>
                  <a:pt x="2849" y="1734"/>
                </a:lnTo>
                <a:lnTo>
                  <a:pt x="2916" y="1757"/>
                </a:lnTo>
                <a:lnTo>
                  <a:pt x="2985" y="1774"/>
                </a:lnTo>
                <a:lnTo>
                  <a:pt x="3057" y="1784"/>
                </a:lnTo>
                <a:lnTo>
                  <a:pt x="3131" y="1788"/>
                </a:lnTo>
                <a:lnTo>
                  <a:pt x="3204" y="1784"/>
                </a:lnTo>
                <a:lnTo>
                  <a:pt x="3276" y="1774"/>
                </a:lnTo>
                <a:lnTo>
                  <a:pt x="3346" y="1757"/>
                </a:lnTo>
                <a:lnTo>
                  <a:pt x="3412" y="1734"/>
                </a:lnTo>
                <a:lnTo>
                  <a:pt x="3476" y="1706"/>
                </a:lnTo>
                <a:lnTo>
                  <a:pt x="3537" y="1671"/>
                </a:lnTo>
                <a:lnTo>
                  <a:pt x="3593" y="1632"/>
                </a:lnTo>
                <a:lnTo>
                  <a:pt x="3646" y="1588"/>
                </a:lnTo>
                <a:lnTo>
                  <a:pt x="3695" y="1539"/>
                </a:lnTo>
                <a:lnTo>
                  <a:pt x="3740" y="1485"/>
                </a:lnTo>
                <a:lnTo>
                  <a:pt x="3780" y="1428"/>
                </a:lnTo>
                <a:lnTo>
                  <a:pt x="3814" y="1368"/>
                </a:lnTo>
                <a:lnTo>
                  <a:pt x="3843" y="1304"/>
                </a:lnTo>
                <a:lnTo>
                  <a:pt x="3866" y="1237"/>
                </a:lnTo>
                <a:lnTo>
                  <a:pt x="3883" y="1168"/>
                </a:lnTo>
                <a:lnTo>
                  <a:pt x="3893" y="1096"/>
                </a:lnTo>
                <a:lnTo>
                  <a:pt x="3897" y="1022"/>
                </a:lnTo>
                <a:lnTo>
                  <a:pt x="3893" y="948"/>
                </a:lnTo>
                <a:lnTo>
                  <a:pt x="3883" y="877"/>
                </a:lnTo>
                <a:lnTo>
                  <a:pt x="3866" y="807"/>
                </a:lnTo>
                <a:lnTo>
                  <a:pt x="3843" y="741"/>
                </a:lnTo>
                <a:lnTo>
                  <a:pt x="3814" y="677"/>
                </a:lnTo>
                <a:lnTo>
                  <a:pt x="3780" y="615"/>
                </a:lnTo>
                <a:lnTo>
                  <a:pt x="3740" y="559"/>
                </a:lnTo>
                <a:lnTo>
                  <a:pt x="3695" y="505"/>
                </a:lnTo>
                <a:lnTo>
                  <a:pt x="3646" y="456"/>
                </a:lnTo>
                <a:lnTo>
                  <a:pt x="3593" y="412"/>
                </a:lnTo>
                <a:lnTo>
                  <a:pt x="3537" y="372"/>
                </a:lnTo>
                <a:lnTo>
                  <a:pt x="3476" y="338"/>
                </a:lnTo>
                <a:lnTo>
                  <a:pt x="3412" y="310"/>
                </a:lnTo>
                <a:lnTo>
                  <a:pt x="3346" y="286"/>
                </a:lnTo>
                <a:lnTo>
                  <a:pt x="3276" y="269"/>
                </a:lnTo>
                <a:lnTo>
                  <a:pt x="3204" y="259"/>
                </a:lnTo>
                <a:lnTo>
                  <a:pt x="3131" y="256"/>
                </a:lnTo>
                <a:close/>
                <a:moveTo>
                  <a:pt x="853" y="220"/>
                </a:moveTo>
                <a:lnTo>
                  <a:pt x="896" y="224"/>
                </a:lnTo>
                <a:lnTo>
                  <a:pt x="935" y="234"/>
                </a:lnTo>
                <a:lnTo>
                  <a:pt x="973" y="250"/>
                </a:lnTo>
                <a:lnTo>
                  <a:pt x="1008" y="270"/>
                </a:lnTo>
                <a:lnTo>
                  <a:pt x="1038" y="296"/>
                </a:lnTo>
                <a:lnTo>
                  <a:pt x="1064" y="327"/>
                </a:lnTo>
                <a:lnTo>
                  <a:pt x="1085" y="361"/>
                </a:lnTo>
                <a:lnTo>
                  <a:pt x="1101" y="398"/>
                </a:lnTo>
                <a:lnTo>
                  <a:pt x="1111" y="439"/>
                </a:lnTo>
                <a:lnTo>
                  <a:pt x="1114" y="482"/>
                </a:lnTo>
                <a:lnTo>
                  <a:pt x="1111" y="523"/>
                </a:lnTo>
                <a:lnTo>
                  <a:pt x="1101" y="564"/>
                </a:lnTo>
                <a:lnTo>
                  <a:pt x="1085" y="601"/>
                </a:lnTo>
                <a:lnTo>
                  <a:pt x="1064" y="635"/>
                </a:lnTo>
                <a:lnTo>
                  <a:pt x="1038" y="666"/>
                </a:lnTo>
                <a:lnTo>
                  <a:pt x="1008" y="692"/>
                </a:lnTo>
                <a:lnTo>
                  <a:pt x="973" y="712"/>
                </a:lnTo>
                <a:lnTo>
                  <a:pt x="935" y="728"/>
                </a:lnTo>
                <a:lnTo>
                  <a:pt x="896" y="738"/>
                </a:lnTo>
                <a:lnTo>
                  <a:pt x="853" y="742"/>
                </a:lnTo>
                <a:lnTo>
                  <a:pt x="811" y="738"/>
                </a:lnTo>
                <a:lnTo>
                  <a:pt x="771" y="728"/>
                </a:lnTo>
                <a:lnTo>
                  <a:pt x="733" y="712"/>
                </a:lnTo>
                <a:lnTo>
                  <a:pt x="700" y="692"/>
                </a:lnTo>
                <a:lnTo>
                  <a:pt x="669" y="666"/>
                </a:lnTo>
                <a:lnTo>
                  <a:pt x="643" y="635"/>
                </a:lnTo>
                <a:lnTo>
                  <a:pt x="621" y="601"/>
                </a:lnTo>
                <a:lnTo>
                  <a:pt x="605" y="564"/>
                </a:lnTo>
                <a:lnTo>
                  <a:pt x="595" y="523"/>
                </a:lnTo>
                <a:lnTo>
                  <a:pt x="593" y="482"/>
                </a:lnTo>
                <a:lnTo>
                  <a:pt x="595" y="439"/>
                </a:lnTo>
                <a:lnTo>
                  <a:pt x="605" y="398"/>
                </a:lnTo>
                <a:lnTo>
                  <a:pt x="621" y="361"/>
                </a:lnTo>
                <a:lnTo>
                  <a:pt x="643" y="327"/>
                </a:lnTo>
                <a:lnTo>
                  <a:pt x="669" y="296"/>
                </a:lnTo>
                <a:lnTo>
                  <a:pt x="700" y="270"/>
                </a:lnTo>
                <a:lnTo>
                  <a:pt x="733" y="250"/>
                </a:lnTo>
                <a:lnTo>
                  <a:pt x="771" y="234"/>
                </a:lnTo>
                <a:lnTo>
                  <a:pt x="811" y="224"/>
                </a:lnTo>
                <a:lnTo>
                  <a:pt x="853" y="220"/>
                </a:lnTo>
                <a:close/>
                <a:moveTo>
                  <a:pt x="3131" y="140"/>
                </a:moveTo>
                <a:lnTo>
                  <a:pt x="3211" y="144"/>
                </a:lnTo>
                <a:lnTo>
                  <a:pt x="3289" y="154"/>
                </a:lnTo>
                <a:lnTo>
                  <a:pt x="3364" y="171"/>
                </a:lnTo>
                <a:lnTo>
                  <a:pt x="3438" y="196"/>
                </a:lnTo>
                <a:lnTo>
                  <a:pt x="3508" y="225"/>
                </a:lnTo>
                <a:lnTo>
                  <a:pt x="3575" y="261"/>
                </a:lnTo>
                <a:lnTo>
                  <a:pt x="3639" y="301"/>
                </a:lnTo>
                <a:lnTo>
                  <a:pt x="3698" y="348"/>
                </a:lnTo>
                <a:lnTo>
                  <a:pt x="3753" y="398"/>
                </a:lnTo>
                <a:lnTo>
                  <a:pt x="3805" y="455"/>
                </a:lnTo>
                <a:lnTo>
                  <a:pt x="3850" y="514"/>
                </a:lnTo>
                <a:lnTo>
                  <a:pt x="3892" y="577"/>
                </a:lnTo>
                <a:lnTo>
                  <a:pt x="3927" y="644"/>
                </a:lnTo>
                <a:lnTo>
                  <a:pt x="3957" y="715"/>
                </a:lnTo>
                <a:lnTo>
                  <a:pt x="3980" y="787"/>
                </a:lnTo>
                <a:lnTo>
                  <a:pt x="3997" y="863"/>
                </a:lnTo>
                <a:lnTo>
                  <a:pt x="4008" y="942"/>
                </a:lnTo>
                <a:lnTo>
                  <a:pt x="4012" y="1022"/>
                </a:lnTo>
                <a:lnTo>
                  <a:pt x="4008" y="1102"/>
                </a:lnTo>
                <a:lnTo>
                  <a:pt x="3997" y="1180"/>
                </a:lnTo>
                <a:lnTo>
                  <a:pt x="3980" y="1256"/>
                </a:lnTo>
                <a:lnTo>
                  <a:pt x="3957" y="1329"/>
                </a:lnTo>
                <a:lnTo>
                  <a:pt x="3927" y="1400"/>
                </a:lnTo>
                <a:lnTo>
                  <a:pt x="3892" y="1466"/>
                </a:lnTo>
                <a:lnTo>
                  <a:pt x="3850" y="1530"/>
                </a:lnTo>
                <a:lnTo>
                  <a:pt x="3805" y="1590"/>
                </a:lnTo>
                <a:lnTo>
                  <a:pt x="3753" y="1646"/>
                </a:lnTo>
                <a:lnTo>
                  <a:pt x="3698" y="1696"/>
                </a:lnTo>
                <a:lnTo>
                  <a:pt x="3639" y="1743"/>
                </a:lnTo>
                <a:lnTo>
                  <a:pt x="3575" y="1783"/>
                </a:lnTo>
                <a:lnTo>
                  <a:pt x="3508" y="1819"/>
                </a:lnTo>
                <a:lnTo>
                  <a:pt x="3438" y="1848"/>
                </a:lnTo>
                <a:lnTo>
                  <a:pt x="3364" y="1873"/>
                </a:lnTo>
                <a:lnTo>
                  <a:pt x="3289" y="1890"/>
                </a:lnTo>
                <a:lnTo>
                  <a:pt x="3211" y="1900"/>
                </a:lnTo>
                <a:lnTo>
                  <a:pt x="3131" y="1903"/>
                </a:lnTo>
                <a:lnTo>
                  <a:pt x="3050" y="1900"/>
                </a:lnTo>
                <a:lnTo>
                  <a:pt x="2972" y="1890"/>
                </a:lnTo>
                <a:lnTo>
                  <a:pt x="2896" y="1873"/>
                </a:lnTo>
                <a:lnTo>
                  <a:pt x="2823" y="1848"/>
                </a:lnTo>
                <a:lnTo>
                  <a:pt x="2753" y="1819"/>
                </a:lnTo>
                <a:lnTo>
                  <a:pt x="2685" y="1783"/>
                </a:lnTo>
                <a:lnTo>
                  <a:pt x="2623" y="1743"/>
                </a:lnTo>
                <a:lnTo>
                  <a:pt x="2563" y="1696"/>
                </a:lnTo>
                <a:lnTo>
                  <a:pt x="2507" y="1646"/>
                </a:lnTo>
                <a:lnTo>
                  <a:pt x="2457" y="1589"/>
                </a:lnTo>
                <a:lnTo>
                  <a:pt x="2410" y="1530"/>
                </a:lnTo>
                <a:lnTo>
                  <a:pt x="2370" y="1466"/>
                </a:lnTo>
                <a:lnTo>
                  <a:pt x="2334" y="1400"/>
                </a:lnTo>
                <a:lnTo>
                  <a:pt x="2305" y="1329"/>
                </a:lnTo>
                <a:lnTo>
                  <a:pt x="2280" y="1256"/>
                </a:lnTo>
                <a:lnTo>
                  <a:pt x="2263" y="1180"/>
                </a:lnTo>
                <a:lnTo>
                  <a:pt x="2252" y="1102"/>
                </a:lnTo>
                <a:lnTo>
                  <a:pt x="2250" y="1022"/>
                </a:lnTo>
                <a:lnTo>
                  <a:pt x="2252" y="942"/>
                </a:lnTo>
                <a:lnTo>
                  <a:pt x="2263" y="863"/>
                </a:lnTo>
                <a:lnTo>
                  <a:pt x="2280" y="787"/>
                </a:lnTo>
                <a:lnTo>
                  <a:pt x="2305" y="715"/>
                </a:lnTo>
                <a:lnTo>
                  <a:pt x="2334" y="644"/>
                </a:lnTo>
                <a:lnTo>
                  <a:pt x="2370" y="577"/>
                </a:lnTo>
                <a:lnTo>
                  <a:pt x="2410" y="514"/>
                </a:lnTo>
                <a:lnTo>
                  <a:pt x="2457" y="455"/>
                </a:lnTo>
                <a:lnTo>
                  <a:pt x="2507" y="398"/>
                </a:lnTo>
                <a:lnTo>
                  <a:pt x="2563" y="348"/>
                </a:lnTo>
                <a:lnTo>
                  <a:pt x="2623" y="301"/>
                </a:lnTo>
                <a:lnTo>
                  <a:pt x="2685" y="261"/>
                </a:lnTo>
                <a:lnTo>
                  <a:pt x="2753" y="225"/>
                </a:lnTo>
                <a:lnTo>
                  <a:pt x="2823" y="196"/>
                </a:lnTo>
                <a:lnTo>
                  <a:pt x="2896" y="171"/>
                </a:lnTo>
                <a:lnTo>
                  <a:pt x="2972" y="154"/>
                </a:lnTo>
                <a:lnTo>
                  <a:pt x="3050" y="144"/>
                </a:lnTo>
                <a:lnTo>
                  <a:pt x="3131" y="140"/>
                </a:lnTo>
                <a:close/>
                <a:moveTo>
                  <a:pt x="853" y="122"/>
                </a:moveTo>
                <a:lnTo>
                  <a:pt x="778" y="126"/>
                </a:lnTo>
                <a:lnTo>
                  <a:pt x="706" y="137"/>
                </a:lnTo>
                <a:lnTo>
                  <a:pt x="636" y="155"/>
                </a:lnTo>
                <a:lnTo>
                  <a:pt x="568" y="180"/>
                </a:lnTo>
                <a:lnTo>
                  <a:pt x="504" y="210"/>
                </a:lnTo>
                <a:lnTo>
                  <a:pt x="444" y="247"/>
                </a:lnTo>
                <a:lnTo>
                  <a:pt x="388" y="289"/>
                </a:lnTo>
                <a:lnTo>
                  <a:pt x="336" y="337"/>
                </a:lnTo>
                <a:lnTo>
                  <a:pt x="290" y="388"/>
                </a:lnTo>
                <a:lnTo>
                  <a:pt x="247" y="445"/>
                </a:lnTo>
                <a:lnTo>
                  <a:pt x="210" y="505"/>
                </a:lnTo>
                <a:lnTo>
                  <a:pt x="179" y="569"/>
                </a:lnTo>
                <a:lnTo>
                  <a:pt x="155" y="636"/>
                </a:lnTo>
                <a:lnTo>
                  <a:pt x="137" y="706"/>
                </a:lnTo>
                <a:lnTo>
                  <a:pt x="126" y="779"/>
                </a:lnTo>
                <a:lnTo>
                  <a:pt x="122" y="854"/>
                </a:lnTo>
                <a:lnTo>
                  <a:pt x="125" y="921"/>
                </a:lnTo>
                <a:lnTo>
                  <a:pt x="135" y="989"/>
                </a:lnTo>
                <a:lnTo>
                  <a:pt x="150" y="1053"/>
                </a:lnTo>
                <a:lnTo>
                  <a:pt x="171" y="1115"/>
                </a:lnTo>
                <a:lnTo>
                  <a:pt x="196" y="1174"/>
                </a:lnTo>
                <a:lnTo>
                  <a:pt x="227" y="1231"/>
                </a:lnTo>
                <a:lnTo>
                  <a:pt x="263" y="1285"/>
                </a:lnTo>
                <a:lnTo>
                  <a:pt x="303" y="1335"/>
                </a:lnTo>
                <a:lnTo>
                  <a:pt x="347" y="1380"/>
                </a:lnTo>
                <a:lnTo>
                  <a:pt x="346" y="1359"/>
                </a:lnTo>
                <a:lnTo>
                  <a:pt x="346" y="1342"/>
                </a:lnTo>
                <a:lnTo>
                  <a:pt x="345" y="1329"/>
                </a:lnTo>
                <a:lnTo>
                  <a:pt x="346" y="1274"/>
                </a:lnTo>
                <a:lnTo>
                  <a:pt x="352" y="1222"/>
                </a:lnTo>
                <a:lnTo>
                  <a:pt x="363" y="1173"/>
                </a:lnTo>
                <a:lnTo>
                  <a:pt x="378" y="1127"/>
                </a:lnTo>
                <a:lnTo>
                  <a:pt x="398" y="1086"/>
                </a:lnTo>
                <a:lnTo>
                  <a:pt x="420" y="1046"/>
                </a:lnTo>
                <a:lnTo>
                  <a:pt x="444" y="1010"/>
                </a:lnTo>
                <a:lnTo>
                  <a:pt x="471" y="976"/>
                </a:lnTo>
                <a:lnTo>
                  <a:pt x="500" y="946"/>
                </a:lnTo>
                <a:lnTo>
                  <a:pt x="528" y="917"/>
                </a:lnTo>
                <a:lnTo>
                  <a:pt x="556" y="893"/>
                </a:lnTo>
                <a:lnTo>
                  <a:pt x="584" y="870"/>
                </a:lnTo>
                <a:lnTo>
                  <a:pt x="611" y="850"/>
                </a:lnTo>
                <a:lnTo>
                  <a:pt x="637" y="833"/>
                </a:lnTo>
                <a:lnTo>
                  <a:pt x="659" y="818"/>
                </a:lnTo>
                <a:lnTo>
                  <a:pt x="680" y="806"/>
                </a:lnTo>
                <a:lnTo>
                  <a:pt x="686" y="802"/>
                </a:lnTo>
                <a:lnTo>
                  <a:pt x="692" y="800"/>
                </a:lnTo>
                <a:lnTo>
                  <a:pt x="723" y="781"/>
                </a:lnTo>
                <a:lnTo>
                  <a:pt x="756" y="766"/>
                </a:lnTo>
                <a:lnTo>
                  <a:pt x="789" y="757"/>
                </a:lnTo>
                <a:lnTo>
                  <a:pt x="790" y="757"/>
                </a:lnTo>
                <a:lnTo>
                  <a:pt x="853" y="823"/>
                </a:lnTo>
                <a:lnTo>
                  <a:pt x="918" y="758"/>
                </a:lnTo>
                <a:lnTo>
                  <a:pt x="951" y="768"/>
                </a:lnTo>
                <a:lnTo>
                  <a:pt x="983" y="781"/>
                </a:lnTo>
                <a:lnTo>
                  <a:pt x="1014" y="800"/>
                </a:lnTo>
                <a:lnTo>
                  <a:pt x="1020" y="802"/>
                </a:lnTo>
                <a:lnTo>
                  <a:pt x="1027" y="806"/>
                </a:lnTo>
                <a:lnTo>
                  <a:pt x="1047" y="818"/>
                </a:lnTo>
                <a:lnTo>
                  <a:pt x="1070" y="833"/>
                </a:lnTo>
                <a:lnTo>
                  <a:pt x="1096" y="851"/>
                </a:lnTo>
                <a:lnTo>
                  <a:pt x="1123" y="871"/>
                </a:lnTo>
                <a:lnTo>
                  <a:pt x="1151" y="893"/>
                </a:lnTo>
                <a:lnTo>
                  <a:pt x="1179" y="919"/>
                </a:lnTo>
                <a:lnTo>
                  <a:pt x="1209" y="947"/>
                </a:lnTo>
                <a:lnTo>
                  <a:pt x="1237" y="978"/>
                </a:lnTo>
                <a:lnTo>
                  <a:pt x="1263" y="1012"/>
                </a:lnTo>
                <a:lnTo>
                  <a:pt x="1289" y="1049"/>
                </a:lnTo>
                <a:lnTo>
                  <a:pt x="1311" y="1089"/>
                </a:lnTo>
                <a:lnTo>
                  <a:pt x="1329" y="1132"/>
                </a:lnTo>
                <a:lnTo>
                  <a:pt x="1344" y="1178"/>
                </a:lnTo>
                <a:lnTo>
                  <a:pt x="1355" y="1227"/>
                </a:lnTo>
                <a:lnTo>
                  <a:pt x="1361" y="1280"/>
                </a:lnTo>
                <a:lnTo>
                  <a:pt x="1360" y="1336"/>
                </a:lnTo>
                <a:lnTo>
                  <a:pt x="1360" y="1347"/>
                </a:lnTo>
                <a:lnTo>
                  <a:pt x="1359" y="1363"/>
                </a:lnTo>
                <a:lnTo>
                  <a:pt x="1359" y="1382"/>
                </a:lnTo>
                <a:lnTo>
                  <a:pt x="1403" y="1335"/>
                </a:lnTo>
                <a:lnTo>
                  <a:pt x="1442" y="1285"/>
                </a:lnTo>
                <a:lnTo>
                  <a:pt x="1479" y="1232"/>
                </a:lnTo>
                <a:lnTo>
                  <a:pt x="1510" y="1174"/>
                </a:lnTo>
                <a:lnTo>
                  <a:pt x="1535" y="1115"/>
                </a:lnTo>
                <a:lnTo>
                  <a:pt x="1556" y="1053"/>
                </a:lnTo>
                <a:lnTo>
                  <a:pt x="1572" y="989"/>
                </a:lnTo>
                <a:lnTo>
                  <a:pt x="1581" y="921"/>
                </a:lnTo>
                <a:lnTo>
                  <a:pt x="1584" y="854"/>
                </a:lnTo>
                <a:lnTo>
                  <a:pt x="1581" y="779"/>
                </a:lnTo>
                <a:lnTo>
                  <a:pt x="1570" y="706"/>
                </a:lnTo>
                <a:lnTo>
                  <a:pt x="1551" y="636"/>
                </a:lnTo>
                <a:lnTo>
                  <a:pt x="1527" y="569"/>
                </a:lnTo>
                <a:lnTo>
                  <a:pt x="1496" y="505"/>
                </a:lnTo>
                <a:lnTo>
                  <a:pt x="1459" y="445"/>
                </a:lnTo>
                <a:lnTo>
                  <a:pt x="1418" y="388"/>
                </a:lnTo>
                <a:lnTo>
                  <a:pt x="1370" y="337"/>
                </a:lnTo>
                <a:lnTo>
                  <a:pt x="1318" y="289"/>
                </a:lnTo>
                <a:lnTo>
                  <a:pt x="1262" y="247"/>
                </a:lnTo>
                <a:lnTo>
                  <a:pt x="1202" y="210"/>
                </a:lnTo>
                <a:lnTo>
                  <a:pt x="1138" y="180"/>
                </a:lnTo>
                <a:lnTo>
                  <a:pt x="1070" y="155"/>
                </a:lnTo>
                <a:lnTo>
                  <a:pt x="1000" y="137"/>
                </a:lnTo>
                <a:lnTo>
                  <a:pt x="928" y="126"/>
                </a:lnTo>
                <a:lnTo>
                  <a:pt x="853" y="122"/>
                </a:lnTo>
                <a:close/>
                <a:moveTo>
                  <a:pt x="853" y="0"/>
                </a:moveTo>
                <a:lnTo>
                  <a:pt x="935" y="4"/>
                </a:lnTo>
                <a:lnTo>
                  <a:pt x="1015" y="15"/>
                </a:lnTo>
                <a:lnTo>
                  <a:pt x="1092" y="34"/>
                </a:lnTo>
                <a:lnTo>
                  <a:pt x="1167" y="59"/>
                </a:lnTo>
                <a:lnTo>
                  <a:pt x="1238" y="91"/>
                </a:lnTo>
                <a:lnTo>
                  <a:pt x="1306" y="131"/>
                </a:lnTo>
                <a:lnTo>
                  <a:pt x="1368" y="173"/>
                </a:lnTo>
                <a:lnTo>
                  <a:pt x="1429" y="224"/>
                </a:lnTo>
                <a:lnTo>
                  <a:pt x="1483" y="278"/>
                </a:lnTo>
                <a:lnTo>
                  <a:pt x="1532" y="337"/>
                </a:lnTo>
                <a:lnTo>
                  <a:pt x="1576" y="401"/>
                </a:lnTo>
                <a:lnTo>
                  <a:pt x="1614" y="468"/>
                </a:lnTo>
                <a:lnTo>
                  <a:pt x="1646" y="539"/>
                </a:lnTo>
                <a:lnTo>
                  <a:pt x="1672" y="614"/>
                </a:lnTo>
                <a:lnTo>
                  <a:pt x="1691" y="692"/>
                </a:lnTo>
                <a:lnTo>
                  <a:pt x="1702" y="771"/>
                </a:lnTo>
                <a:lnTo>
                  <a:pt x="1706" y="854"/>
                </a:lnTo>
                <a:lnTo>
                  <a:pt x="1702" y="936"/>
                </a:lnTo>
                <a:lnTo>
                  <a:pt x="1691" y="1016"/>
                </a:lnTo>
                <a:lnTo>
                  <a:pt x="1672" y="1093"/>
                </a:lnTo>
                <a:lnTo>
                  <a:pt x="1646" y="1167"/>
                </a:lnTo>
                <a:lnTo>
                  <a:pt x="1614" y="1238"/>
                </a:lnTo>
                <a:lnTo>
                  <a:pt x="1576" y="1305"/>
                </a:lnTo>
                <a:lnTo>
                  <a:pt x="1532" y="1369"/>
                </a:lnTo>
                <a:lnTo>
                  <a:pt x="1483" y="1428"/>
                </a:lnTo>
                <a:lnTo>
                  <a:pt x="1429" y="1483"/>
                </a:lnTo>
                <a:lnTo>
                  <a:pt x="1368" y="1533"/>
                </a:lnTo>
                <a:lnTo>
                  <a:pt x="1306" y="1577"/>
                </a:lnTo>
                <a:lnTo>
                  <a:pt x="1238" y="1615"/>
                </a:lnTo>
                <a:lnTo>
                  <a:pt x="1167" y="1647"/>
                </a:lnTo>
                <a:lnTo>
                  <a:pt x="1092" y="1673"/>
                </a:lnTo>
                <a:lnTo>
                  <a:pt x="1015" y="1691"/>
                </a:lnTo>
                <a:lnTo>
                  <a:pt x="935" y="1703"/>
                </a:lnTo>
                <a:lnTo>
                  <a:pt x="853" y="1707"/>
                </a:lnTo>
                <a:lnTo>
                  <a:pt x="771" y="1703"/>
                </a:lnTo>
                <a:lnTo>
                  <a:pt x="691" y="1691"/>
                </a:lnTo>
                <a:lnTo>
                  <a:pt x="614" y="1673"/>
                </a:lnTo>
                <a:lnTo>
                  <a:pt x="540" y="1647"/>
                </a:lnTo>
                <a:lnTo>
                  <a:pt x="469" y="1615"/>
                </a:lnTo>
                <a:lnTo>
                  <a:pt x="401" y="1577"/>
                </a:lnTo>
                <a:lnTo>
                  <a:pt x="338" y="1533"/>
                </a:lnTo>
                <a:lnTo>
                  <a:pt x="279" y="1483"/>
                </a:lnTo>
                <a:lnTo>
                  <a:pt x="223" y="1428"/>
                </a:lnTo>
                <a:lnTo>
                  <a:pt x="174" y="1369"/>
                </a:lnTo>
                <a:lnTo>
                  <a:pt x="130" y="1305"/>
                </a:lnTo>
                <a:lnTo>
                  <a:pt x="92" y="1238"/>
                </a:lnTo>
                <a:lnTo>
                  <a:pt x="60" y="1167"/>
                </a:lnTo>
                <a:lnTo>
                  <a:pt x="34" y="1093"/>
                </a:lnTo>
                <a:lnTo>
                  <a:pt x="16" y="1016"/>
                </a:lnTo>
                <a:lnTo>
                  <a:pt x="4" y="936"/>
                </a:lnTo>
                <a:lnTo>
                  <a:pt x="0" y="854"/>
                </a:lnTo>
                <a:lnTo>
                  <a:pt x="4" y="771"/>
                </a:lnTo>
                <a:lnTo>
                  <a:pt x="16" y="692"/>
                </a:lnTo>
                <a:lnTo>
                  <a:pt x="34" y="614"/>
                </a:lnTo>
                <a:lnTo>
                  <a:pt x="60" y="539"/>
                </a:lnTo>
                <a:lnTo>
                  <a:pt x="92" y="468"/>
                </a:lnTo>
                <a:lnTo>
                  <a:pt x="130" y="401"/>
                </a:lnTo>
                <a:lnTo>
                  <a:pt x="174" y="337"/>
                </a:lnTo>
                <a:lnTo>
                  <a:pt x="223" y="278"/>
                </a:lnTo>
                <a:lnTo>
                  <a:pt x="279" y="224"/>
                </a:lnTo>
                <a:lnTo>
                  <a:pt x="338" y="173"/>
                </a:lnTo>
                <a:lnTo>
                  <a:pt x="401" y="131"/>
                </a:lnTo>
                <a:lnTo>
                  <a:pt x="469" y="91"/>
                </a:lnTo>
                <a:lnTo>
                  <a:pt x="540" y="59"/>
                </a:lnTo>
                <a:lnTo>
                  <a:pt x="614" y="34"/>
                </a:lnTo>
                <a:lnTo>
                  <a:pt x="691" y="15"/>
                </a:lnTo>
                <a:lnTo>
                  <a:pt x="771" y="4"/>
                </a:lnTo>
                <a:lnTo>
                  <a:pt x="853" y="0"/>
                </a:lnTo>
                <a:lnTo>
                  <a:pt x="853" y="0"/>
                </a:lnTo>
                <a:close/>
              </a:path>
            </a:pathLst>
          </a:custGeom>
          <a:solidFill>
            <a:schemeClr val="accent6"/>
          </a:solidFill>
          <a:ln w="0">
            <a:noFill/>
            <a:prstDash val="solid"/>
            <a:round/>
            <a:headEnd/>
            <a:tailEnd/>
          </a:ln>
        </p:spPr>
        <p:txBody>
          <a:bodyPr vert="horz" wrap="square" lIns="68562" tIns="34281" rIns="68562" bIns="34281" numCol="1" anchor="t" anchorCtr="0" compatLnSpc="1">
            <a:prstTxWarp prst="textNoShape">
              <a:avLst/>
            </a:prstTxWarp>
          </a:bodyPr>
          <a:lstStyle/>
          <a:p>
            <a:pPr defTabSz="685595"/>
            <a:endParaRPr lang="en-US" sz="1349">
              <a:solidFill>
                <a:prstClr val="black"/>
              </a:solidFill>
            </a:endParaRPr>
          </a:p>
        </p:txBody>
      </p:sp>
      <p:graphicFrame>
        <p:nvGraphicFramePr>
          <p:cNvPr id="27" name="Chart 26"/>
          <p:cNvGraphicFramePr>
            <a:graphicFrameLocks/>
          </p:cNvGraphicFramePr>
          <p:nvPr>
            <p:extLst/>
          </p:nvPr>
        </p:nvGraphicFramePr>
        <p:xfrm>
          <a:off x="-13055" y="857250"/>
          <a:ext cx="4108638" cy="23848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Chart 28"/>
          <p:cNvGraphicFramePr>
            <a:graphicFrameLocks/>
          </p:cNvGraphicFramePr>
          <p:nvPr>
            <p:extLst/>
          </p:nvPr>
        </p:nvGraphicFramePr>
        <p:xfrm>
          <a:off x="0" y="3258780"/>
          <a:ext cx="4095583" cy="2743201"/>
        </p:xfrm>
        <a:graphic>
          <a:graphicData uri="http://schemas.openxmlformats.org/drawingml/2006/chart">
            <c:chart xmlns:c="http://schemas.openxmlformats.org/drawingml/2006/chart" xmlns:r="http://schemas.openxmlformats.org/officeDocument/2006/relationships" r:id="rId8"/>
          </a:graphicData>
        </a:graphic>
      </p:graphicFrame>
      <p:sp>
        <p:nvSpPr>
          <p:cNvPr id="30" name="TextBox 29"/>
          <p:cNvSpPr txBox="1"/>
          <p:nvPr/>
        </p:nvSpPr>
        <p:spPr>
          <a:xfrm>
            <a:off x="1144128" y="227783"/>
            <a:ext cx="7672010" cy="471668"/>
          </a:xfrm>
          <a:prstGeom prst="rect">
            <a:avLst/>
          </a:prstGeo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lvl1pPr marL="185738" indent="-185738" algn="ctr" defTabSz="995363" eaLnBrk="0" hangingPunct="0">
              <a:lnSpc>
                <a:spcPct val="85000"/>
              </a:lnSpc>
              <a:tabLst>
                <a:tab pos="952500" algn="l"/>
                <a:tab pos="2003425" algn="l"/>
              </a:tabLst>
              <a:defRPr sz="2900">
                <a:effectLst/>
                <a:latin typeface="Arial" panose="020B0604020202020204" pitchFamily="34" charset="0"/>
                <a:ea typeface="+mj-ea"/>
                <a:cs typeface="Arial" panose="020B0604020202020204" pitchFamily="34" charset="0"/>
              </a:defRPr>
            </a:lvl1pPr>
            <a:lvl2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2pPr>
            <a:lvl3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3pPr>
            <a:lvl4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4pPr>
            <a:lvl5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5pPr>
            <a:lvl6pPr marL="6429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6pPr>
            <a:lvl7pPr marL="11001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7pPr>
            <a:lvl8pPr marL="15573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8pPr>
            <a:lvl9pPr marL="20145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9pPr>
          </a:lstStyle>
          <a:p>
            <a:r>
              <a:rPr lang="en-ZA" dirty="0" smtClean="0"/>
              <a:t>9.1 SADC-RTGS in Numbers: February 2019  </a:t>
            </a:r>
            <a:endParaRPr lang="en-ZA" dirty="0"/>
          </a:p>
        </p:txBody>
      </p:sp>
    </p:spTree>
    <p:extLst>
      <p:ext uri="{BB962C8B-B14F-4D97-AF65-F5344CB8AC3E}">
        <p14:creationId xmlns:p14="http://schemas.microsoft.com/office/powerpoint/2010/main" val="416585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3625" y="474663"/>
            <a:ext cx="7478796" cy="471668"/>
          </a:xfrm>
          <a:prstGeom prst="rect">
            <a:avLst/>
          </a:prstGeom>
        </p:spPr>
        <p:txBody>
          <a:bodyPr/>
          <a:lstStyle>
            <a:lvl1pPr marL="185738" indent="-185738" algn="l" defTabSz="995363" rtl="0" eaLnBrk="0" fontAlgn="base" hangingPunct="0">
              <a:lnSpc>
                <a:spcPct val="85000"/>
              </a:lnSpc>
              <a:spcBef>
                <a:spcPct val="0"/>
              </a:spcBef>
              <a:spcAft>
                <a:spcPct val="0"/>
              </a:spcAft>
              <a:tabLst>
                <a:tab pos="952500" algn="l"/>
                <a:tab pos="2003425" algn="l"/>
              </a:tabLst>
              <a:defRPr sz="2900">
                <a:solidFill>
                  <a:schemeClr val="tx1"/>
                </a:solidFill>
                <a:effectLst/>
                <a:latin typeface="Arial" panose="020B0604020202020204" pitchFamily="34" charset="0"/>
                <a:ea typeface="+mj-ea"/>
                <a:cs typeface="Arial" panose="020B0604020202020204" pitchFamily="34" charset="0"/>
              </a:defRPr>
            </a:lvl1pPr>
            <a:lvl2pPr marL="185738" indent="-185738" algn="l" defTabSz="995363" rtl="0" eaLnBrk="0" fontAlgn="base" hangingPunct="0">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2pPr>
            <a:lvl3pPr marL="185738" indent="-185738" algn="l" defTabSz="995363" rtl="0" eaLnBrk="0" fontAlgn="base" hangingPunct="0">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3pPr>
            <a:lvl4pPr marL="185738" indent="-185738" algn="l" defTabSz="995363" rtl="0" eaLnBrk="0" fontAlgn="base" hangingPunct="0">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4pPr>
            <a:lvl5pPr marL="185738" indent="-185738" algn="l" defTabSz="995363" rtl="0" eaLnBrk="0" fontAlgn="base" hangingPunct="0">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5pPr>
            <a:lvl6pPr marL="642938" algn="l" defTabSz="995363" rtl="0" fontAlgn="base">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6pPr>
            <a:lvl7pPr marL="1100138" algn="l" defTabSz="995363" rtl="0" fontAlgn="base">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7pPr>
            <a:lvl8pPr marL="1557338" algn="l" defTabSz="995363" rtl="0" fontAlgn="base">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8pPr>
            <a:lvl9pPr marL="2014538" algn="l" defTabSz="995363" rtl="0" fontAlgn="base">
              <a:lnSpc>
                <a:spcPct val="85000"/>
              </a:lnSpc>
              <a:spcBef>
                <a:spcPct val="0"/>
              </a:spcBef>
              <a:spcAft>
                <a:spcPct val="0"/>
              </a:spcAft>
              <a:tabLst>
                <a:tab pos="952500" algn="l"/>
                <a:tab pos="2003425" algn="l"/>
              </a:tabLst>
              <a:defRPr sz="2900">
                <a:solidFill>
                  <a:schemeClr val="tx1"/>
                </a:solidFill>
                <a:effectLst>
                  <a:outerShdw blurRad="38100" dist="38100" dir="2700000" algn="tl">
                    <a:srgbClr val="000000"/>
                  </a:outerShdw>
                </a:effectLst>
                <a:latin typeface="Arial" charset="0"/>
              </a:defRPr>
            </a:lvl9pPr>
          </a:lstStyle>
          <a:p>
            <a:pPr algn="ctr"/>
            <a:r>
              <a:rPr lang="en-US" kern="0" smtClean="0"/>
              <a:t> SADC Payment System Integration Model</a:t>
            </a:r>
            <a:endParaRPr lang="en-GB" kern="0" dirty="0"/>
          </a:p>
        </p:txBody>
      </p:sp>
      <p:sp>
        <p:nvSpPr>
          <p:cNvPr id="3" name="Title 1"/>
          <p:cNvSpPr txBox="1">
            <a:spLocks/>
          </p:cNvSpPr>
          <p:nvPr/>
        </p:nvSpPr>
        <p:spPr>
          <a:xfrm>
            <a:off x="666750" y="474663"/>
            <a:ext cx="8004655" cy="471668"/>
          </a:xfrm>
          <a:prstGeom prst="rect">
            <a:avLst/>
          </a:prstGeo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lvl1pPr marL="185738" indent="-185738" algn="ctr" defTabSz="995363" eaLnBrk="0" hangingPunct="0">
              <a:lnSpc>
                <a:spcPct val="85000"/>
              </a:lnSpc>
              <a:tabLst>
                <a:tab pos="952500" algn="l"/>
                <a:tab pos="2003425" algn="l"/>
              </a:tabLst>
              <a:defRPr sz="2900">
                <a:effectLst/>
                <a:latin typeface="Arial" panose="020B0604020202020204" pitchFamily="34" charset="0"/>
                <a:ea typeface="+mj-ea"/>
                <a:cs typeface="Arial" panose="020B0604020202020204" pitchFamily="34" charset="0"/>
              </a:defRPr>
            </a:lvl1pPr>
            <a:lvl2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2pPr>
            <a:lvl3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3pPr>
            <a:lvl4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4pPr>
            <a:lvl5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5pPr>
            <a:lvl6pPr marL="6429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6pPr>
            <a:lvl7pPr marL="11001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7pPr>
            <a:lvl8pPr marL="15573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8pPr>
            <a:lvl9pPr marL="20145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9pPr>
          </a:lstStyle>
          <a:p>
            <a:r>
              <a:rPr lang="en-US" dirty="0"/>
              <a:t> </a:t>
            </a:r>
            <a:r>
              <a:rPr lang="en-US" dirty="0" smtClean="0"/>
              <a:t>10. SADC </a:t>
            </a:r>
            <a:r>
              <a:rPr lang="en-US" dirty="0"/>
              <a:t>Payment System Current Initiatives </a:t>
            </a:r>
            <a:endParaRPr lang="en-GB" dirty="0"/>
          </a:p>
        </p:txBody>
      </p:sp>
      <p:sp>
        <p:nvSpPr>
          <p:cNvPr id="5" name="Content Placeholder 4"/>
          <p:cNvSpPr>
            <a:spLocks noGrp="1"/>
          </p:cNvSpPr>
          <p:nvPr>
            <p:ph idx="1"/>
          </p:nvPr>
        </p:nvSpPr>
        <p:spPr>
          <a:xfrm>
            <a:off x="338328" y="1117067"/>
            <a:ext cx="8586216" cy="5082565"/>
          </a:xfrm>
        </p:spPr>
        <p:txBody>
          <a:bodyPr/>
          <a:lstStyle/>
          <a:p>
            <a:pPr algn="just">
              <a:buFont typeface="Wingdings" panose="05000000000000000000" pitchFamily="2" charset="2"/>
              <a:buChar char="q"/>
            </a:pPr>
            <a:r>
              <a:rPr lang="en-ZA" dirty="0" smtClean="0"/>
              <a:t>Infrastructure Renewal and Replacement (ISO20022)</a:t>
            </a:r>
          </a:p>
          <a:p>
            <a:pPr algn="just">
              <a:buFont typeface="Wingdings" panose="05000000000000000000" pitchFamily="2" charset="2"/>
              <a:buChar char="q"/>
            </a:pPr>
            <a:r>
              <a:rPr lang="en-ZA" dirty="0" smtClean="0"/>
              <a:t>Implementation of cross border low value person to person payment scheme</a:t>
            </a:r>
          </a:p>
          <a:p>
            <a:pPr algn="just">
              <a:buFont typeface="Wingdings" panose="05000000000000000000" pitchFamily="2" charset="2"/>
              <a:buChar char="q"/>
            </a:pPr>
            <a:r>
              <a:rPr lang="en-ZA" dirty="0" smtClean="0"/>
              <a:t>Introduction of the USD and other SADC currencies in the SADC-RTGS</a:t>
            </a:r>
          </a:p>
          <a:p>
            <a:pPr algn="just">
              <a:buFont typeface="Wingdings" panose="05000000000000000000" pitchFamily="2" charset="2"/>
              <a:buChar char="q"/>
            </a:pPr>
            <a:r>
              <a:rPr lang="en-ZA" dirty="0" smtClean="0"/>
              <a:t>ALM/CFT  </a:t>
            </a:r>
          </a:p>
          <a:p>
            <a:pPr algn="just">
              <a:buFont typeface="Wingdings" panose="05000000000000000000" pitchFamily="2" charset="2"/>
              <a:buChar char="q"/>
            </a:pPr>
            <a:r>
              <a:rPr lang="en-ZA" dirty="0" smtClean="0"/>
              <a:t>SADC-RTGS Operator: Cyber Security Framework, End point Security and SWIFT CSP  </a:t>
            </a:r>
          </a:p>
          <a:p>
            <a:pPr algn="just">
              <a:buFont typeface="Wingdings" panose="05000000000000000000" pitchFamily="2" charset="2"/>
              <a:buChar char="q"/>
            </a:pPr>
            <a:r>
              <a:rPr lang="en-ZA" dirty="0" smtClean="0"/>
              <a:t>World Bank Remittances assessment report</a:t>
            </a:r>
          </a:p>
          <a:p>
            <a:pPr lvl="1" algn="just">
              <a:buFont typeface="Wingdings" panose="05000000000000000000" pitchFamily="2" charset="2"/>
              <a:buChar char="§"/>
            </a:pPr>
            <a:r>
              <a:rPr lang="en-ZA" dirty="0" smtClean="0"/>
              <a:t>Implementing recommendations </a:t>
            </a:r>
          </a:p>
          <a:p>
            <a:pPr algn="just">
              <a:buFont typeface="Wingdings" panose="05000000000000000000" pitchFamily="2" charset="2"/>
              <a:buChar char="q"/>
            </a:pPr>
            <a:r>
              <a:rPr lang="en-ZA" dirty="0" smtClean="0"/>
              <a:t>Established a SADC Fintech Workgroup </a:t>
            </a:r>
            <a:endParaRPr lang="en-ZA" dirty="0"/>
          </a:p>
        </p:txBody>
      </p:sp>
    </p:spTree>
    <p:extLst>
      <p:ext uri="{BB962C8B-B14F-4D97-AF65-F5344CB8AC3E}">
        <p14:creationId xmlns:p14="http://schemas.microsoft.com/office/powerpoint/2010/main" val="4182891438"/>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Abbreviations</a:t>
            </a:r>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9828098"/>
              </p:ext>
            </p:extLst>
          </p:nvPr>
        </p:nvGraphicFramePr>
        <p:xfrm>
          <a:off x="557784" y="1257398"/>
          <a:ext cx="8074151" cy="4768498"/>
        </p:xfrm>
        <a:graphic>
          <a:graphicData uri="http://schemas.openxmlformats.org/drawingml/2006/table">
            <a:tbl>
              <a:tblPr firstRow="1" bandRow="1">
                <a:tableStyleId>{5C22544A-7EE6-4342-B048-85BDC9FD1C3A}</a:tableStyleId>
              </a:tblPr>
              <a:tblGrid>
                <a:gridCol w="1687137"/>
                <a:gridCol w="6387014"/>
              </a:tblGrid>
              <a:tr h="340607">
                <a:tc>
                  <a:txBody>
                    <a:bodyPr/>
                    <a:lstStyle/>
                    <a:p>
                      <a:pPr>
                        <a:lnSpc>
                          <a:spcPct val="107000"/>
                        </a:lnSpc>
                        <a:spcAft>
                          <a:spcPts val="0"/>
                        </a:spcAft>
                      </a:pPr>
                      <a:r>
                        <a:rPr lang="en-US" sz="1500" kern="1200">
                          <a:effectLst/>
                        </a:rPr>
                        <a:t>Term</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c>
                  <a:txBody>
                    <a:bodyPr/>
                    <a:lstStyle/>
                    <a:p>
                      <a:pPr>
                        <a:lnSpc>
                          <a:spcPct val="107000"/>
                        </a:lnSpc>
                        <a:spcAft>
                          <a:spcPts val="0"/>
                        </a:spcAft>
                      </a:pPr>
                      <a:r>
                        <a:rPr lang="en-US" sz="1500" kern="1200">
                          <a:effectLst/>
                        </a:rPr>
                        <a:t>Description</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r>
              <a:tr h="340607">
                <a:tc>
                  <a:txBody>
                    <a:bodyPr/>
                    <a:lstStyle/>
                    <a:p>
                      <a:pPr>
                        <a:lnSpc>
                          <a:spcPct val="107000"/>
                        </a:lnSpc>
                        <a:spcAft>
                          <a:spcPts val="0"/>
                        </a:spcAft>
                      </a:pPr>
                      <a:r>
                        <a:rPr lang="en-US" sz="1500" kern="1200">
                          <a:effectLst/>
                        </a:rPr>
                        <a:t>CCBG</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c>
                  <a:txBody>
                    <a:bodyPr/>
                    <a:lstStyle/>
                    <a:p>
                      <a:pPr>
                        <a:lnSpc>
                          <a:spcPct val="107000"/>
                        </a:lnSpc>
                        <a:spcAft>
                          <a:spcPts val="0"/>
                        </a:spcAft>
                      </a:pPr>
                      <a:r>
                        <a:rPr lang="en-US" sz="1500" kern="1200">
                          <a:effectLst/>
                        </a:rPr>
                        <a:t>Committee of Central Banks Governors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r>
              <a:tr h="340607">
                <a:tc>
                  <a:txBody>
                    <a:bodyPr/>
                    <a:lstStyle/>
                    <a:p>
                      <a:pPr>
                        <a:lnSpc>
                          <a:spcPct val="107000"/>
                        </a:lnSpc>
                        <a:spcAft>
                          <a:spcPts val="0"/>
                        </a:spcAft>
                      </a:pPr>
                      <a:r>
                        <a:rPr lang="en-US" sz="1500" kern="1200">
                          <a:effectLst/>
                        </a:rPr>
                        <a:t>DVP</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c>
                  <a:txBody>
                    <a:bodyPr/>
                    <a:lstStyle/>
                    <a:p>
                      <a:pPr>
                        <a:lnSpc>
                          <a:spcPct val="107000"/>
                        </a:lnSpc>
                        <a:spcAft>
                          <a:spcPts val="0"/>
                        </a:spcAft>
                      </a:pPr>
                      <a:r>
                        <a:rPr lang="en-US" sz="1500" kern="1200">
                          <a:effectLst/>
                        </a:rPr>
                        <a:t>Delivery Versus Payment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r>
              <a:tr h="340607">
                <a:tc>
                  <a:txBody>
                    <a:bodyPr/>
                    <a:lstStyle/>
                    <a:p>
                      <a:pPr>
                        <a:lnSpc>
                          <a:spcPct val="107000"/>
                        </a:lnSpc>
                        <a:spcAft>
                          <a:spcPts val="0"/>
                        </a:spcAft>
                      </a:pPr>
                      <a:r>
                        <a:rPr lang="en-US" sz="1500" kern="1200">
                          <a:effectLst/>
                        </a:rPr>
                        <a:t>FIP</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c>
                  <a:txBody>
                    <a:bodyPr/>
                    <a:lstStyle/>
                    <a:p>
                      <a:pPr>
                        <a:lnSpc>
                          <a:spcPct val="107000"/>
                        </a:lnSpc>
                        <a:spcAft>
                          <a:spcPts val="0"/>
                        </a:spcAft>
                      </a:pPr>
                      <a:r>
                        <a:rPr lang="en-US" sz="1500" kern="1200">
                          <a:effectLst/>
                        </a:rPr>
                        <a:t>Protocol on Finance and Investment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r>
              <a:tr h="340607">
                <a:tc>
                  <a:txBody>
                    <a:bodyPr/>
                    <a:lstStyle/>
                    <a:p>
                      <a:pPr>
                        <a:lnSpc>
                          <a:spcPct val="107000"/>
                        </a:lnSpc>
                        <a:spcAft>
                          <a:spcPts val="0"/>
                        </a:spcAft>
                      </a:pPr>
                      <a:r>
                        <a:rPr lang="en-US" sz="1500" kern="1200">
                          <a:effectLst/>
                        </a:rPr>
                        <a:t>IMMS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c>
                  <a:txBody>
                    <a:bodyPr/>
                    <a:lstStyle/>
                    <a:p>
                      <a:pPr>
                        <a:lnSpc>
                          <a:spcPct val="107000"/>
                        </a:lnSpc>
                        <a:spcAft>
                          <a:spcPts val="0"/>
                        </a:spcAft>
                      </a:pPr>
                      <a:r>
                        <a:rPr lang="en-US" sz="1500" kern="1200">
                          <a:effectLst/>
                        </a:rPr>
                        <a:t>Immediate Settlement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r>
              <a:tr h="340607">
                <a:tc>
                  <a:txBody>
                    <a:bodyPr/>
                    <a:lstStyle/>
                    <a:p>
                      <a:pPr>
                        <a:lnSpc>
                          <a:spcPct val="107000"/>
                        </a:lnSpc>
                        <a:spcAft>
                          <a:spcPts val="0"/>
                        </a:spcAft>
                      </a:pPr>
                      <a:r>
                        <a:rPr lang="en-US" sz="1500" kern="1200">
                          <a:effectLst/>
                        </a:rPr>
                        <a:t>LVT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c>
                  <a:txBody>
                    <a:bodyPr/>
                    <a:lstStyle/>
                    <a:p>
                      <a:pPr>
                        <a:lnSpc>
                          <a:spcPct val="107000"/>
                        </a:lnSpc>
                        <a:spcAft>
                          <a:spcPts val="0"/>
                        </a:spcAft>
                      </a:pPr>
                      <a:r>
                        <a:rPr lang="en-US" sz="1500" kern="1200">
                          <a:effectLst/>
                        </a:rPr>
                        <a:t>Low Value Transactions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r>
              <a:tr h="340607">
                <a:tc>
                  <a:txBody>
                    <a:bodyPr/>
                    <a:lstStyle/>
                    <a:p>
                      <a:pPr>
                        <a:lnSpc>
                          <a:spcPct val="107000"/>
                        </a:lnSpc>
                        <a:spcAft>
                          <a:spcPts val="0"/>
                        </a:spcAft>
                      </a:pPr>
                      <a:r>
                        <a:rPr lang="en-US" sz="1500" kern="1200">
                          <a:effectLst/>
                        </a:rPr>
                        <a:t>MoU</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c>
                  <a:txBody>
                    <a:bodyPr/>
                    <a:lstStyle/>
                    <a:p>
                      <a:pPr>
                        <a:lnSpc>
                          <a:spcPct val="107000"/>
                        </a:lnSpc>
                        <a:spcAft>
                          <a:spcPts val="0"/>
                        </a:spcAft>
                      </a:pPr>
                      <a:r>
                        <a:rPr lang="en-US" sz="1500" kern="1200">
                          <a:effectLst/>
                        </a:rPr>
                        <a:t>Memorandum of Understanding</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r>
              <a:tr h="340607">
                <a:tc>
                  <a:txBody>
                    <a:bodyPr/>
                    <a:lstStyle/>
                    <a:p>
                      <a:pPr>
                        <a:lnSpc>
                          <a:spcPct val="107000"/>
                        </a:lnSpc>
                        <a:spcAft>
                          <a:spcPts val="0"/>
                        </a:spcAft>
                      </a:pPr>
                      <a:r>
                        <a:rPr lang="en-US" sz="1500" kern="1200">
                          <a:effectLst/>
                        </a:rPr>
                        <a:t>RTGS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c>
                  <a:txBody>
                    <a:bodyPr/>
                    <a:lstStyle/>
                    <a:p>
                      <a:pPr>
                        <a:lnSpc>
                          <a:spcPct val="107000"/>
                        </a:lnSpc>
                        <a:spcAft>
                          <a:spcPts val="0"/>
                        </a:spcAft>
                      </a:pPr>
                      <a:r>
                        <a:rPr lang="en-US" sz="1500" kern="1200">
                          <a:effectLst/>
                        </a:rPr>
                        <a:t>Real Time Gross Settlement System</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r>
              <a:tr h="340607">
                <a:tc>
                  <a:txBody>
                    <a:bodyPr/>
                    <a:lstStyle/>
                    <a:p>
                      <a:pPr>
                        <a:lnSpc>
                          <a:spcPct val="107000"/>
                        </a:lnSpc>
                        <a:spcAft>
                          <a:spcPts val="0"/>
                        </a:spcAft>
                      </a:pPr>
                      <a:r>
                        <a:rPr lang="en-US" sz="1500" kern="1200">
                          <a:effectLst/>
                        </a:rPr>
                        <a:t>SADC</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c>
                  <a:txBody>
                    <a:bodyPr/>
                    <a:lstStyle/>
                    <a:p>
                      <a:pPr>
                        <a:lnSpc>
                          <a:spcPct val="107000"/>
                        </a:lnSpc>
                        <a:spcAft>
                          <a:spcPts val="0"/>
                        </a:spcAft>
                      </a:pPr>
                      <a:r>
                        <a:rPr lang="en-US" sz="1500" kern="1200">
                          <a:effectLst/>
                        </a:rPr>
                        <a:t>Southern African Development Community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r>
              <a:tr h="340607">
                <a:tc>
                  <a:txBody>
                    <a:bodyPr/>
                    <a:lstStyle/>
                    <a:p>
                      <a:pPr>
                        <a:lnSpc>
                          <a:spcPct val="107000"/>
                        </a:lnSpc>
                        <a:spcAft>
                          <a:spcPts val="0"/>
                        </a:spcAft>
                      </a:pPr>
                      <a:r>
                        <a:rPr lang="en-US" sz="1500" kern="1200">
                          <a:effectLst/>
                        </a:rPr>
                        <a:t>SADC PSMB</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c>
                  <a:txBody>
                    <a:bodyPr/>
                    <a:lstStyle/>
                    <a:p>
                      <a:pPr>
                        <a:lnSpc>
                          <a:spcPct val="107000"/>
                        </a:lnSpc>
                        <a:spcAft>
                          <a:spcPts val="0"/>
                        </a:spcAft>
                      </a:pPr>
                      <a:r>
                        <a:rPr lang="en-US" sz="1500" kern="1200">
                          <a:effectLst/>
                        </a:rPr>
                        <a:t>SADC Payment System Management Body</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r>
              <a:tr h="340607">
                <a:tc>
                  <a:txBody>
                    <a:bodyPr/>
                    <a:lstStyle/>
                    <a:p>
                      <a:pPr>
                        <a:lnSpc>
                          <a:spcPct val="107000"/>
                        </a:lnSpc>
                        <a:spcAft>
                          <a:spcPts val="0"/>
                        </a:spcAft>
                      </a:pPr>
                      <a:r>
                        <a:rPr lang="en-US" sz="1500" kern="1200">
                          <a:effectLst/>
                        </a:rPr>
                        <a:t>SADC PSOC</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c>
                  <a:txBody>
                    <a:bodyPr/>
                    <a:lstStyle/>
                    <a:p>
                      <a:pPr>
                        <a:lnSpc>
                          <a:spcPct val="107000"/>
                        </a:lnSpc>
                        <a:spcAft>
                          <a:spcPts val="0"/>
                        </a:spcAft>
                      </a:pPr>
                      <a:r>
                        <a:rPr lang="en-US" sz="1500" kern="1200">
                          <a:effectLst/>
                        </a:rPr>
                        <a:t>SADC Payment System Oversight Committee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r>
              <a:tr h="340607">
                <a:tc>
                  <a:txBody>
                    <a:bodyPr/>
                    <a:lstStyle/>
                    <a:p>
                      <a:pPr>
                        <a:lnSpc>
                          <a:spcPct val="107000"/>
                        </a:lnSpc>
                        <a:spcAft>
                          <a:spcPts val="0"/>
                        </a:spcAft>
                      </a:pPr>
                      <a:r>
                        <a:rPr lang="en-US" sz="1500" kern="1200">
                          <a:effectLst/>
                        </a:rPr>
                        <a:t>SADC RCSO</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c>
                  <a:txBody>
                    <a:bodyPr/>
                    <a:lstStyle/>
                    <a:p>
                      <a:pPr>
                        <a:lnSpc>
                          <a:spcPct val="107000"/>
                        </a:lnSpc>
                        <a:spcAft>
                          <a:spcPts val="0"/>
                        </a:spcAft>
                      </a:pPr>
                      <a:r>
                        <a:rPr lang="en-US" sz="1500" kern="1200">
                          <a:effectLst/>
                        </a:rPr>
                        <a:t>SADC Regional Clearing and Settlement Operator</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r>
              <a:tr h="340607">
                <a:tc>
                  <a:txBody>
                    <a:bodyPr/>
                    <a:lstStyle/>
                    <a:p>
                      <a:pPr>
                        <a:lnSpc>
                          <a:spcPct val="107000"/>
                        </a:lnSpc>
                        <a:spcAft>
                          <a:spcPts val="0"/>
                        </a:spcAft>
                      </a:pPr>
                      <a:r>
                        <a:rPr lang="en-US" sz="1500" kern="1200">
                          <a:effectLst/>
                        </a:rPr>
                        <a:t>SLA</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c>
                  <a:txBody>
                    <a:bodyPr/>
                    <a:lstStyle/>
                    <a:p>
                      <a:pPr>
                        <a:lnSpc>
                          <a:spcPct val="107000"/>
                        </a:lnSpc>
                        <a:spcAft>
                          <a:spcPts val="0"/>
                        </a:spcAft>
                      </a:pPr>
                      <a:r>
                        <a:rPr lang="en-US" sz="1500" kern="1200">
                          <a:effectLst/>
                        </a:rPr>
                        <a:t>Service Level Agreement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r>
              <a:tr h="340607">
                <a:tc>
                  <a:txBody>
                    <a:bodyPr/>
                    <a:lstStyle/>
                    <a:p>
                      <a:pPr>
                        <a:lnSpc>
                          <a:spcPct val="107000"/>
                        </a:lnSpc>
                        <a:spcAft>
                          <a:spcPts val="0"/>
                        </a:spcAft>
                      </a:pPr>
                      <a:r>
                        <a:rPr lang="en-US" sz="1500" kern="1200">
                          <a:effectLst/>
                        </a:rPr>
                        <a:t>ZAR</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c>
                  <a:txBody>
                    <a:bodyPr/>
                    <a:lstStyle/>
                    <a:p>
                      <a:pPr>
                        <a:lnSpc>
                          <a:spcPct val="107000"/>
                        </a:lnSpc>
                        <a:spcAft>
                          <a:spcPts val="0"/>
                        </a:spcAft>
                      </a:pPr>
                      <a:r>
                        <a:rPr lang="en-US" sz="1500" kern="1200" dirty="0">
                          <a:effectLst/>
                        </a:rPr>
                        <a:t>South African Rand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1" marR="75151" marT="37576" marB="37576"/>
                </a:tc>
              </a:tr>
            </a:tbl>
          </a:graphicData>
        </a:graphic>
      </p:graphicFrame>
    </p:spTree>
    <p:extLst>
      <p:ext uri="{BB962C8B-B14F-4D97-AF65-F5344CB8AC3E}">
        <p14:creationId xmlns:p14="http://schemas.microsoft.com/office/powerpoint/2010/main" val="1027226368"/>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Topics to be covered</a:t>
            </a:r>
            <a:endParaRPr lang="en-ZA" dirty="0"/>
          </a:p>
        </p:txBody>
      </p:sp>
      <p:sp>
        <p:nvSpPr>
          <p:cNvPr id="3" name="Content Placeholder 2"/>
          <p:cNvSpPr>
            <a:spLocks noGrp="1"/>
          </p:cNvSpPr>
          <p:nvPr>
            <p:ph idx="1"/>
          </p:nvPr>
        </p:nvSpPr>
        <p:spPr>
          <a:xfrm>
            <a:off x="1169193" y="1281659"/>
            <a:ext cx="7507879" cy="4674641"/>
          </a:xfrm>
        </p:spPr>
        <p:txBody>
          <a:bodyPr/>
          <a:lstStyle/>
          <a:p>
            <a:pPr marL="457200" indent="-457200">
              <a:buClrTx/>
              <a:buSzPct val="100000"/>
              <a:buFont typeface="+mj-lt"/>
              <a:buAutoNum type="arabicPeriod"/>
            </a:pPr>
            <a:r>
              <a:rPr lang="en-ZA" dirty="0"/>
              <a:t>The Southern Development Community (SADC)</a:t>
            </a:r>
          </a:p>
          <a:p>
            <a:pPr marL="457200" indent="-457200">
              <a:buClrTx/>
              <a:buSzPct val="100000"/>
              <a:buFont typeface="+mj-lt"/>
              <a:buAutoNum type="arabicPeriod"/>
            </a:pPr>
            <a:r>
              <a:rPr lang="en-ZA" dirty="0"/>
              <a:t>SADC Institutional Arrangements</a:t>
            </a:r>
          </a:p>
          <a:p>
            <a:pPr marL="457200" indent="-457200">
              <a:buClrTx/>
              <a:buSzPct val="100000"/>
              <a:buFont typeface="+mj-lt"/>
              <a:buAutoNum type="arabicPeriod"/>
            </a:pPr>
            <a:r>
              <a:rPr lang="en-ZA" dirty="0"/>
              <a:t>SADC Payment System Subcommittee</a:t>
            </a:r>
          </a:p>
          <a:p>
            <a:pPr marL="457200" indent="-457200">
              <a:buClrTx/>
              <a:buSzPct val="100000"/>
              <a:buFont typeface="+mj-lt"/>
              <a:buAutoNum type="arabicPeriod"/>
            </a:pPr>
            <a:r>
              <a:rPr lang="en-ZA" dirty="0"/>
              <a:t>SADC Payment System Project : Vision</a:t>
            </a:r>
          </a:p>
          <a:p>
            <a:pPr marL="457200" indent="-457200">
              <a:buClrTx/>
              <a:buSzPct val="100000"/>
              <a:buFont typeface="+mj-lt"/>
              <a:buAutoNum type="arabicPeriod"/>
            </a:pPr>
            <a:r>
              <a:rPr lang="en-ZA" dirty="0"/>
              <a:t>SADC Payment System Project : Modernisation</a:t>
            </a:r>
          </a:p>
          <a:p>
            <a:pPr marL="457200" indent="-457200">
              <a:buClrTx/>
              <a:buSzPct val="100000"/>
              <a:buFont typeface="+mj-lt"/>
              <a:buAutoNum type="arabicPeriod"/>
            </a:pPr>
            <a:r>
              <a:rPr lang="en-ZA" dirty="0"/>
              <a:t>SADC Payment System Project : </a:t>
            </a:r>
            <a:r>
              <a:rPr lang="en-ZA" dirty="0" smtClean="0"/>
              <a:t>Integration</a:t>
            </a:r>
          </a:p>
          <a:p>
            <a:pPr marL="457200" indent="-457200">
              <a:buClrTx/>
              <a:buSzPct val="100000"/>
              <a:buFont typeface="+mj-lt"/>
              <a:buAutoNum type="arabicPeriod"/>
            </a:pPr>
            <a:r>
              <a:rPr lang="en-ZA" dirty="0"/>
              <a:t>SADC Payment System Project : </a:t>
            </a:r>
            <a:r>
              <a:rPr lang="en-ZA" dirty="0" smtClean="0"/>
              <a:t>Regulatory Regime</a:t>
            </a:r>
            <a:endParaRPr lang="en-ZA" dirty="0"/>
          </a:p>
          <a:p>
            <a:pPr marL="457200" indent="-457200">
              <a:buClrTx/>
              <a:buSzPct val="100000"/>
              <a:buFont typeface="+mj-lt"/>
              <a:buAutoNum type="arabicPeriod"/>
            </a:pPr>
            <a:r>
              <a:rPr lang="en-ZA" dirty="0"/>
              <a:t>SADC Payment System Project : Integration Business </a:t>
            </a:r>
            <a:r>
              <a:rPr lang="en-ZA" dirty="0" smtClean="0"/>
              <a:t>model</a:t>
            </a:r>
          </a:p>
          <a:p>
            <a:pPr marL="457200" indent="-457200">
              <a:buClrTx/>
              <a:buSzPct val="100000"/>
              <a:buFont typeface="+mj-lt"/>
              <a:buAutoNum type="arabicPeriod"/>
            </a:pPr>
            <a:r>
              <a:rPr lang="en-ZA" dirty="0" smtClean="0"/>
              <a:t>SADC </a:t>
            </a:r>
            <a:r>
              <a:rPr lang="en-ZA" dirty="0"/>
              <a:t>RTGS in </a:t>
            </a:r>
            <a:r>
              <a:rPr lang="en-ZA" dirty="0" smtClean="0"/>
              <a:t>numbers  </a:t>
            </a:r>
            <a:endParaRPr lang="en-ZA" dirty="0"/>
          </a:p>
          <a:p>
            <a:pPr marL="457200" indent="-457200">
              <a:buClrTx/>
              <a:buSzPct val="100000"/>
              <a:buFont typeface="+mj-lt"/>
              <a:buAutoNum type="arabicPeriod"/>
            </a:pPr>
            <a:r>
              <a:rPr lang="en-ZA" dirty="0"/>
              <a:t>SADC Payment System : Current Initiatives</a:t>
            </a:r>
          </a:p>
        </p:txBody>
      </p:sp>
    </p:spTree>
    <p:extLst>
      <p:ext uri="{BB962C8B-B14F-4D97-AF65-F5344CB8AC3E}">
        <p14:creationId xmlns:p14="http://schemas.microsoft.com/office/powerpoint/2010/main" val="1989306884"/>
      </p:ext>
    </p:extLst>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547" y="2475866"/>
            <a:ext cx="6965950" cy="1034129"/>
          </a:xfr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algn="ctr"/>
            <a:r>
              <a:rPr lang="en-ZA" sz="7200" dirty="0"/>
              <a:t>E n d</a:t>
            </a:r>
          </a:p>
        </p:txBody>
      </p:sp>
    </p:spTree>
    <p:extLst>
      <p:ext uri="{BB962C8B-B14F-4D97-AF65-F5344CB8AC3E}">
        <p14:creationId xmlns:p14="http://schemas.microsoft.com/office/powerpoint/2010/main" val="384140091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381000" y="475950"/>
            <a:ext cx="8441896" cy="484748"/>
          </a:xfr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algn="ctr"/>
            <a:r>
              <a:rPr lang="en-US" dirty="0"/>
              <a:t>1. Southern African Development Community</a:t>
            </a:r>
          </a:p>
        </p:txBody>
      </p:sp>
      <p:sp>
        <p:nvSpPr>
          <p:cNvPr id="7" name="TextBox 6"/>
          <p:cNvSpPr txBox="1"/>
          <p:nvPr/>
        </p:nvSpPr>
        <p:spPr>
          <a:xfrm>
            <a:off x="1508120" y="5549303"/>
            <a:ext cx="5125540" cy="646331"/>
          </a:xfrm>
          <a:prstGeom prst="rect">
            <a:avLst/>
          </a:prstGeom>
          <a:solidFill>
            <a:srgbClr val="002060"/>
          </a:solidFill>
          <a:ln>
            <a:solidFill>
              <a:schemeClr val="tx1"/>
            </a:solidFill>
          </a:ln>
          <a:scene3d>
            <a:camera prst="orthographicFront"/>
            <a:lightRig rig="threePt" dir="t"/>
          </a:scene3d>
          <a:sp3d>
            <a:bevelT/>
          </a:sp3d>
        </p:spPr>
        <p:txBody>
          <a:bodyPr wrap="square" rtlCol="0">
            <a:spAutoFit/>
          </a:bodyPr>
          <a:lstStyle/>
          <a:p>
            <a:pPr algn="ctr"/>
            <a:r>
              <a:rPr lang="en-ZA" sz="1800" b="1" dirty="0" smtClean="0">
                <a:effectLst>
                  <a:outerShdw blurRad="38100" dist="38100" dir="2700000" algn="tl">
                    <a:srgbClr val="000000">
                      <a:alpha val="43137"/>
                    </a:srgbClr>
                  </a:outerShdw>
                </a:effectLst>
                <a:latin typeface="Arial" panose="020B0604020202020204" pitchFamily="34" charset="0"/>
                <a:ea typeface="Segoe UI Black" panose="020B0A02040204020203" pitchFamily="34" charset="0"/>
                <a:cs typeface="Arial" panose="020B0604020202020204" pitchFamily="34" charset="0"/>
              </a:rPr>
              <a:t>Co-operate on matters pertaining to finance and investments within the region.</a:t>
            </a:r>
            <a:endParaRPr lang="en-ZA" sz="1800" b="1" dirty="0">
              <a:effectLst>
                <a:outerShdw blurRad="38100" dist="38100" dir="2700000" algn="tl">
                  <a:srgbClr val="000000">
                    <a:alpha val="43137"/>
                  </a:srgbClr>
                </a:outerShdw>
              </a:effectLst>
              <a:latin typeface="Arial" panose="020B0604020202020204" pitchFamily="34" charset="0"/>
              <a:ea typeface="Segoe UI Black" panose="020B0A02040204020203"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2193179" y="1722660"/>
            <a:ext cx="4817537" cy="3727953"/>
          </a:xfrm>
          <a:prstGeom prst="rect">
            <a:avLst/>
          </a:prstGeom>
        </p:spPr>
      </p:pic>
      <p:sp>
        <p:nvSpPr>
          <p:cNvPr id="8" name="TextBox 7"/>
          <p:cNvSpPr txBox="1"/>
          <p:nvPr/>
        </p:nvSpPr>
        <p:spPr>
          <a:xfrm>
            <a:off x="0" y="1072518"/>
            <a:ext cx="2123768" cy="738664"/>
          </a:xfrm>
          <a:prstGeom prst="rect">
            <a:avLst/>
          </a:prstGeom>
          <a:solidFill>
            <a:srgbClr val="002060"/>
          </a:solidFill>
          <a:scene3d>
            <a:camera prst="orthographicFront"/>
            <a:lightRig rig="threePt" dir="t"/>
          </a:scene3d>
          <a:sp3d>
            <a:bevelT/>
          </a:sp3d>
        </p:spPr>
        <p:txBody>
          <a:bodyPr wrap="square" rtlCol="0">
            <a:spAutoFit/>
          </a:bodyPr>
          <a:lstStyle/>
          <a:p>
            <a:pPr algn="ctr"/>
            <a:r>
              <a:rPr lang="en-ZA" sz="1400" b="1" dirty="0">
                <a:latin typeface="Arial" panose="020B0604020202020204" pitchFamily="34" charset="0"/>
                <a:cs typeface="Arial" panose="020B0604020202020204" pitchFamily="34" charset="0"/>
              </a:rPr>
              <a:t>16 member </a:t>
            </a:r>
            <a:r>
              <a:rPr lang="en-ZA" sz="1400" b="1" dirty="0" smtClean="0">
                <a:latin typeface="Arial" panose="020B0604020202020204" pitchFamily="34" charset="0"/>
                <a:cs typeface="Arial" panose="020B0604020202020204" pitchFamily="34" charset="0"/>
              </a:rPr>
              <a:t>countries, including Comoros which recently joined </a:t>
            </a:r>
            <a:endParaRPr lang="en-ZA"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14188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06257138"/>
              </p:ext>
            </p:extLst>
          </p:nvPr>
        </p:nvGraphicFramePr>
        <p:xfrm>
          <a:off x="251520" y="188640"/>
          <a:ext cx="8640960" cy="6624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1063625" y="305329"/>
            <a:ext cx="6965950" cy="471668"/>
          </a:xfr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algn="ctr"/>
            <a:r>
              <a:rPr lang="en-US" dirty="0"/>
              <a:t>2. SADC Institutional Arrangements </a:t>
            </a:r>
          </a:p>
        </p:txBody>
      </p:sp>
      <p:sp>
        <p:nvSpPr>
          <p:cNvPr id="6" name="Oval 5"/>
          <p:cNvSpPr/>
          <p:nvPr/>
        </p:nvSpPr>
        <p:spPr>
          <a:xfrm>
            <a:off x="397148" y="4257092"/>
            <a:ext cx="2590800" cy="792088"/>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latin typeface="Arial" panose="020B0604020202020204" pitchFamily="34" charset="0"/>
                <a:cs typeface="Arial" panose="020B0604020202020204" pitchFamily="34" charset="0"/>
              </a:rPr>
              <a:t>CCBG Secretariat</a:t>
            </a:r>
            <a:endParaRPr lang="en-GB" sz="1800" b="1" dirty="0">
              <a:latin typeface="Arial" panose="020B0604020202020204" pitchFamily="34" charset="0"/>
              <a:cs typeface="Arial" panose="020B0604020202020204" pitchFamily="34" charset="0"/>
            </a:endParaRPr>
          </a:p>
        </p:txBody>
      </p:sp>
      <p:cxnSp>
        <p:nvCxnSpPr>
          <p:cNvPr id="7" name="Straight Arrow Connector 6"/>
          <p:cNvCxnSpPr/>
          <p:nvPr/>
        </p:nvCxnSpPr>
        <p:spPr>
          <a:xfrm>
            <a:off x="2987948" y="4653136"/>
            <a:ext cx="111600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032291"/>
      </p:ext>
    </p:extLst>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a:xfrm>
            <a:off x="787400" y="485682"/>
            <a:ext cx="8190343" cy="471668"/>
          </a:xfr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a:lnSpc>
                <a:spcPct val="85000"/>
              </a:lnSpc>
            </a:pPr>
            <a:r>
              <a:rPr lang="en-US" sz="2900" dirty="0"/>
              <a:t>3</a:t>
            </a:r>
            <a:r>
              <a:rPr lang="en-US" sz="2900" dirty="0" smtClean="0"/>
              <a:t>. </a:t>
            </a:r>
            <a:r>
              <a:rPr lang="en-US" sz="2900" dirty="0"/>
              <a:t>SADC Payment System Subcommittee </a:t>
            </a:r>
          </a:p>
        </p:txBody>
      </p:sp>
      <p:sp>
        <p:nvSpPr>
          <p:cNvPr id="7" name="Rectangle 3"/>
          <p:cNvSpPr txBox="1">
            <a:spLocks noChangeArrowheads="1"/>
          </p:cNvSpPr>
          <p:nvPr/>
        </p:nvSpPr>
        <p:spPr bwMode="auto">
          <a:xfrm>
            <a:off x="3592748" y="1045835"/>
            <a:ext cx="5384995" cy="45243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lr>
                <a:srgbClr val="171796"/>
              </a:buClr>
              <a:buSzPct val="55000"/>
              <a:buFont typeface="Monotype Sorts" pitchFamily="2" charset="2"/>
              <a:buChar char="n"/>
              <a:defRPr lang="en-GB" sz="3300" b="0" dirty="0">
                <a:solidFill>
                  <a:schemeClr val="tx1"/>
                </a:solidFill>
                <a:effectLst/>
                <a:latin typeface="Arial" panose="020B0604020202020204" pitchFamily="34" charset="0"/>
                <a:ea typeface="+mj-ea"/>
                <a:cs typeface="Arial" panose="020B0604020202020204" pitchFamily="34" charset="0"/>
              </a:defRPr>
            </a:lvl1pPr>
            <a:lvl2pPr marL="742950" indent="-285750" algn="l" rtl="0" eaLnBrk="0" fontAlgn="base" hangingPunct="0">
              <a:spcBef>
                <a:spcPct val="20000"/>
              </a:spcBef>
              <a:spcAft>
                <a:spcPct val="0"/>
              </a:spcAft>
              <a:buChar char="–"/>
              <a:defRPr sz="25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5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500">
                <a:solidFill>
                  <a:srgbClr val="FFFFFF"/>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500">
                <a:solidFill>
                  <a:srgbClr val="FFFFFF"/>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500">
                <a:solidFill>
                  <a:srgbClr val="FF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500">
                <a:solidFill>
                  <a:srgbClr val="FF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500">
                <a:solidFill>
                  <a:srgbClr val="FF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500">
                <a:solidFill>
                  <a:srgbClr val="FFFFFF"/>
                </a:solidFill>
                <a:effectLst>
                  <a:outerShdw blurRad="38100" dist="38100" dir="2700000" algn="tl">
                    <a:srgbClr val="000000"/>
                  </a:outerShdw>
                </a:effectLst>
                <a:latin typeface="+mn-lt"/>
              </a:defRPr>
            </a:lvl9pPr>
          </a:lstStyle>
          <a:p>
            <a:pPr marL="457200" lvl="1" indent="0" algn="just">
              <a:lnSpc>
                <a:spcPct val="150000"/>
              </a:lnSpc>
              <a:spcBef>
                <a:spcPts val="0"/>
              </a:spcBef>
              <a:buNone/>
            </a:pPr>
            <a:r>
              <a:rPr lang="en-US" sz="1600" b="1" dirty="0">
                <a:solidFill>
                  <a:schemeClr val="bg1"/>
                </a:solidFill>
                <a:effectLst/>
                <a:latin typeface="Arial" panose="020B0604020202020204" pitchFamily="34" charset="0"/>
                <a:cs typeface="Arial" panose="020B0604020202020204" pitchFamily="34" charset="0"/>
              </a:rPr>
              <a:t>Mandate is drawn from SADC Protocol on Finance and Investment (FIP) </a:t>
            </a:r>
          </a:p>
          <a:p>
            <a:pPr algn="just">
              <a:lnSpc>
                <a:spcPct val="150000"/>
              </a:lnSpc>
              <a:spcBef>
                <a:spcPts val="0"/>
              </a:spcBef>
              <a:buFont typeface="Wingdings" panose="05000000000000000000" pitchFamily="2" charset="2"/>
              <a:buChar char="q"/>
            </a:pPr>
            <a:r>
              <a:rPr lang="en-US" sz="1600" dirty="0" smtClean="0">
                <a:solidFill>
                  <a:schemeClr val="bg1"/>
                </a:solidFill>
                <a:ea typeface="+mn-ea"/>
              </a:rPr>
              <a:t>Oversees </a:t>
            </a:r>
            <a:r>
              <a:rPr lang="en-US" sz="1600" dirty="0">
                <a:solidFill>
                  <a:schemeClr val="bg1"/>
                </a:solidFill>
                <a:ea typeface="+mn-ea"/>
              </a:rPr>
              <a:t>the implementation of the  Annexure 6 of the FIP</a:t>
            </a:r>
          </a:p>
          <a:p>
            <a:pPr lvl="1" algn="just">
              <a:lnSpc>
                <a:spcPct val="150000"/>
              </a:lnSpc>
              <a:spcBef>
                <a:spcPts val="0"/>
              </a:spcBef>
            </a:pPr>
            <a:r>
              <a:rPr lang="en-US" sz="1600" dirty="0">
                <a:solidFill>
                  <a:schemeClr val="bg1"/>
                </a:solidFill>
                <a:effectLst/>
                <a:latin typeface="Arial" panose="020B0604020202020204" pitchFamily="34" charset="0"/>
                <a:cs typeface="Arial" panose="020B0604020202020204" pitchFamily="34" charset="0"/>
              </a:rPr>
              <a:t>Co-operation on Payment Systems, Clearing and Settlement </a:t>
            </a:r>
            <a:r>
              <a:rPr lang="en-US" sz="1600" dirty="0" smtClean="0">
                <a:solidFill>
                  <a:schemeClr val="bg1"/>
                </a:solidFill>
                <a:effectLst/>
                <a:latin typeface="Arial" panose="020B0604020202020204" pitchFamily="34" charset="0"/>
                <a:cs typeface="Arial" panose="020B0604020202020204" pitchFamily="34" charset="0"/>
              </a:rPr>
              <a:t>Systems</a:t>
            </a:r>
          </a:p>
          <a:p>
            <a:pPr marL="457200" lvl="1" indent="0" algn="just">
              <a:lnSpc>
                <a:spcPct val="150000"/>
              </a:lnSpc>
              <a:spcBef>
                <a:spcPts val="0"/>
              </a:spcBef>
              <a:buNone/>
            </a:pPr>
            <a:endParaRPr lang="en-US" sz="1600" dirty="0">
              <a:solidFill>
                <a:schemeClr val="bg1"/>
              </a:solidFill>
              <a:effectLst/>
              <a:latin typeface="Arial" panose="020B0604020202020204" pitchFamily="34" charset="0"/>
              <a:cs typeface="Arial" panose="020B0604020202020204" pitchFamily="34" charset="0"/>
            </a:endParaRPr>
          </a:p>
          <a:p>
            <a:pPr algn="just">
              <a:lnSpc>
                <a:spcPct val="150000"/>
              </a:lnSpc>
              <a:spcBef>
                <a:spcPts val="0"/>
              </a:spcBef>
              <a:buFont typeface="Wingdings" panose="05000000000000000000" pitchFamily="2" charset="2"/>
              <a:buChar char="q"/>
            </a:pPr>
            <a:r>
              <a:rPr lang="en-US" sz="1600" dirty="0">
                <a:solidFill>
                  <a:schemeClr val="bg1"/>
                </a:solidFill>
                <a:ea typeface="+mn-ea"/>
              </a:rPr>
              <a:t>Annexure 6 of the FIP aims at:</a:t>
            </a:r>
          </a:p>
          <a:p>
            <a:pPr lvl="1">
              <a:lnSpc>
                <a:spcPct val="150000"/>
              </a:lnSpc>
              <a:spcBef>
                <a:spcPct val="0"/>
              </a:spcBef>
            </a:pPr>
            <a:r>
              <a:rPr lang="en-US" sz="1600" b="1" dirty="0">
                <a:solidFill>
                  <a:schemeClr val="accent6">
                    <a:lumMod val="50000"/>
                  </a:schemeClr>
                </a:solidFill>
                <a:effectLst/>
                <a:latin typeface="Arial" panose="020B0604020202020204" pitchFamily="34" charset="0"/>
                <a:cs typeface="Arial" panose="020B0604020202020204" pitchFamily="34" charset="0"/>
              </a:rPr>
              <a:t>Implementation of safe and efficient payment system in each Member State</a:t>
            </a:r>
          </a:p>
          <a:p>
            <a:pPr lvl="1" algn="just">
              <a:lnSpc>
                <a:spcPct val="150000"/>
              </a:lnSpc>
              <a:spcBef>
                <a:spcPts val="0"/>
              </a:spcBef>
            </a:pPr>
            <a:r>
              <a:rPr lang="en-US" sz="1600" dirty="0">
                <a:solidFill>
                  <a:schemeClr val="bg1"/>
                </a:solidFill>
                <a:effectLst/>
                <a:latin typeface="Arial" panose="020B0604020202020204" pitchFamily="34" charset="0"/>
                <a:cs typeface="Arial" panose="020B0604020202020204" pitchFamily="34" charset="0"/>
              </a:rPr>
              <a:t>Development of cross border payment strategy for the </a:t>
            </a:r>
            <a:r>
              <a:rPr lang="en-US" sz="1600" dirty="0" smtClean="0">
                <a:solidFill>
                  <a:schemeClr val="bg1"/>
                </a:solidFill>
                <a:effectLst/>
                <a:latin typeface="Arial" panose="020B0604020202020204" pitchFamily="34" charset="0"/>
                <a:cs typeface="Arial" panose="020B0604020202020204" pitchFamily="34" charset="0"/>
              </a:rPr>
              <a:t>region</a:t>
            </a:r>
            <a:endParaRPr lang="en-US" sz="1600" dirty="0">
              <a:solidFill>
                <a:schemeClr val="bg1"/>
              </a:solidFill>
              <a:effectLst/>
              <a:latin typeface="Arial" panose="020B0604020202020204" pitchFamily="34" charset="0"/>
              <a:cs typeface="Arial" panose="020B0604020202020204" pitchFamily="34" charset="0"/>
            </a:endParaRPr>
          </a:p>
        </p:txBody>
      </p:sp>
      <p:sp>
        <p:nvSpPr>
          <p:cNvPr id="3" name="TextBox 2"/>
          <p:cNvSpPr txBox="1"/>
          <p:nvPr/>
        </p:nvSpPr>
        <p:spPr>
          <a:xfrm>
            <a:off x="1497024" y="3930830"/>
            <a:ext cx="1947205" cy="568810"/>
          </a:xfrm>
          <a:prstGeom prst="rect">
            <a:avLst/>
          </a:prstGeom>
          <a:solidFill>
            <a:schemeClr val="tx1">
              <a:lumMod val="85000"/>
            </a:schemeClr>
          </a:solidFill>
        </p:spPr>
        <p:txBody>
          <a:bodyPr wrap="square" rtlCol="0">
            <a:spAutoFit/>
          </a:bodyPr>
          <a:lstStyle/>
          <a:p>
            <a:pPr eaLnBrk="0" hangingPunct="0">
              <a:lnSpc>
                <a:spcPct val="150000"/>
              </a:lnSpc>
            </a:pPr>
            <a:r>
              <a:rPr lang="en-US" sz="1100" b="1" dirty="0" smtClean="0">
                <a:solidFill>
                  <a:schemeClr val="accent6">
                    <a:lumMod val="50000"/>
                  </a:schemeClr>
                </a:solidFill>
                <a:latin typeface="Arial" panose="020B0604020202020204" pitchFamily="34" charset="0"/>
                <a:cs typeface="Arial" panose="020B0604020202020204" pitchFamily="34" charset="0"/>
              </a:rPr>
              <a:t>Informed the Vision of the SADC Payments Project</a:t>
            </a:r>
            <a:endParaRPr lang="en-ZA" sz="1100" b="1" dirty="0">
              <a:solidFill>
                <a:schemeClr val="accent6">
                  <a:lumMod val="50000"/>
                </a:schemeClr>
              </a:solidFill>
              <a:latin typeface="Arial" panose="020B0604020202020204" pitchFamily="34" charset="0"/>
              <a:cs typeface="Arial" panose="020B0604020202020204" pitchFamily="34" charset="0"/>
            </a:endParaRPr>
          </a:p>
        </p:txBody>
      </p:sp>
      <p:cxnSp>
        <p:nvCxnSpPr>
          <p:cNvPr id="11" name="Elbow Connector 10"/>
          <p:cNvCxnSpPr/>
          <p:nvPr/>
        </p:nvCxnSpPr>
        <p:spPr bwMode="auto">
          <a:xfrm rot="10800000" flipV="1">
            <a:off x="2470628" y="4238535"/>
            <a:ext cx="1563709" cy="261104"/>
          </a:xfrm>
          <a:prstGeom prst="bentConnector4">
            <a:avLst>
              <a:gd name="adj1" fmla="val 26244"/>
              <a:gd name="adj2" fmla="val 187551"/>
            </a:avLst>
          </a:prstGeom>
          <a:solidFill>
            <a:schemeClr val="accent1"/>
          </a:solidFill>
          <a:ln w="9525" cap="flat" cmpd="sng" algn="ctr">
            <a:solidFill>
              <a:schemeClr val="tx1"/>
            </a:solidFill>
            <a:prstDash val="solid"/>
            <a:round/>
            <a:headEnd type="none" w="med" len="med"/>
            <a:tailEnd type="triangle"/>
          </a:ln>
          <a:effectLst>
            <a:outerShdw dist="17961" dir="2700000" algn="ctr" rotWithShape="0">
              <a:schemeClr val="bg2"/>
            </a:outerShdw>
          </a:effectLst>
        </p:spPr>
      </p:cxnSp>
      <p:grpSp>
        <p:nvGrpSpPr>
          <p:cNvPr id="5" name="Group 4"/>
          <p:cNvGrpSpPr/>
          <p:nvPr/>
        </p:nvGrpSpPr>
        <p:grpSpPr>
          <a:xfrm>
            <a:off x="105420" y="1328858"/>
            <a:ext cx="3196137" cy="2011244"/>
            <a:chOff x="248092" y="1682765"/>
            <a:chExt cx="3196137" cy="2011244"/>
          </a:xfrm>
        </p:grpSpPr>
        <p:pic>
          <p:nvPicPr>
            <p:cNvPr id="1035"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8643" r="8603" b="9596"/>
            <a:stretch/>
          </p:blipFill>
          <p:spPr bwMode="auto">
            <a:xfrm>
              <a:off x="248092" y="1682765"/>
              <a:ext cx="3196137" cy="1611134"/>
            </a:xfrm>
            <a:prstGeom prst="rect">
              <a:avLst/>
            </a:prstGeom>
            <a:ln w="9525">
              <a:solidFill>
                <a:srgbClr val="00206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48092" y="3293899"/>
              <a:ext cx="3196137" cy="400110"/>
            </a:xfrm>
            <a:prstGeom prst="rect">
              <a:avLst/>
            </a:prstGeom>
            <a:noFill/>
          </p:spPr>
          <p:txBody>
            <a:bodyPr wrap="square" rtlCol="0">
              <a:spAutoFit/>
            </a:bodyPr>
            <a:lstStyle/>
            <a:p>
              <a:pPr algn="just"/>
              <a:r>
                <a:rPr lang="en-US" sz="1000" dirty="0">
                  <a:solidFill>
                    <a:schemeClr val="bg1"/>
                  </a:solidFill>
                  <a:latin typeface="Arial" panose="020B0604020202020204" pitchFamily="34" charset="0"/>
                  <a:cs typeface="Arial" panose="020B0604020202020204" pitchFamily="34" charset="0"/>
                </a:rPr>
                <a:t>Each Member State Central Bank appoints one person to serve on the Sub-committee </a:t>
              </a:r>
            </a:p>
          </p:txBody>
        </p:sp>
      </p:grpSp>
    </p:spTree>
    <p:extLst>
      <p:ext uri="{BB962C8B-B14F-4D97-AF65-F5344CB8AC3E}">
        <p14:creationId xmlns:p14="http://schemas.microsoft.com/office/powerpoint/2010/main" val="303804739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9E555F5-AC42-48C8-B75E-7693BEAB593C}" type="datetime1">
              <a:rPr lang="en-US" smtClean="0"/>
              <a:t>4/18/2019</a:t>
            </a:fld>
            <a:endParaRPr lang="en-US" dirty="0"/>
          </a:p>
        </p:txBody>
      </p:sp>
      <p:sp>
        <p:nvSpPr>
          <p:cNvPr id="4" name="Slide Number Placeholder 3"/>
          <p:cNvSpPr>
            <a:spLocks noGrp="1"/>
          </p:cNvSpPr>
          <p:nvPr>
            <p:ph type="sldNum" sz="quarter" idx="12"/>
          </p:nvPr>
        </p:nvSpPr>
        <p:spPr/>
        <p:txBody>
          <a:bodyPr/>
          <a:lstStyle/>
          <a:p>
            <a:pPr>
              <a:defRPr/>
            </a:pPr>
            <a:fld id="{2C049145-55BC-49A0-8762-3836D8045B16}" type="slidenum">
              <a:rPr lang="en-GB" smtClean="0"/>
              <a:pPr>
                <a:defRPr/>
              </a:pPr>
              <a:t>6</a:t>
            </a:fld>
            <a:endParaRPr lang="en-GB" dirty="0"/>
          </a:p>
        </p:txBody>
      </p:sp>
      <p:sp>
        <p:nvSpPr>
          <p:cNvPr id="5" name="Rectangle 2"/>
          <p:cNvSpPr txBox="1">
            <a:spLocks noChangeArrowheads="1"/>
          </p:cNvSpPr>
          <p:nvPr/>
        </p:nvSpPr>
        <p:spPr bwMode="auto">
          <a:xfrm>
            <a:off x="85193" y="474043"/>
            <a:ext cx="8967935" cy="471668"/>
          </a:xfrm>
          <a:prstGeom prst="rect">
            <a:avLst/>
          </a:prstGeo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lvl1pPr marL="185738" indent="-185738" algn="ctr" defTabSz="995363" eaLnBrk="0" hangingPunct="0">
              <a:lnSpc>
                <a:spcPct val="85000"/>
              </a:lnSpc>
              <a:tabLst>
                <a:tab pos="952500" algn="l"/>
                <a:tab pos="2003425" algn="l"/>
              </a:tabLst>
              <a:defRPr sz="2900">
                <a:effectLst/>
                <a:latin typeface="Arial" panose="020B0604020202020204" pitchFamily="34" charset="0"/>
                <a:ea typeface="+mj-ea"/>
                <a:cs typeface="Arial" panose="020B0604020202020204" pitchFamily="34" charset="0"/>
              </a:defRPr>
            </a:lvl1pPr>
            <a:lvl2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2pPr>
            <a:lvl3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3pPr>
            <a:lvl4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4pPr>
            <a:lvl5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5pPr>
            <a:lvl6pPr marL="6429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6pPr>
            <a:lvl7pPr marL="11001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7pPr>
            <a:lvl8pPr marL="15573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8pPr>
            <a:lvl9pPr marL="20145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9pPr>
          </a:lstStyle>
          <a:p>
            <a:r>
              <a:rPr lang="en-US" dirty="0"/>
              <a:t>3</a:t>
            </a:r>
            <a:r>
              <a:rPr lang="en-US" dirty="0" smtClean="0"/>
              <a:t>.1 Interaction with International and Regional Bodies</a:t>
            </a:r>
            <a:endParaRPr lang="en-US" dirty="0"/>
          </a:p>
        </p:txBody>
      </p:sp>
      <p:sp>
        <p:nvSpPr>
          <p:cNvPr id="5129" name="Freeform 9"/>
          <p:cNvSpPr>
            <a:spLocks/>
          </p:cNvSpPr>
          <p:nvPr/>
        </p:nvSpPr>
        <p:spPr bwMode="auto">
          <a:xfrm>
            <a:off x="1270000" y="1401763"/>
            <a:ext cx="981075" cy="182562"/>
          </a:xfrm>
          <a:custGeom>
            <a:avLst/>
            <a:gdLst>
              <a:gd name="T0" fmla="*/ 0 w 618"/>
              <a:gd name="T1" fmla="*/ 0 h 115"/>
              <a:gd name="T2" fmla="*/ 1557456344 w 618"/>
              <a:gd name="T3" fmla="*/ 0 h 115"/>
              <a:gd name="T4" fmla="*/ 1557456344 w 618"/>
              <a:gd name="T5" fmla="*/ 289816404 h 115"/>
              <a:gd name="T6" fmla="*/ 1499493567 w 618"/>
              <a:gd name="T7" fmla="*/ 289816404 h 115"/>
              <a:gd name="T8" fmla="*/ 1499493567 w 618"/>
              <a:gd name="T9" fmla="*/ 57962651 h 115"/>
              <a:gd name="T10" fmla="*/ 0 w 618"/>
              <a:gd name="T11" fmla="*/ 57962651 h 115"/>
              <a:gd name="T12" fmla="*/ 0 w 618"/>
              <a:gd name="T13" fmla="*/ 0 h 115"/>
              <a:gd name="T14" fmla="*/ 0 60000 65536"/>
              <a:gd name="T15" fmla="*/ 0 60000 65536"/>
              <a:gd name="T16" fmla="*/ 0 60000 65536"/>
              <a:gd name="T17" fmla="*/ 0 60000 65536"/>
              <a:gd name="T18" fmla="*/ 0 60000 65536"/>
              <a:gd name="T19" fmla="*/ 0 60000 65536"/>
              <a:gd name="T20" fmla="*/ 0 60000 65536"/>
              <a:gd name="T21" fmla="*/ 0 w 618"/>
              <a:gd name="T22" fmla="*/ 0 h 115"/>
              <a:gd name="T23" fmla="*/ 618 w 618"/>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8" h="115">
                <a:moveTo>
                  <a:pt x="0" y="0"/>
                </a:moveTo>
                <a:lnTo>
                  <a:pt x="618" y="0"/>
                </a:lnTo>
                <a:lnTo>
                  <a:pt x="618" y="115"/>
                </a:lnTo>
                <a:lnTo>
                  <a:pt x="595" y="115"/>
                </a:lnTo>
                <a:lnTo>
                  <a:pt x="595" y="23"/>
                </a:lnTo>
                <a:lnTo>
                  <a:pt x="0" y="23"/>
                </a:lnTo>
                <a:lnTo>
                  <a:pt x="0" y="0"/>
                </a:lnTo>
                <a:close/>
              </a:path>
            </a:pathLst>
          </a:custGeom>
          <a:solidFill>
            <a:schemeClr val="tx1"/>
          </a:solidFill>
          <a:ln>
            <a:noFill/>
          </a:ln>
          <a:extLst/>
        </p:spPr>
        <p:txBody>
          <a:bodyPr/>
          <a:lstStyle/>
          <a:p>
            <a:endParaRPr lang="en-ZA" dirty="0"/>
          </a:p>
        </p:txBody>
      </p:sp>
      <p:sp>
        <p:nvSpPr>
          <p:cNvPr id="5145" name="Freeform 25"/>
          <p:cNvSpPr>
            <a:spLocks/>
          </p:cNvSpPr>
          <p:nvPr/>
        </p:nvSpPr>
        <p:spPr bwMode="auto">
          <a:xfrm>
            <a:off x="2151063" y="1538288"/>
            <a:ext cx="165100" cy="184150"/>
          </a:xfrm>
          <a:custGeom>
            <a:avLst/>
            <a:gdLst>
              <a:gd name="T0" fmla="*/ 131048136 w 104"/>
              <a:gd name="T1" fmla="*/ 292338147 h 116"/>
              <a:gd name="T2" fmla="*/ 0 w 104"/>
              <a:gd name="T3" fmla="*/ 0 h 116"/>
              <a:gd name="T4" fmla="*/ 131048136 w 104"/>
              <a:gd name="T5" fmla="*/ 57964397 h 116"/>
              <a:gd name="T6" fmla="*/ 262096272 w 104"/>
              <a:gd name="T7" fmla="*/ 0 h 116"/>
              <a:gd name="T8" fmla="*/ 131048136 w 104"/>
              <a:gd name="T9" fmla="*/ 292338147 h 116"/>
              <a:gd name="T10" fmla="*/ 0 60000 65536"/>
              <a:gd name="T11" fmla="*/ 0 60000 65536"/>
              <a:gd name="T12" fmla="*/ 0 60000 65536"/>
              <a:gd name="T13" fmla="*/ 0 60000 65536"/>
              <a:gd name="T14" fmla="*/ 0 60000 65536"/>
              <a:gd name="T15" fmla="*/ 0 w 104"/>
              <a:gd name="T16" fmla="*/ 0 h 116"/>
              <a:gd name="T17" fmla="*/ 104 w 104"/>
              <a:gd name="T18" fmla="*/ 116 h 116"/>
            </a:gdLst>
            <a:ahLst/>
            <a:cxnLst>
              <a:cxn ang="T10">
                <a:pos x="T0" y="T1"/>
              </a:cxn>
              <a:cxn ang="T11">
                <a:pos x="T2" y="T3"/>
              </a:cxn>
              <a:cxn ang="T12">
                <a:pos x="T4" y="T5"/>
              </a:cxn>
              <a:cxn ang="T13">
                <a:pos x="T6" y="T7"/>
              </a:cxn>
              <a:cxn ang="T14">
                <a:pos x="T8" y="T9"/>
              </a:cxn>
            </a:cxnLst>
            <a:rect l="T15" t="T16" r="T17" b="T18"/>
            <a:pathLst>
              <a:path w="104" h="116">
                <a:moveTo>
                  <a:pt x="52" y="116"/>
                </a:moveTo>
                <a:lnTo>
                  <a:pt x="0" y="0"/>
                </a:lnTo>
                <a:lnTo>
                  <a:pt x="52" y="23"/>
                </a:lnTo>
                <a:lnTo>
                  <a:pt x="104" y="0"/>
                </a:lnTo>
                <a:lnTo>
                  <a:pt x="52" y="116"/>
                </a:lnTo>
                <a:close/>
              </a:path>
            </a:pathLst>
          </a:custGeom>
          <a:solidFill>
            <a:schemeClr val="tx1"/>
          </a:solidFill>
          <a:ln>
            <a:noFill/>
          </a:ln>
          <a:extLst/>
        </p:spPr>
        <p:txBody>
          <a:bodyPr/>
          <a:lstStyle/>
          <a:p>
            <a:endParaRPr lang="en-ZA" dirty="0"/>
          </a:p>
        </p:txBody>
      </p:sp>
      <p:sp>
        <p:nvSpPr>
          <p:cNvPr id="5146" name="Freeform 26"/>
          <p:cNvSpPr>
            <a:spLocks/>
          </p:cNvSpPr>
          <p:nvPr/>
        </p:nvSpPr>
        <p:spPr bwMode="auto">
          <a:xfrm>
            <a:off x="3857625" y="1987550"/>
            <a:ext cx="165100" cy="184150"/>
          </a:xfrm>
          <a:custGeom>
            <a:avLst/>
            <a:gdLst>
              <a:gd name="T0" fmla="*/ 131048136 w 104"/>
              <a:gd name="T1" fmla="*/ 292338147 h 116"/>
              <a:gd name="T2" fmla="*/ 0 w 104"/>
              <a:gd name="T3" fmla="*/ 0 h 116"/>
              <a:gd name="T4" fmla="*/ 131048136 w 104"/>
              <a:gd name="T5" fmla="*/ 57964397 h 116"/>
              <a:gd name="T6" fmla="*/ 262096272 w 104"/>
              <a:gd name="T7" fmla="*/ 0 h 116"/>
              <a:gd name="T8" fmla="*/ 131048136 w 104"/>
              <a:gd name="T9" fmla="*/ 292338147 h 116"/>
              <a:gd name="T10" fmla="*/ 0 60000 65536"/>
              <a:gd name="T11" fmla="*/ 0 60000 65536"/>
              <a:gd name="T12" fmla="*/ 0 60000 65536"/>
              <a:gd name="T13" fmla="*/ 0 60000 65536"/>
              <a:gd name="T14" fmla="*/ 0 60000 65536"/>
              <a:gd name="T15" fmla="*/ 0 w 104"/>
              <a:gd name="T16" fmla="*/ 0 h 116"/>
              <a:gd name="T17" fmla="*/ 104 w 104"/>
              <a:gd name="T18" fmla="*/ 116 h 116"/>
            </a:gdLst>
            <a:ahLst/>
            <a:cxnLst>
              <a:cxn ang="T10">
                <a:pos x="T0" y="T1"/>
              </a:cxn>
              <a:cxn ang="T11">
                <a:pos x="T2" y="T3"/>
              </a:cxn>
              <a:cxn ang="T12">
                <a:pos x="T4" y="T5"/>
              </a:cxn>
              <a:cxn ang="T13">
                <a:pos x="T6" y="T7"/>
              </a:cxn>
              <a:cxn ang="T14">
                <a:pos x="T8" y="T9"/>
              </a:cxn>
            </a:cxnLst>
            <a:rect l="T15" t="T16" r="T17" b="T18"/>
            <a:pathLst>
              <a:path w="104" h="116">
                <a:moveTo>
                  <a:pt x="52" y="116"/>
                </a:moveTo>
                <a:lnTo>
                  <a:pt x="0" y="0"/>
                </a:lnTo>
                <a:lnTo>
                  <a:pt x="52" y="23"/>
                </a:lnTo>
                <a:lnTo>
                  <a:pt x="104" y="0"/>
                </a:lnTo>
                <a:lnTo>
                  <a:pt x="52" y="116"/>
                </a:lnTo>
                <a:close/>
              </a:path>
            </a:pathLst>
          </a:custGeom>
          <a:solidFill>
            <a:schemeClr val="tx1"/>
          </a:solidFill>
          <a:ln>
            <a:noFill/>
          </a:ln>
          <a:extLst/>
        </p:spPr>
        <p:txBody>
          <a:bodyPr/>
          <a:lstStyle/>
          <a:p>
            <a:endParaRPr lang="en-ZA" dirty="0"/>
          </a:p>
        </p:txBody>
      </p:sp>
      <p:sp>
        <p:nvSpPr>
          <p:cNvPr id="5147" name="Freeform 27"/>
          <p:cNvSpPr>
            <a:spLocks/>
          </p:cNvSpPr>
          <p:nvPr/>
        </p:nvSpPr>
        <p:spPr bwMode="auto">
          <a:xfrm>
            <a:off x="2673350" y="1858963"/>
            <a:ext cx="1284288" cy="174625"/>
          </a:xfrm>
          <a:custGeom>
            <a:avLst/>
            <a:gdLst>
              <a:gd name="T0" fmla="*/ 0 w 809"/>
              <a:gd name="T1" fmla="*/ 0 h 110"/>
              <a:gd name="T2" fmla="*/ 2038808172 w 809"/>
              <a:gd name="T3" fmla="*/ 0 h 110"/>
              <a:gd name="T4" fmla="*/ 2038808172 w 809"/>
              <a:gd name="T5" fmla="*/ 277217210 h 110"/>
              <a:gd name="T6" fmla="*/ 1980843780 w 809"/>
              <a:gd name="T7" fmla="*/ 277217210 h 110"/>
              <a:gd name="T8" fmla="*/ 1980843780 w 809"/>
              <a:gd name="T9" fmla="*/ 60483758 h 110"/>
              <a:gd name="T10" fmla="*/ 0 w 809"/>
              <a:gd name="T11" fmla="*/ 60483758 h 110"/>
              <a:gd name="T12" fmla="*/ 0 w 809"/>
              <a:gd name="T13" fmla="*/ 0 h 110"/>
              <a:gd name="T14" fmla="*/ 0 60000 65536"/>
              <a:gd name="T15" fmla="*/ 0 60000 65536"/>
              <a:gd name="T16" fmla="*/ 0 60000 65536"/>
              <a:gd name="T17" fmla="*/ 0 60000 65536"/>
              <a:gd name="T18" fmla="*/ 0 60000 65536"/>
              <a:gd name="T19" fmla="*/ 0 60000 65536"/>
              <a:gd name="T20" fmla="*/ 0 60000 65536"/>
              <a:gd name="T21" fmla="*/ 0 w 809"/>
              <a:gd name="T22" fmla="*/ 0 h 110"/>
              <a:gd name="T23" fmla="*/ 809 w 809"/>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9" h="110">
                <a:moveTo>
                  <a:pt x="0" y="0"/>
                </a:moveTo>
                <a:lnTo>
                  <a:pt x="809" y="0"/>
                </a:lnTo>
                <a:lnTo>
                  <a:pt x="809" y="110"/>
                </a:lnTo>
                <a:lnTo>
                  <a:pt x="786" y="110"/>
                </a:lnTo>
                <a:lnTo>
                  <a:pt x="786" y="24"/>
                </a:lnTo>
                <a:lnTo>
                  <a:pt x="0" y="24"/>
                </a:lnTo>
                <a:lnTo>
                  <a:pt x="0" y="0"/>
                </a:lnTo>
                <a:close/>
              </a:path>
            </a:pathLst>
          </a:custGeom>
          <a:solidFill>
            <a:schemeClr val="tx1"/>
          </a:solidFill>
          <a:ln>
            <a:noFill/>
          </a:ln>
          <a:extLst/>
        </p:spPr>
        <p:txBody>
          <a:bodyPr/>
          <a:lstStyle/>
          <a:p>
            <a:endParaRPr lang="en-ZA" dirty="0"/>
          </a:p>
        </p:txBody>
      </p:sp>
      <p:sp>
        <p:nvSpPr>
          <p:cNvPr id="5156" name="Rectangle 36"/>
          <p:cNvSpPr>
            <a:spLocks noChangeArrowheads="1"/>
          </p:cNvSpPr>
          <p:nvPr/>
        </p:nvSpPr>
        <p:spPr bwMode="auto">
          <a:xfrm>
            <a:off x="2105025" y="4095750"/>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GB" sz="1800" dirty="0">
              <a:latin typeface="Arial" pitchFamily="34" charset="0"/>
            </a:endParaRPr>
          </a:p>
        </p:txBody>
      </p:sp>
      <p:grpSp>
        <p:nvGrpSpPr>
          <p:cNvPr id="20" name="Group 19"/>
          <p:cNvGrpSpPr/>
          <p:nvPr/>
        </p:nvGrpSpPr>
        <p:grpSpPr>
          <a:xfrm>
            <a:off x="2207284" y="3986232"/>
            <a:ext cx="1504471" cy="1702167"/>
            <a:chOff x="6866835" y="2148536"/>
            <a:chExt cx="1504471" cy="1702167"/>
          </a:xfrm>
        </p:grpSpPr>
        <p:sp>
          <p:nvSpPr>
            <p:cNvPr id="8" name="TextBox 7"/>
            <p:cNvSpPr txBox="1"/>
            <p:nvPr/>
          </p:nvSpPr>
          <p:spPr>
            <a:xfrm>
              <a:off x="6866835" y="2148536"/>
              <a:ext cx="1395003" cy="430887"/>
            </a:xfrm>
            <a:prstGeom prst="rect">
              <a:avLst/>
            </a:prstGeom>
            <a:noFill/>
          </p:spPr>
          <p:txBody>
            <a:bodyPr wrap="square" rtlCol="0">
              <a:spAutoFit/>
            </a:bodyPr>
            <a:lstStyle/>
            <a:p>
              <a:pPr algn="ctr"/>
              <a:r>
                <a:rPr lang="en-ZA" sz="1100" b="1" dirty="0">
                  <a:solidFill>
                    <a:schemeClr val="bg1"/>
                  </a:solidFill>
                  <a:latin typeface="Arial" panose="020B0604020202020204" pitchFamily="34" charset="0"/>
                  <a:cs typeface="Arial" panose="020B0604020202020204" pitchFamily="34" charset="0"/>
                </a:rPr>
                <a:t>East African Community</a:t>
              </a:r>
              <a:endParaRPr lang="en-ZA" sz="1100" dirty="0" smtClean="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6934441" y="2665413"/>
              <a:ext cx="1436865" cy="1185290"/>
            </a:xfrm>
            <a:prstGeom prst="rect">
              <a:avLst/>
            </a:prstGeom>
            <a:ln>
              <a:noFill/>
            </a:ln>
            <a:effectLst>
              <a:outerShdw blurRad="292100" dist="139700" dir="2700000" algn="tl" rotWithShape="0">
                <a:srgbClr val="333333">
                  <a:alpha val="65000"/>
                </a:srgbClr>
              </a:outerShdw>
            </a:effectLst>
          </p:spPr>
        </p:pic>
      </p:grpSp>
      <p:grpSp>
        <p:nvGrpSpPr>
          <p:cNvPr id="22" name="Group 21"/>
          <p:cNvGrpSpPr/>
          <p:nvPr/>
        </p:nvGrpSpPr>
        <p:grpSpPr>
          <a:xfrm>
            <a:off x="3577038" y="2199871"/>
            <a:ext cx="1738057" cy="1587684"/>
            <a:chOff x="1204714" y="4241944"/>
            <a:chExt cx="1738057" cy="1587684"/>
          </a:xfrm>
        </p:grpSpPr>
        <p:sp>
          <p:nvSpPr>
            <p:cNvPr id="3" name="TextBox 2"/>
            <p:cNvSpPr txBox="1"/>
            <p:nvPr/>
          </p:nvSpPr>
          <p:spPr>
            <a:xfrm>
              <a:off x="1204714" y="4241944"/>
              <a:ext cx="1738057" cy="261610"/>
            </a:xfrm>
            <a:prstGeom prst="rect">
              <a:avLst/>
            </a:prstGeom>
            <a:noFill/>
          </p:spPr>
          <p:txBody>
            <a:bodyPr wrap="square" rtlCol="0">
              <a:spAutoFit/>
            </a:bodyPr>
            <a:lstStyle>
              <a:defPPr>
                <a:defRPr lang="en-US"/>
              </a:defPPr>
              <a:lvl1pPr algn="ctr">
                <a:defRPr sz="1100" b="1">
                  <a:solidFill>
                    <a:schemeClr val="bg1"/>
                  </a:solidFill>
                  <a:latin typeface="Arial" panose="020B0604020202020204" pitchFamily="34" charset="0"/>
                  <a:cs typeface="Arial" panose="020B0604020202020204" pitchFamily="34" charset="0"/>
                </a:defRPr>
              </a:lvl1pPr>
            </a:lstStyle>
            <a:p>
              <a:r>
                <a:rPr lang="en-US" dirty="0"/>
                <a:t>The World Bank</a:t>
              </a:r>
              <a:endParaRPr lang="en-ZA" dirty="0"/>
            </a:p>
          </p:txBody>
        </p:sp>
        <p:pic>
          <p:nvPicPr>
            <p:cNvPr id="11" name="Picture 10"/>
            <p:cNvPicPr>
              <a:picLocks noChangeAspect="1"/>
            </p:cNvPicPr>
            <p:nvPr/>
          </p:nvPicPr>
          <p:blipFill>
            <a:blip r:embed="rId4"/>
            <a:stretch>
              <a:fillRect/>
            </a:stretch>
          </p:blipFill>
          <p:spPr>
            <a:xfrm>
              <a:off x="1204714" y="4662815"/>
              <a:ext cx="1730597" cy="1166813"/>
            </a:xfrm>
            <a:prstGeom prst="rect">
              <a:avLst/>
            </a:prstGeom>
            <a:ln>
              <a:noFill/>
            </a:ln>
            <a:effectLst>
              <a:outerShdw blurRad="292100" dist="139700" dir="2700000" algn="tl" rotWithShape="0">
                <a:srgbClr val="333333">
                  <a:alpha val="65000"/>
                </a:srgbClr>
              </a:outerShdw>
            </a:effectLst>
          </p:spPr>
        </p:pic>
      </p:grpSp>
      <p:grpSp>
        <p:nvGrpSpPr>
          <p:cNvPr id="21" name="Group 20"/>
          <p:cNvGrpSpPr/>
          <p:nvPr/>
        </p:nvGrpSpPr>
        <p:grpSpPr>
          <a:xfrm>
            <a:off x="5949994" y="2210027"/>
            <a:ext cx="1566134" cy="1577528"/>
            <a:chOff x="4357913" y="4268544"/>
            <a:chExt cx="1566134" cy="1577528"/>
          </a:xfrm>
        </p:grpSpPr>
        <p:sp>
          <p:nvSpPr>
            <p:cNvPr id="7" name="TextBox 6"/>
            <p:cNvSpPr txBox="1"/>
            <p:nvPr/>
          </p:nvSpPr>
          <p:spPr>
            <a:xfrm>
              <a:off x="4357913" y="4268544"/>
              <a:ext cx="1527951" cy="369332"/>
            </a:xfrm>
            <a:prstGeom prst="rect">
              <a:avLst/>
            </a:prstGeom>
            <a:noFill/>
          </p:spPr>
          <p:txBody>
            <a:bodyPr wrap="square" rtlCol="0">
              <a:spAutoFit/>
            </a:bodyPr>
            <a:lstStyle>
              <a:defPPr>
                <a:defRPr lang="en-US"/>
              </a:defPPr>
              <a:lvl1pPr algn="ctr">
                <a:defRPr sz="1100" b="1">
                  <a:solidFill>
                    <a:schemeClr val="bg1"/>
                  </a:solidFill>
                  <a:latin typeface="Arial" panose="020B0604020202020204" pitchFamily="34" charset="0"/>
                  <a:cs typeface="Arial" panose="020B0604020202020204" pitchFamily="34" charset="0"/>
                </a:defRPr>
              </a:lvl1pPr>
            </a:lstStyle>
            <a:p>
              <a:r>
                <a:rPr lang="en-US" sz="900" dirty="0" smtClean="0"/>
                <a:t>Bank for International </a:t>
              </a:r>
              <a:r>
                <a:rPr lang="en-US" sz="900" dirty="0"/>
                <a:t>Settlement</a:t>
              </a:r>
              <a:endParaRPr lang="en-ZA" sz="900" dirty="0"/>
            </a:p>
          </p:txBody>
        </p:sp>
        <p:pic>
          <p:nvPicPr>
            <p:cNvPr id="12" name="Picture 11"/>
            <p:cNvPicPr>
              <a:picLocks noChangeAspect="1"/>
            </p:cNvPicPr>
            <p:nvPr/>
          </p:nvPicPr>
          <p:blipFill>
            <a:blip r:embed="rId5"/>
            <a:stretch>
              <a:fillRect/>
            </a:stretch>
          </p:blipFill>
          <p:spPr>
            <a:xfrm>
              <a:off x="4360661" y="4637876"/>
              <a:ext cx="1563386" cy="1208196"/>
            </a:xfrm>
            <a:prstGeom prst="rect">
              <a:avLst/>
            </a:prstGeom>
            <a:ln>
              <a:noFill/>
            </a:ln>
            <a:effectLst>
              <a:outerShdw blurRad="292100" dist="139700" dir="2700000" algn="tl" rotWithShape="0">
                <a:srgbClr val="333333">
                  <a:alpha val="65000"/>
                </a:srgbClr>
              </a:outerShdw>
            </a:effectLst>
          </p:spPr>
        </p:pic>
      </p:grpSp>
      <p:grpSp>
        <p:nvGrpSpPr>
          <p:cNvPr id="23" name="Group 22"/>
          <p:cNvGrpSpPr/>
          <p:nvPr/>
        </p:nvGrpSpPr>
        <p:grpSpPr>
          <a:xfrm>
            <a:off x="4924397" y="4019936"/>
            <a:ext cx="1323975" cy="1644148"/>
            <a:chOff x="7034210" y="4188083"/>
            <a:chExt cx="1323975" cy="1644148"/>
          </a:xfrm>
        </p:grpSpPr>
        <p:sp>
          <p:nvSpPr>
            <p:cNvPr id="6" name="TextBox 5"/>
            <p:cNvSpPr txBox="1"/>
            <p:nvPr/>
          </p:nvSpPr>
          <p:spPr>
            <a:xfrm>
              <a:off x="7130559" y="4188083"/>
              <a:ext cx="1131279" cy="369332"/>
            </a:xfrm>
            <a:prstGeom prst="rect">
              <a:avLst/>
            </a:prstGeom>
            <a:noFill/>
          </p:spPr>
          <p:txBody>
            <a:bodyPr wrap="square" rtlCol="0">
              <a:sp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r>
                <a:rPr lang="en-US" dirty="0"/>
                <a:t>International Monetary Fund </a:t>
              </a:r>
              <a:endParaRPr lang="en-ZA" dirty="0"/>
            </a:p>
          </p:txBody>
        </p:sp>
        <p:pic>
          <p:nvPicPr>
            <p:cNvPr id="13" name="Picture 12"/>
            <p:cNvPicPr>
              <a:picLocks noChangeAspect="1"/>
            </p:cNvPicPr>
            <p:nvPr/>
          </p:nvPicPr>
          <p:blipFill>
            <a:blip r:embed="rId6"/>
            <a:stretch>
              <a:fillRect/>
            </a:stretch>
          </p:blipFill>
          <p:spPr>
            <a:xfrm>
              <a:off x="7034210" y="4624035"/>
              <a:ext cx="1323975" cy="1208196"/>
            </a:xfrm>
            <a:prstGeom prst="rect">
              <a:avLst/>
            </a:prstGeom>
            <a:ln>
              <a:noFill/>
            </a:ln>
            <a:effectLst>
              <a:outerShdw blurRad="292100" dist="139700" dir="2700000" algn="tl" rotWithShape="0">
                <a:srgbClr val="333333">
                  <a:alpha val="65000"/>
                </a:srgbClr>
              </a:outerShdw>
            </a:effectLst>
          </p:spPr>
        </p:pic>
      </p:grpSp>
      <p:grpSp>
        <p:nvGrpSpPr>
          <p:cNvPr id="19" name="Group 18"/>
          <p:cNvGrpSpPr/>
          <p:nvPr/>
        </p:nvGrpSpPr>
        <p:grpSpPr>
          <a:xfrm>
            <a:off x="959733" y="2259468"/>
            <a:ext cx="2226755" cy="1383387"/>
            <a:chOff x="1088739" y="2234526"/>
            <a:chExt cx="2226755" cy="1383387"/>
          </a:xfrm>
        </p:grpSpPr>
        <p:pic>
          <p:nvPicPr>
            <p:cNvPr id="14" name="Picture 13"/>
            <p:cNvPicPr>
              <a:picLocks noChangeAspect="1"/>
            </p:cNvPicPr>
            <p:nvPr/>
          </p:nvPicPr>
          <p:blipFill>
            <a:blip r:embed="rId7"/>
            <a:stretch>
              <a:fillRect/>
            </a:stretch>
          </p:blipFill>
          <p:spPr>
            <a:xfrm>
              <a:off x="1204714" y="2665413"/>
              <a:ext cx="1876425" cy="952500"/>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1088739" y="2234526"/>
              <a:ext cx="2226755" cy="430887"/>
            </a:xfrm>
            <a:prstGeom prst="rect">
              <a:avLst/>
            </a:prstGeom>
            <a:noFill/>
          </p:spPr>
          <p:txBody>
            <a:bodyPr wrap="square" rtlCol="0">
              <a:spAutoFit/>
            </a:bodyPr>
            <a:lstStyle/>
            <a:p>
              <a:pPr algn="ctr"/>
              <a:r>
                <a:rPr lang="en-US" sz="1100" b="1" dirty="0">
                  <a:solidFill>
                    <a:schemeClr val="bg1"/>
                  </a:solidFill>
                  <a:latin typeface="Arial" panose="020B0604020202020204" pitchFamily="34" charset="0"/>
                  <a:cs typeface="Arial" panose="020B0604020202020204" pitchFamily="34" charset="0"/>
                </a:rPr>
                <a:t>Common Market for Eastern and Southern Africa </a:t>
              </a:r>
              <a:endParaRPr lang="en-ZA" sz="1100" b="1" dirty="0">
                <a:solidFill>
                  <a:schemeClr val="bg1"/>
                </a:solidFill>
                <a:latin typeface="Arial" panose="020B0604020202020204" pitchFamily="34" charset="0"/>
                <a:cs typeface="Arial" panose="020B0604020202020204" pitchFamily="34" charset="0"/>
              </a:endParaRPr>
            </a:p>
          </p:txBody>
        </p:sp>
      </p:grpSp>
      <p:sp>
        <p:nvSpPr>
          <p:cNvPr id="10" name="TextBox 9"/>
          <p:cNvSpPr txBox="1"/>
          <p:nvPr/>
        </p:nvSpPr>
        <p:spPr>
          <a:xfrm>
            <a:off x="113233" y="1146649"/>
            <a:ext cx="8868639" cy="1200329"/>
          </a:xfrm>
          <a:prstGeom prst="rect">
            <a:avLst/>
          </a:prstGeom>
          <a:noFill/>
        </p:spPr>
        <p:txBody>
          <a:bodyPr wrap="square" rtlCol="0">
            <a:spAutoFit/>
          </a:bodyPr>
          <a:lstStyle/>
          <a:p>
            <a:pPr algn="just"/>
            <a:r>
              <a:rPr lang="en-ZA" sz="1200" b="1" dirty="0">
                <a:solidFill>
                  <a:schemeClr val="bg1"/>
                </a:solidFill>
                <a:latin typeface="Arial" panose="020B0604020202020204" pitchFamily="34" charset="0"/>
                <a:cs typeface="Arial" panose="020B0604020202020204" pitchFamily="34" charset="0"/>
              </a:rPr>
              <a:t>For the SADC PS Integration Project , there is cooperation and engagement with other regional bodies and international bodies</a:t>
            </a:r>
            <a:r>
              <a:rPr lang="en-ZA" sz="1200" b="1" dirty="0" smtClean="0">
                <a:solidFill>
                  <a:schemeClr val="bg1"/>
                </a:solidFill>
                <a:latin typeface="Arial" panose="020B0604020202020204" pitchFamily="34" charset="0"/>
                <a:cs typeface="Arial" panose="020B0604020202020204" pitchFamily="34" charset="0"/>
              </a:rPr>
              <a:t>.  Activities  include;</a:t>
            </a:r>
          </a:p>
          <a:p>
            <a:pPr marL="171450" indent="-171450" algn="just">
              <a:buFont typeface="Arial" panose="020B0604020202020204" pitchFamily="34" charset="0"/>
              <a:buChar char="•"/>
            </a:pPr>
            <a:r>
              <a:rPr lang="en-ZA" sz="1200" b="1" dirty="0" smtClean="0">
                <a:solidFill>
                  <a:schemeClr val="bg1"/>
                </a:solidFill>
                <a:latin typeface="Arial" panose="020B0604020202020204" pitchFamily="34" charset="0"/>
                <a:cs typeface="Arial" panose="020B0604020202020204" pitchFamily="34" charset="0"/>
              </a:rPr>
              <a:t> </a:t>
            </a:r>
            <a:r>
              <a:rPr lang="en-ZA" sz="1200" b="1" dirty="0">
                <a:solidFill>
                  <a:schemeClr val="bg1"/>
                </a:solidFill>
                <a:latin typeface="Arial" panose="020B0604020202020204" pitchFamily="34" charset="0"/>
                <a:cs typeface="Arial" panose="020B0604020202020204" pitchFamily="34" charset="0"/>
              </a:rPr>
              <a:t>Funding, </a:t>
            </a:r>
            <a:endParaRPr lang="en-ZA" sz="1200" b="1" dirty="0" smtClean="0">
              <a:solidFill>
                <a:schemeClr val="bg1"/>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ZA" sz="1200" b="1" dirty="0" smtClean="0">
                <a:solidFill>
                  <a:schemeClr val="bg1"/>
                </a:solidFill>
                <a:latin typeface="Arial" panose="020B0604020202020204" pitchFamily="34" charset="0"/>
                <a:cs typeface="Arial" panose="020B0604020202020204" pitchFamily="34" charset="0"/>
              </a:rPr>
              <a:t>Training </a:t>
            </a:r>
            <a:r>
              <a:rPr lang="en-ZA" sz="1200" b="1" dirty="0">
                <a:solidFill>
                  <a:schemeClr val="bg1"/>
                </a:solidFill>
                <a:latin typeface="Arial" panose="020B0604020202020204" pitchFamily="34" charset="0"/>
                <a:cs typeface="Arial" panose="020B0604020202020204" pitchFamily="34" charset="0"/>
              </a:rPr>
              <a:t>and </a:t>
            </a:r>
            <a:endParaRPr lang="en-ZA" sz="1200" b="1" dirty="0" smtClean="0">
              <a:solidFill>
                <a:schemeClr val="bg1"/>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ZA" sz="1200" b="1" dirty="0" smtClean="0">
                <a:solidFill>
                  <a:schemeClr val="bg1"/>
                </a:solidFill>
                <a:latin typeface="Arial" panose="020B0604020202020204" pitchFamily="34" charset="0"/>
                <a:cs typeface="Arial" panose="020B0604020202020204" pitchFamily="34" charset="0"/>
              </a:rPr>
              <a:t>sharing </a:t>
            </a:r>
            <a:r>
              <a:rPr lang="en-ZA" sz="1200" b="1" dirty="0">
                <a:solidFill>
                  <a:schemeClr val="bg1"/>
                </a:solidFill>
                <a:latin typeface="Arial" panose="020B0604020202020204" pitchFamily="34" charset="0"/>
                <a:cs typeface="Arial" panose="020B0604020202020204" pitchFamily="34" charset="0"/>
              </a:rPr>
              <a:t>of information. </a:t>
            </a:r>
          </a:p>
          <a:p>
            <a:pPr algn="just"/>
            <a:endParaRPr lang="en-ZA" sz="1200" dirty="0" smtClean="0">
              <a:solidFill>
                <a:schemeClr val="bg1"/>
              </a:solidFill>
            </a:endParaRPr>
          </a:p>
        </p:txBody>
      </p:sp>
    </p:spTree>
    <p:extLst>
      <p:ext uri="{BB962C8B-B14F-4D97-AF65-F5344CB8AC3E}">
        <p14:creationId xmlns:p14="http://schemas.microsoft.com/office/powerpoint/2010/main" val="2490170148"/>
      </p:ext>
    </p:extLst>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6033" y="498475"/>
            <a:ext cx="8080375" cy="471487"/>
          </a:xfr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algn="ctr"/>
            <a:r>
              <a:rPr lang="en-US" dirty="0" smtClean="0"/>
              <a:t>4. </a:t>
            </a:r>
            <a:r>
              <a:rPr lang="en-US" dirty="0"/>
              <a:t>SADC Payment System Project : Vision </a:t>
            </a:r>
          </a:p>
        </p:txBody>
      </p:sp>
      <p:sp>
        <p:nvSpPr>
          <p:cNvPr id="88067" name="Rectangle 3"/>
          <p:cNvSpPr>
            <a:spLocks noGrp="1" noChangeArrowheads="1"/>
          </p:cNvSpPr>
          <p:nvPr>
            <p:ph type="body" idx="1"/>
          </p:nvPr>
        </p:nvSpPr>
        <p:spPr>
          <a:xfrm>
            <a:off x="1718553" y="1268407"/>
            <a:ext cx="7047855" cy="4429125"/>
          </a:xfrm>
        </p:spPr>
        <p:txBody>
          <a:bodyPr/>
          <a:lstStyle/>
          <a:p>
            <a:pPr marL="0" indent="0" eaLnBrk="1" hangingPunct="1">
              <a:buNone/>
              <a:defRPr/>
            </a:pPr>
            <a:r>
              <a:rPr lang="en-US" dirty="0" smtClean="0"/>
              <a:t>Each SADC country should have:</a:t>
            </a:r>
          </a:p>
          <a:p>
            <a:pPr eaLnBrk="1" hangingPunct="1">
              <a:buFont typeface="Wingdings" panose="05000000000000000000" pitchFamily="2" charset="2"/>
              <a:buChar char="q"/>
              <a:defRPr/>
            </a:pPr>
            <a:r>
              <a:rPr lang="en-US" dirty="0" smtClean="0"/>
              <a:t>A </a:t>
            </a:r>
            <a:r>
              <a:rPr lang="en-US" b="1" dirty="0" smtClean="0"/>
              <a:t>safe</a:t>
            </a:r>
            <a:r>
              <a:rPr lang="en-US" dirty="0" smtClean="0"/>
              <a:t> and </a:t>
            </a:r>
            <a:r>
              <a:rPr lang="en-US" b="1" dirty="0" smtClean="0"/>
              <a:t>efficient</a:t>
            </a:r>
            <a:r>
              <a:rPr lang="en-US" dirty="0" smtClean="0"/>
              <a:t> payment system which is:</a:t>
            </a:r>
          </a:p>
          <a:p>
            <a:pPr lvl="1" eaLnBrk="1" hangingPunct="1">
              <a:defRPr/>
            </a:pPr>
            <a:r>
              <a:rPr lang="en-US" dirty="0" smtClean="0"/>
              <a:t>Internationally acceptable;</a:t>
            </a:r>
          </a:p>
          <a:p>
            <a:pPr lvl="1" eaLnBrk="1" hangingPunct="1">
              <a:defRPr/>
            </a:pPr>
            <a:r>
              <a:rPr lang="en-US" dirty="0" smtClean="0"/>
              <a:t>Interlinked within the region; and</a:t>
            </a:r>
          </a:p>
          <a:p>
            <a:pPr lvl="1" eaLnBrk="1" hangingPunct="1">
              <a:defRPr/>
            </a:pPr>
            <a:r>
              <a:rPr lang="en-US" dirty="0" smtClean="0"/>
              <a:t>Supporting the aims of SADC Trade and investment.</a:t>
            </a:r>
          </a:p>
        </p:txBody>
      </p:sp>
      <p:sp>
        <p:nvSpPr>
          <p:cNvPr id="2" name="Date Placeholder 1"/>
          <p:cNvSpPr>
            <a:spLocks noGrp="1"/>
          </p:cNvSpPr>
          <p:nvPr>
            <p:ph type="dt" sz="half" idx="10"/>
          </p:nvPr>
        </p:nvSpPr>
        <p:spPr/>
        <p:txBody>
          <a:bodyPr/>
          <a:lstStyle/>
          <a:p>
            <a:pPr>
              <a:defRPr/>
            </a:pPr>
            <a:fld id="{4AF873D4-2DEE-42F6-AD41-021423D4CCF7}" type="datetime1">
              <a:rPr lang="en-US" smtClean="0"/>
              <a:t>4/18/2019</a:t>
            </a:fld>
            <a:endParaRPr lang="en-US" dirty="0"/>
          </a:p>
        </p:txBody>
      </p:sp>
      <p:sp>
        <p:nvSpPr>
          <p:cNvPr id="3" name="Slide Number Placeholder 2"/>
          <p:cNvSpPr>
            <a:spLocks noGrp="1"/>
          </p:cNvSpPr>
          <p:nvPr>
            <p:ph type="sldNum" sz="quarter" idx="12"/>
          </p:nvPr>
        </p:nvSpPr>
        <p:spPr/>
        <p:txBody>
          <a:bodyPr/>
          <a:lstStyle/>
          <a:p>
            <a:pPr>
              <a:defRPr/>
            </a:pPr>
            <a:fld id="{C053F73B-485D-409F-9674-052DBA395C3A}" type="slidenum">
              <a:rPr lang="en-US" smtClean="0"/>
              <a:pPr>
                <a:defRPr/>
              </a:pPr>
              <a:t>7</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390" y="1859364"/>
            <a:ext cx="1937240" cy="1525861"/>
          </a:xfrm>
          <a:prstGeom prst="rect">
            <a:avLst/>
          </a:prstGeom>
        </p:spPr>
      </p:pic>
      <p:pic>
        <p:nvPicPr>
          <p:cNvPr id="7" name="Picture 6"/>
          <p:cNvPicPr>
            <a:picLocks noChangeAspect="1"/>
          </p:cNvPicPr>
          <p:nvPr/>
        </p:nvPicPr>
        <p:blipFill>
          <a:blip r:embed="rId3"/>
          <a:stretch>
            <a:fillRect/>
          </a:stretch>
        </p:blipFill>
        <p:spPr>
          <a:xfrm>
            <a:off x="5518826" y="3548783"/>
            <a:ext cx="2918614" cy="2258511"/>
          </a:xfrm>
          <a:prstGeom prst="rect">
            <a:avLst/>
          </a:prstGeom>
        </p:spPr>
      </p:pic>
    </p:spTree>
    <p:extLst>
      <p:ext uri="{BB962C8B-B14F-4D97-AF65-F5344CB8AC3E}">
        <p14:creationId xmlns:p14="http://schemas.microsoft.com/office/powerpoint/2010/main" val="196627947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877" y="1867561"/>
            <a:ext cx="4024539" cy="4084646"/>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810958" y="447417"/>
            <a:ext cx="8080375" cy="851002"/>
          </a:xfrm>
          <a:prstGeom prst="rect">
            <a:avLst/>
          </a:prstGeo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lvl1pPr marL="185738" indent="-185738" algn="ctr" defTabSz="995363" eaLnBrk="0" hangingPunct="0">
              <a:lnSpc>
                <a:spcPct val="85000"/>
              </a:lnSpc>
              <a:tabLst>
                <a:tab pos="952500" algn="l"/>
                <a:tab pos="2003425" algn="l"/>
              </a:tabLst>
              <a:defRPr sz="2900">
                <a:effectLst/>
                <a:latin typeface="Arial" panose="020B0604020202020204" pitchFamily="34" charset="0"/>
                <a:ea typeface="+mj-ea"/>
                <a:cs typeface="Arial" panose="020B0604020202020204" pitchFamily="34" charset="0"/>
              </a:defRPr>
            </a:lvl1pPr>
            <a:lvl2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2pPr>
            <a:lvl3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3pPr>
            <a:lvl4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4pPr>
            <a:lvl5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5pPr>
            <a:lvl6pPr marL="6429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6pPr>
            <a:lvl7pPr marL="11001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7pPr>
            <a:lvl8pPr marL="15573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8pPr>
            <a:lvl9pPr marL="20145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9pPr>
          </a:lstStyle>
          <a:p>
            <a:r>
              <a:rPr lang="en-ZA" dirty="0" smtClean="0"/>
              <a:t>5. </a:t>
            </a:r>
            <a:r>
              <a:rPr lang="en-ZA" dirty="0"/>
              <a:t>SADC Payment System Project: </a:t>
            </a:r>
            <a:r>
              <a:rPr lang="en-US" dirty="0"/>
              <a:t>Modernisation of Payment Systems</a:t>
            </a:r>
          </a:p>
        </p:txBody>
      </p:sp>
    </p:spTree>
    <p:extLst>
      <p:ext uri="{BB962C8B-B14F-4D97-AF65-F5344CB8AC3E}">
        <p14:creationId xmlns:p14="http://schemas.microsoft.com/office/powerpoint/2010/main" val="1665229600"/>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993" y="512400"/>
            <a:ext cx="7920000" cy="471668"/>
          </a:xfrm>
          <a:solidFill>
            <a:srgbClr val="171796"/>
          </a:solidFill>
          <a:ln w="9525">
            <a:solidFill>
              <a:srgbClr val="00B0F0"/>
            </a:solidFill>
            <a:miter lim="800000"/>
            <a:headEnd/>
            <a:tailEnd/>
          </a:ln>
          <a:effectLst>
            <a:outerShdw dist="71842" dir="2700000" algn="ctr" rotWithShape="0">
              <a:schemeClr val="bg2"/>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algn="ctr"/>
            <a:r>
              <a:rPr lang="en-ZA" dirty="0"/>
              <a:t>5</a:t>
            </a:r>
            <a:r>
              <a:rPr lang="en-ZA" dirty="0" smtClean="0"/>
              <a:t>.1 </a:t>
            </a:r>
            <a:r>
              <a:rPr lang="en-ZA" dirty="0"/>
              <a:t>Modernisation : </a:t>
            </a:r>
            <a:r>
              <a:rPr lang="en-ZA" dirty="0" smtClean="0"/>
              <a:t>Primary Initiatives</a:t>
            </a:r>
            <a:endParaRPr lang="en-ZA" dirty="0"/>
          </a:p>
        </p:txBody>
      </p:sp>
      <p:sp>
        <p:nvSpPr>
          <p:cNvPr id="3" name="Slide Number Placeholder 2"/>
          <p:cNvSpPr>
            <a:spLocks noGrp="1"/>
          </p:cNvSpPr>
          <p:nvPr>
            <p:ph type="sldNum" sz="quarter" idx="12"/>
          </p:nvPr>
        </p:nvSpPr>
        <p:spPr/>
        <p:txBody>
          <a:bodyPr/>
          <a:lstStyle/>
          <a:p>
            <a:pPr>
              <a:defRPr/>
            </a:pPr>
            <a:fld id="{265C23F4-E0E9-4A55-A7F0-2542A8126D45}" type="slidenum">
              <a:rPr lang="en-GB" smtClean="0"/>
              <a:pPr>
                <a:defRPr/>
              </a:pPr>
              <a:t>9</a:t>
            </a:fld>
            <a:endParaRPr lang="en-GB" dirty="0"/>
          </a:p>
        </p:txBody>
      </p:sp>
      <p:sp>
        <p:nvSpPr>
          <p:cNvPr id="4" name="Date Placeholder 3"/>
          <p:cNvSpPr>
            <a:spLocks noGrp="1"/>
          </p:cNvSpPr>
          <p:nvPr>
            <p:ph type="dt" sz="half" idx="10"/>
          </p:nvPr>
        </p:nvSpPr>
        <p:spPr/>
        <p:txBody>
          <a:bodyPr/>
          <a:lstStyle/>
          <a:p>
            <a:pPr>
              <a:defRPr/>
            </a:pPr>
            <a:fld id="{C64667A4-1BBF-4EDA-9BFF-B2C52B6D3890}" type="datetime1">
              <a:rPr lang="en-US" smtClean="0"/>
              <a:t>4/18/2019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51722833"/>
              </p:ext>
            </p:extLst>
          </p:nvPr>
        </p:nvGraphicFramePr>
        <p:xfrm>
          <a:off x="0" y="2028964"/>
          <a:ext cx="9144001" cy="2377440"/>
        </p:xfrm>
        <a:graphic>
          <a:graphicData uri="http://schemas.openxmlformats.org/drawingml/2006/table">
            <a:tbl>
              <a:tblPr firstRow="1" bandRow="1">
                <a:tableStyleId>{5C22544A-7EE6-4342-B048-85BDC9FD1C3A}</a:tableStyleId>
              </a:tblPr>
              <a:tblGrid>
                <a:gridCol w="1031912"/>
                <a:gridCol w="1176490"/>
                <a:gridCol w="1220600"/>
                <a:gridCol w="1143000"/>
                <a:gridCol w="1143000"/>
                <a:gridCol w="1128731"/>
                <a:gridCol w="1276139"/>
                <a:gridCol w="1024129"/>
              </a:tblGrid>
              <a:tr h="179076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latin typeface="Arial" panose="020B0604020202020204" pitchFamily="34" charset="0"/>
                          <a:cs typeface="Arial" panose="020B0604020202020204" pitchFamily="34" charset="0"/>
                        </a:rPr>
                        <a:t>Develop Domestic </a:t>
                      </a:r>
                      <a:r>
                        <a:rPr lang="en-US" sz="1200" b="1" dirty="0" smtClean="0">
                          <a:solidFill>
                            <a:schemeClr val="bg1"/>
                          </a:solidFill>
                          <a:latin typeface="Arial" panose="020B0604020202020204" pitchFamily="34" charset="0"/>
                          <a:cs typeface="Arial" panose="020B0604020202020204" pitchFamily="34" charset="0"/>
                        </a:rPr>
                        <a:t>Vision and Strategy</a:t>
                      </a:r>
                      <a:endParaRPr lang="en-ZA" sz="1200" b="1" dirty="0">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latin typeface="Arial" panose="020B0604020202020204" pitchFamily="34" charset="0"/>
                          <a:cs typeface="Arial" panose="020B0604020202020204" pitchFamily="34" charset="0"/>
                        </a:rPr>
                        <a:t>Promulgate of </a:t>
                      </a:r>
                      <a:r>
                        <a:rPr lang="en-US" sz="1200" b="1" dirty="0" smtClean="0">
                          <a:solidFill>
                            <a:schemeClr val="bg1"/>
                          </a:solidFill>
                          <a:latin typeface="Arial" panose="020B0604020202020204" pitchFamily="34" charset="0"/>
                          <a:cs typeface="Arial" panose="020B0604020202020204" pitchFamily="34" charset="0"/>
                        </a:rPr>
                        <a:t>National Payment </a:t>
                      </a:r>
                      <a:r>
                        <a:rPr lang="en-US" sz="1200" b="1" smtClean="0">
                          <a:solidFill>
                            <a:schemeClr val="bg1"/>
                          </a:solidFill>
                          <a:latin typeface="Arial" panose="020B0604020202020204" pitchFamily="34" charset="0"/>
                          <a:cs typeface="Arial" panose="020B0604020202020204" pitchFamily="34" charset="0"/>
                        </a:rPr>
                        <a:t>System Acts</a:t>
                      </a:r>
                      <a:endParaRPr lang="en-GB" sz="1200" b="1" dirty="0" smtClean="0">
                        <a:solidFill>
                          <a:schemeClr val="bg1"/>
                        </a:solidFill>
                        <a:latin typeface="Arial" panose="020B0604020202020204" pitchFamily="34" charset="0"/>
                        <a:cs typeface="Arial" panose="020B0604020202020204" pitchFamily="34" charset="0"/>
                      </a:endParaRPr>
                    </a:p>
                    <a:p>
                      <a:pPr algn="just"/>
                      <a:endParaRPr lang="en-ZA" sz="1200" b="0" dirty="0">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latin typeface="Arial" panose="020B0604020202020204" pitchFamily="34" charset="0"/>
                          <a:cs typeface="Arial" panose="020B0604020202020204" pitchFamily="34" charset="0"/>
                        </a:rPr>
                        <a:t>Establish of </a:t>
                      </a:r>
                      <a:r>
                        <a:rPr lang="en-US" sz="1200" b="1" dirty="0" smtClean="0">
                          <a:solidFill>
                            <a:schemeClr val="bg1"/>
                          </a:solidFill>
                          <a:latin typeface="Arial" panose="020B0604020202020204" pitchFamily="34" charset="0"/>
                          <a:cs typeface="Arial" panose="020B0604020202020204" pitchFamily="34" charset="0"/>
                        </a:rPr>
                        <a:t>National payment system departments or divisions </a:t>
                      </a:r>
                      <a:r>
                        <a:rPr lang="en-US" sz="1200" b="0" dirty="0" smtClean="0">
                          <a:solidFill>
                            <a:schemeClr val="bg1"/>
                          </a:solidFill>
                          <a:latin typeface="Arial" panose="020B0604020202020204" pitchFamily="34" charset="0"/>
                          <a:cs typeface="Arial" panose="020B0604020202020204" pitchFamily="34" charset="0"/>
                        </a:rPr>
                        <a:t>within the respective SADC central banks</a:t>
                      </a:r>
                      <a:endParaRPr lang="en-GB" sz="1200" b="0" dirty="0" smtClean="0">
                        <a:solidFill>
                          <a:schemeClr val="bg1"/>
                        </a:solidFill>
                        <a:latin typeface="Arial" panose="020B0604020202020204" pitchFamily="34" charset="0"/>
                        <a:cs typeface="Arial" panose="020B0604020202020204" pitchFamily="34" charset="0"/>
                      </a:endParaRPr>
                    </a:p>
                    <a:p>
                      <a:pPr algn="just"/>
                      <a:endParaRPr lang="en-ZA" sz="1200" b="0" dirty="0">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smtClean="0">
                          <a:solidFill>
                            <a:schemeClr val="bg1"/>
                          </a:solidFill>
                          <a:latin typeface="Arial" panose="020B0604020202020204" pitchFamily="34" charset="0"/>
                          <a:cs typeface="Arial" panose="020B0604020202020204" pitchFamily="34" charset="0"/>
                        </a:rPr>
                        <a:t>Developed and implemented of </a:t>
                      </a:r>
                      <a:r>
                        <a:rPr lang="en-US" sz="1200" b="1" smtClean="0">
                          <a:solidFill>
                            <a:schemeClr val="bg1"/>
                          </a:solidFill>
                          <a:latin typeface="Arial" panose="020B0604020202020204" pitchFamily="34" charset="0"/>
                          <a:cs typeface="Arial" panose="020B0604020202020204" pitchFamily="34" charset="0"/>
                        </a:rPr>
                        <a:t>domestic RTGS</a:t>
                      </a:r>
                    </a:p>
                    <a:p>
                      <a:pPr algn="just"/>
                      <a:endParaRPr lang="en-ZA" sz="1200" b="0" dirty="0">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latin typeface="Arial" panose="020B0604020202020204" pitchFamily="34" charset="0"/>
                          <a:cs typeface="Arial" panose="020B0604020202020204" pitchFamily="34" charset="0"/>
                        </a:rPr>
                        <a:t>Developed domestic </a:t>
                      </a:r>
                      <a:r>
                        <a:rPr lang="en-US" sz="1200" b="1" dirty="0" smtClean="0">
                          <a:solidFill>
                            <a:schemeClr val="bg1"/>
                          </a:solidFill>
                          <a:latin typeface="Arial" panose="020B0604020202020204" pitchFamily="34" charset="0"/>
                          <a:cs typeface="Arial" panose="020B0604020202020204" pitchFamily="34" charset="0"/>
                        </a:rPr>
                        <a:t>oversight functions and frameworks</a:t>
                      </a:r>
                      <a:endParaRPr lang="en-GB" sz="1200" b="1" dirty="0" smtClean="0">
                        <a:solidFill>
                          <a:schemeClr val="bg1"/>
                        </a:solidFill>
                        <a:latin typeface="Arial" panose="020B0604020202020204" pitchFamily="34" charset="0"/>
                        <a:cs typeface="Arial" panose="020B0604020202020204" pitchFamily="34" charset="0"/>
                      </a:endParaRPr>
                    </a:p>
                    <a:p>
                      <a:pPr algn="just"/>
                      <a:endParaRPr lang="en-ZA" sz="1200" b="0" dirty="0">
                        <a:latin typeface="Arial" panose="020B0604020202020204" pitchFamily="34" charset="0"/>
                        <a:cs typeface="Arial" panose="020B0604020202020204" pitchFamily="34" charset="0"/>
                      </a:endParaRPr>
                    </a:p>
                  </a:txBody>
                  <a:tcPr/>
                </a:tc>
                <a:tc>
                  <a:txBody>
                    <a:bodyPr/>
                    <a:lstStyle/>
                    <a:p>
                      <a:pPr marL="0" indent="0" algn="just" defTabSz="914400" rtl="0" eaLnBrk="1" latinLnBrk="0" hangingPunct="1">
                        <a:spcBef>
                          <a:spcPct val="20000"/>
                        </a:spcBef>
                        <a:buClr>
                          <a:srgbClr val="171796"/>
                        </a:buClr>
                        <a:buSzPct val="55000"/>
                        <a:buFont typeface="Wingdings" panose="05000000000000000000" pitchFamily="2" charset="2"/>
                        <a:buNone/>
                      </a:pPr>
                      <a:r>
                        <a:rPr lang="en-US" sz="1200" b="0" kern="1200" dirty="0" smtClean="0">
                          <a:solidFill>
                            <a:schemeClr val="bg1"/>
                          </a:solidFill>
                          <a:latin typeface="Arial" panose="020B0604020202020204" pitchFamily="34" charset="0"/>
                          <a:ea typeface="+mn-ea"/>
                          <a:cs typeface="Arial" panose="020B0604020202020204" pitchFamily="34" charset="0"/>
                        </a:rPr>
                        <a:t>Domestic RTGS </a:t>
                      </a:r>
                      <a:r>
                        <a:rPr lang="en-US" sz="1200" b="1" kern="1200" dirty="0" smtClean="0">
                          <a:solidFill>
                            <a:schemeClr val="bg1"/>
                          </a:solidFill>
                          <a:latin typeface="Arial" panose="020B0604020202020204" pitchFamily="34" charset="0"/>
                          <a:ea typeface="+mn-ea"/>
                          <a:cs typeface="Arial" panose="020B0604020202020204" pitchFamily="34" charset="0"/>
                        </a:rPr>
                        <a:t>interlinked with Central Securities depositories </a:t>
                      </a:r>
                      <a:r>
                        <a:rPr lang="en-US" sz="1200" b="0" kern="1200" dirty="0" smtClean="0">
                          <a:solidFill>
                            <a:schemeClr val="bg1"/>
                          </a:solidFill>
                          <a:latin typeface="Arial" panose="020B0604020202020204" pitchFamily="34" charset="0"/>
                          <a:ea typeface="+mn-ea"/>
                          <a:cs typeface="Arial" panose="020B0604020202020204" pitchFamily="34" charset="0"/>
                        </a:rPr>
                        <a:t>to achieve delivery versus payment (DvP)</a:t>
                      </a:r>
                      <a:endParaRPr lang="en-GB" sz="1200" b="0" kern="1200" dirty="0" smtClean="0">
                        <a:solidFill>
                          <a:schemeClr val="bg1"/>
                        </a:solidFill>
                        <a:latin typeface="Arial" panose="020B0604020202020204" pitchFamily="34" charset="0"/>
                        <a:ea typeface="+mn-ea"/>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latin typeface="Arial" panose="020B0604020202020204" pitchFamily="34" charset="0"/>
                          <a:cs typeface="Arial" panose="020B0604020202020204" pitchFamily="34" charset="0"/>
                        </a:rPr>
                        <a:t>Implemented of </a:t>
                      </a:r>
                      <a:r>
                        <a:rPr lang="en-US" sz="1200" b="1" dirty="0" smtClean="0">
                          <a:solidFill>
                            <a:schemeClr val="bg1"/>
                          </a:solidFill>
                          <a:latin typeface="Arial" panose="020B0604020202020204" pitchFamily="34" charset="0"/>
                          <a:cs typeface="Arial" panose="020B0604020202020204" pitchFamily="34" charset="0"/>
                        </a:rPr>
                        <a:t>domestic Retail Payment infrastructures </a:t>
                      </a:r>
                      <a:r>
                        <a:rPr lang="en-US" sz="1200" b="0" dirty="0" smtClean="0">
                          <a:solidFill>
                            <a:schemeClr val="bg1"/>
                          </a:solidFill>
                          <a:latin typeface="Arial" panose="020B0604020202020204" pitchFamily="34" charset="0"/>
                          <a:cs typeface="Arial" panose="020B0604020202020204" pitchFamily="34" charset="0"/>
                        </a:rPr>
                        <a:t>for different payment streams/schemes</a:t>
                      </a:r>
                      <a:endParaRPr lang="en-GB" sz="1200" b="0" dirty="0" smtClean="0">
                        <a:solidFill>
                          <a:schemeClr val="bg1"/>
                        </a:solidFill>
                        <a:latin typeface="Arial" panose="020B0604020202020204" pitchFamily="34" charset="0"/>
                        <a:cs typeface="Arial" panose="020B0604020202020204" pitchFamily="34" charset="0"/>
                      </a:endParaRPr>
                    </a:p>
                    <a:p>
                      <a:pPr algn="just"/>
                      <a:endParaRPr lang="en-ZA" sz="1200" b="0" dirty="0">
                        <a:latin typeface="Arial" panose="020B0604020202020204" pitchFamily="34" charset="0"/>
                        <a:cs typeface="Arial" panose="020B0604020202020204" pitchFamily="34" charset="0"/>
                      </a:endParaRPr>
                    </a:p>
                  </a:txBody>
                  <a:tcPr/>
                </a:tc>
                <a:tc>
                  <a:txBody>
                    <a:bodyPr/>
                    <a:lstStyle/>
                    <a:p>
                      <a:pPr algn="just"/>
                      <a:r>
                        <a:rPr lang="en-US" sz="1200" b="0" dirty="0" smtClean="0">
                          <a:solidFill>
                            <a:schemeClr val="bg1"/>
                          </a:solidFill>
                          <a:latin typeface="Arial" panose="020B0604020202020204" pitchFamily="34" charset="0"/>
                          <a:cs typeface="Arial" panose="020B0604020202020204" pitchFamily="34" charset="0"/>
                        </a:rPr>
                        <a:t>Introduced and enhanced </a:t>
                      </a:r>
                      <a:r>
                        <a:rPr lang="en-US" sz="1200" b="1" dirty="0" smtClean="0">
                          <a:solidFill>
                            <a:schemeClr val="bg1"/>
                          </a:solidFill>
                          <a:latin typeface="Arial" panose="020B0604020202020204" pitchFamily="34" charset="0"/>
                          <a:cs typeface="Arial" panose="020B0604020202020204" pitchFamily="34" charset="0"/>
                        </a:rPr>
                        <a:t>mobile payment and mobile banking </a:t>
                      </a:r>
                      <a:r>
                        <a:rPr lang="en-US" sz="1200" b="0" dirty="0" smtClean="0">
                          <a:solidFill>
                            <a:schemeClr val="bg1"/>
                          </a:solidFill>
                          <a:latin typeface="Arial" panose="020B0604020202020204" pitchFamily="34" charset="0"/>
                          <a:cs typeface="Arial" panose="020B0604020202020204" pitchFamily="34" charset="0"/>
                        </a:rPr>
                        <a:t>initiatives to support financial inclusion</a:t>
                      </a:r>
                      <a:endParaRPr lang="en-ZA" sz="1200" b="0" dirty="0">
                        <a:latin typeface="Arial" panose="020B0604020202020204" pitchFamily="34" charset="0"/>
                        <a:cs typeface="Arial" panose="020B0604020202020204" pitchFamily="34" charset="0"/>
                      </a:endParaRPr>
                    </a:p>
                  </a:txBody>
                  <a:tcPr/>
                </a:tc>
              </a:tr>
              <a:tr h="245363">
                <a:tc gridSpan="8">
                  <a:txBody>
                    <a:bodyPr/>
                    <a:lstStyle/>
                    <a:p>
                      <a:pPr algn="ctr"/>
                      <a:r>
                        <a:rPr lang="en-US" sz="1200" b="1" baseline="0" dirty="0" smtClean="0">
                          <a:solidFill>
                            <a:schemeClr val="accent6"/>
                          </a:solidFill>
                          <a:latin typeface="Arial" panose="020B0604020202020204" pitchFamily="34" charset="0"/>
                          <a:cs typeface="Arial" panose="020B0604020202020204" pitchFamily="34" charset="0"/>
                        </a:rPr>
                        <a:t>Stocktake yet to be conducted and analysed for each country</a:t>
                      </a:r>
                      <a:endParaRPr lang="en-ZA" sz="1200" b="1" dirty="0">
                        <a:solidFill>
                          <a:schemeClr val="accent6"/>
                        </a:solidFill>
                        <a:latin typeface="Arial" panose="020B0604020202020204" pitchFamily="34" charset="0"/>
                        <a:cs typeface="Arial" panose="020B0604020202020204" pitchFamily="34" charset="0"/>
                      </a:endParaRPr>
                    </a:p>
                  </a:txBody>
                  <a:tcPr/>
                </a:tc>
                <a:tc hMerge="1">
                  <a:txBody>
                    <a:bodyPr/>
                    <a:lstStyle/>
                    <a:p>
                      <a:endParaRPr lang="en-ZA" sz="1000" dirty="0">
                        <a:latin typeface="Arial" panose="020B0604020202020204" pitchFamily="34" charset="0"/>
                        <a:cs typeface="Arial" panose="020B0604020202020204" pitchFamily="34" charset="0"/>
                      </a:endParaRPr>
                    </a:p>
                  </a:txBody>
                  <a:tcPr/>
                </a:tc>
                <a:tc hMerge="1">
                  <a:txBody>
                    <a:bodyPr/>
                    <a:lstStyle/>
                    <a:p>
                      <a:endParaRPr lang="en-ZA" sz="1000" dirty="0">
                        <a:latin typeface="Arial" panose="020B0604020202020204" pitchFamily="34" charset="0"/>
                        <a:cs typeface="Arial" panose="020B0604020202020204" pitchFamily="34" charset="0"/>
                      </a:endParaRPr>
                    </a:p>
                  </a:txBody>
                  <a:tcPr/>
                </a:tc>
                <a:tc hMerge="1">
                  <a:txBody>
                    <a:bodyPr/>
                    <a:lstStyle/>
                    <a:p>
                      <a:endParaRPr lang="en-ZA" sz="1000" dirty="0">
                        <a:latin typeface="Arial" panose="020B0604020202020204" pitchFamily="34" charset="0"/>
                        <a:cs typeface="Arial" panose="020B0604020202020204" pitchFamily="34" charset="0"/>
                      </a:endParaRPr>
                    </a:p>
                  </a:txBody>
                  <a:tcPr/>
                </a:tc>
                <a:tc hMerge="1">
                  <a:txBody>
                    <a:bodyPr/>
                    <a:lstStyle/>
                    <a:p>
                      <a:endParaRPr lang="en-ZA" sz="1000" dirty="0">
                        <a:latin typeface="Arial" panose="020B0604020202020204" pitchFamily="34" charset="0"/>
                        <a:cs typeface="Arial" panose="020B0604020202020204" pitchFamily="34" charset="0"/>
                      </a:endParaRPr>
                    </a:p>
                  </a:txBody>
                  <a:tcPr/>
                </a:tc>
                <a:tc hMerge="1">
                  <a:txBody>
                    <a:bodyPr/>
                    <a:lstStyle/>
                    <a:p>
                      <a:pPr marL="0" indent="0" algn="l" defTabSz="914400" rtl="0" eaLnBrk="1" latinLnBrk="0" hangingPunct="1">
                        <a:spcBef>
                          <a:spcPct val="20000"/>
                        </a:spcBef>
                        <a:buClr>
                          <a:srgbClr val="171796"/>
                        </a:buClr>
                        <a:buSzPct val="55000"/>
                        <a:buFont typeface="Wingdings" panose="05000000000000000000" pitchFamily="2" charset="2"/>
                        <a:buNone/>
                      </a:pPr>
                      <a:endParaRPr lang="en-GB" sz="1000" b="1" kern="1200" dirty="0" smtClean="0">
                        <a:solidFill>
                          <a:schemeClr val="bg1"/>
                        </a:solidFill>
                        <a:latin typeface="Arial" panose="020B0604020202020204" pitchFamily="34" charset="0"/>
                        <a:ea typeface="+mn-ea"/>
                        <a:cs typeface="Arial" panose="020B0604020202020204" pitchFamily="34" charset="0"/>
                      </a:endParaRPr>
                    </a:p>
                  </a:txBody>
                  <a:tcPr/>
                </a:tc>
                <a:tc hMerge="1">
                  <a:txBody>
                    <a:bodyPr/>
                    <a:lstStyle/>
                    <a:p>
                      <a:endParaRPr lang="en-ZA" sz="1000" dirty="0">
                        <a:latin typeface="Arial" panose="020B0604020202020204" pitchFamily="34" charset="0"/>
                        <a:cs typeface="Arial" panose="020B0604020202020204" pitchFamily="34" charset="0"/>
                      </a:endParaRPr>
                    </a:p>
                  </a:txBody>
                  <a:tcPr/>
                </a:tc>
                <a:tc hMerge="1">
                  <a:txBody>
                    <a:bodyPr/>
                    <a:lstStyle/>
                    <a:p>
                      <a:endParaRPr lang="en-ZA" sz="1000" dirty="0">
                        <a:latin typeface="Arial" panose="020B0604020202020204" pitchFamily="34" charset="0"/>
                        <a:cs typeface="Arial" panose="020B0604020202020204" pitchFamily="34" charset="0"/>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2474274"/>
              </p:ext>
            </p:extLst>
          </p:nvPr>
        </p:nvGraphicFramePr>
        <p:xfrm>
          <a:off x="0" y="1292956"/>
          <a:ext cx="9144002" cy="736008"/>
        </p:xfrm>
        <a:graphic>
          <a:graphicData uri="http://schemas.openxmlformats.org/drawingml/2006/table">
            <a:tbl>
              <a:tblPr firstRow="1" bandRow="1">
                <a:tableStyleId>{5C22544A-7EE6-4342-B048-85BDC9FD1C3A}</a:tableStyleId>
              </a:tblPr>
              <a:tblGrid>
                <a:gridCol w="1031912"/>
                <a:gridCol w="1176490"/>
                <a:gridCol w="1220600"/>
                <a:gridCol w="1143000"/>
                <a:gridCol w="1143000"/>
                <a:gridCol w="1143000"/>
                <a:gridCol w="1252726"/>
                <a:gridCol w="1033274"/>
              </a:tblGrid>
              <a:tr h="736008">
                <a:tc>
                  <a:txBody>
                    <a:bodyPr/>
                    <a:lstStyle/>
                    <a:p>
                      <a:endParaRPr lang="en-ZA" sz="1000" dirty="0">
                        <a:latin typeface="Arial" panose="020B0604020202020204" pitchFamily="34" charset="0"/>
                        <a:cs typeface="Arial" panose="020B0604020202020204" pitchFamily="34" charset="0"/>
                      </a:endParaRPr>
                    </a:p>
                  </a:txBody>
                  <a:tcPr/>
                </a:tc>
                <a:tc>
                  <a:txBody>
                    <a:bodyPr/>
                    <a:lstStyle/>
                    <a:p>
                      <a:endParaRPr lang="en-ZA" sz="1000" dirty="0">
                        <a:latin typeface="Arial" panose="020B0604020202020204" pitchFamily="34" charset="0"/>
                        <a:cs typeface="Arial" panose="020B0604020202020204" pitchFamily="34" charset="0"/>
                      </a:endParaRPr>
                    </a:p>
                  </a:txBody>
                  <a:tcPr/>
                </a:tc>
                <a:tc>
                  <a:txBody>
                    <a:bodyPr/>
                    <a:lstStyle/>
                    <a:p>
                      <a:endParaRPr lang="en-ZA" sz="1000" dirty="0">
                        <a:latin typeface="Arial" panose="020B0604020202020204" pitchFamily="34" charset="0"/>
                        <a:cs typeface="Arial" panose="020B0604020202020204" pitchFamily="34" charset="0"/>
                      </a:endParaRPr>
                    </a:p>
                  </a:txBody>
                  <a:tcPr/>
                </a:tc>
                <a:tc>
                  <a:txBody>
                    <a:bodyPr/>
                    <a:lstStyle/>
                    <a:p>
                      <a:endParaRPr lang="en-ZA" sz="1000" dirty="0">
                        <a:latin typeface="Arial" panose="020B0604020202020204" pitchFamily="34" charset="0"/>
                        <a:cs typeface="Arial" panose="020B0604020202020204" pitchFamily="34" charset="0"/>
                      </a:endParaRPr>
                    </a:p>
                  </a:txBody>
                  <a:tcPr/>
                </a:tc>
                <a:tc>
                  <a:txBody>
                    <a:bodyPr/>
                    <a:lstStyle/>
                    <a:p>
                      <a:endParaRPr lang="en-ZA" sz="1000" dirty="0">
                        <a:latin typeface="Arial" panose="020B0604020202020204" pitchFamily="34" charset="0"/>
                        <a:cs typeface="Arial" panose="020B0604020202020204" pitchFamily="34" charset="0"/>
                      </a:endParaRPr>
                    </a:p>
                  </a:txBody>
                  <a:tcPr/>
                </a:tc>
                <a:tc>
                  <a:txBody>
                    <a:bodyPr/>
                    <a:lstStyle/>
                    <a:p>
                      <a:pPr marL="0" indent="0" algn="l" defTabSz="914400" rtl="0" eaLnBrk="1" latinLnBrk="0" hangingPunct="1">
                        <a:spcBef>
                          <a:spcPct val="20000"/>
                        </a:spcBef>
                        <a:buClr>
                          <a:srgbClr val="171796"/>
                        </a:buClr>
                        <a:buSzPct val="55000"/>
                        <a:buFont typeface="Wingdings" panose="05000000000000000000" pitchFamily="2" charset="2"/>
                        <a:buNone/>
                      </a:pPr>
                      <a:endParaRPr lang="en-GB" sz="1000" b="1" kern="1200" dirty="0" smtClean="0">
                        <a:solidFill>
                          <a:schemeClr val="bg1"/>
                        </a:solidFill>
                        <a:latin typeface="Arial" panose="020B0604020202020204" pitchFamily="34" charset="0"/>
                        <a:ea typeface="+mn-ea"/>
                        <a:cs typeface="Arial" panose="020B0604020202020204" pitchFamily="34" charset="0"/>
                      </a:endParaRPr>
                    </a:p>
                  </a:txBody>
                  <a:tcPr/>
                </a:tc>
                <a:tc>
                  <a:txBody>
                    <a:bodyPr/>
                    <a:lstStyle/>
                    <a:p>
                      <a:endParaRPr lang="en-ZA" sz="1000" dirty="0">
                        <a:latin typeface="Arial" panose="020B0604020202020204" pitchFamily="34" charset="0"/>
                        <a:cs typeface="Arial" panose="020B0604020202020204" pitchFamily="34" charset="0"/>
                      </a:endParaRPr>
                    </a:p>
                  </a:txBody>
                  <a:tcPr/>
                </a:tc>
                <a:tc>
                  <a:txBody>
                    <a:bodyPr/>
                    <a:lstStyle/>
                    <a:p>
                      <a:endParaRPr lang="en-ZA" sz="1000" dirty="0">
                        <a:latin typeface="Arial" panose="020B0604020202020204" pitchFamily="34" charset="0"/>
                        <a:cs typeface="Arial" panose="020B0604020202020204" pitchFamily="34" charset="0"/>
                      </a:endParaRPr>
                    </a:p>
                  </a:txBody>
                  <a:tcPr/>
                </a:tc>
              </a:tr>
            </a:tbl>
          </a:graphicData>
        </a:graphic>
      </p:graphicFrame>
      <p:sp>
        <p:nvSpPr>
          <p:cNvPr id="8" name="Oval 7"/>
          <p:cNvSpPr/>
          <p:nvPr/>
        </p:nvSpPr>
        <p:spPr bwMode="auto">
          <a:xfrm>
            <a:off x="8469549" y="461669"/>
            <a:ext cx="674451" cy="660255"/>
          </a:xfrm>
          <a:prstGeom prst="ellipse">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a:t>
            </a:r>
            <a:endParaRPr kumimoji="0" lang="en-ZA"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21" name="Picture 10" descr="Image result for dark fib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11" t="11492" r="16062" b="14404"/>
          <a:stretch/>
        </p:blipFill>
        <p:spPr bwMode="auto">
          <a:xfrm>
            <a:off x="7023876" y="1316629"/>
            <a:ext cx="838200" cy="707573"/>
          </a:xfrm>
          <a:prstGeom prst="ellipse">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319" y="1284753"/>
            <a:ext cx="870678" cy="715776"/>
          </a:xfrm>
          <a:prstGeom prst="ellipse">
            <a:avLst/>
          </a:prstGeom>
        </p:spPr>
      </p:pic>
      <p:pic>
        <p:nvPicPr>
          <p:cNvPr id="25" name="Picture 1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9432" y="1292956"/>
            <a:ext cx="715883" cy="707573"/>
          </a:xfrm>
          <a:prstGeom prst="ellipse">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5078" r="10693" b="31270"/>
          <a:stretch/>
        </p:blipFill>
        <p:spPr>
          <a:xfrm>
            <a:off x="136187" y="1303667"/>
            <a:ext cx="731242" cy="677947"/>
          </a:xfrm>
          <a:prstGeom prst="ellipse">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5935" y="1303666"/>
            <a:ext cx="807139" cy="733501"/>
          </a:xfrm>
          <a:prstGeom prst="ellipse">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63489" y="1305355"/>
            <a:ext cx="804153" cy="695174"/>
          </a:xfrm>
          <a:prstGeom prst="ellipse">
            <a:avLst/>
          </a:prstGeom>
        </p:spPr>
      </p:pic>
      <p:pic>
        <p:nvPicPr>
          <p:cNvPr id="2052" name="Picture 4" descr="Image result for securities ico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36382"/>
          <a:stretch/>
        </p:blipFill>
        <p:spPr bwMode="auto">
          <a:xfrm>
            <a:off x="5870753" y="1284796"/>
            <a:ext cx="825444" cy="715734"/>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54009" y="1251539"/>
            <a:ext cx="1105566" cy="773323"/>
          </a:xfrm>
          <a:prstGeom prst="ellipse">
            <a:avLst/>
          </a:prstGeom>
        </p:spPr>
      </p:pic>
      <p:cxnSp>
        <p:nvCxnSpPr>
          <p:cNvPr id="34" name="Straight Connector 33"/>
          <p:cNvCxnSpPr/>
          <p:nvPr/>
        </p:nvCxnSpPr>
        <p:spPr bwMode="auto">
          <a:xfrm>
            <a:off x="-27632" y="4431490"/>
            <a:ext cx="9171632"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35" name="Group 34"/>
          <p:cNvGrpSpPr/>
          <p:nvPr/>
        </p:nvGrpSpPr>
        <p:grpSpPr>
          <a:xfrm>
            <a:off x="714993" y="4453754"/>
            <a:ext cx="7448496" cy="1894014"/>
            <a:chOff x="-20899" y="4211818"/>
            <a:chExt cx="7448496" cy="1894014"/>
          </a:xfrm>
        </p:grpSpPr>
        <p:sp>
          <p:nvSpPr>
            <p:cNvPr id="36" name="Rectangle 2"/>
            <p:cNvSpPr txBox="1">
              <a:spLocks noChangeArrowheads="1"/>
            </p:cNvSpPr>
            <p:nvPr/>
          </p:nvSpPr>
          <p:spPr>
            <a:xfrm>
              <a:off x="-20899" y="4661565"/>
              <a:ext cx="1608283" cy="641714"/>
            </a:xfrm>
            <a:prstGeom prst="rect">
              <a:avLst/>
            </a:prstGeom>
            <a:solidFill>
              <a:srgbClr val="171796"/>
            </a:solidFill>
            <a:ln w="9525">
              <a:solidFill>
                <a:srgbClr val="00B0F0"/>
              </a:solidFill>
              <a:miter lim="800000"/>
              <a:headEnd/>
              <a:tailEnd/>
            </a:ln>
            <a:effectLst>
              <a:outerShdw dist="71842" dir="2700000" algn="ctr" rotWithShape="0">
                <a:schemeClr val="bg2"/>
              </a:outerShdw>
            </a:effectLst>
          </p:spPr>
          <p:txBody>
            <a:bodyPr vert="horz" wrap="square" lIns="91440" tIns="45720" rIns="91440" bIns="45720" numCol="1" anchor="t" anchorCtr="0" compatLnSpc="1">
              <a:prstTxWarp prst="textNoShape">
                <a:avLst/>
              </a:prstTxWarp>
              <a:spAutoFit/>
            </a:bodyPr>
            <a:lstStyle>
              <a:lvl1pPr marL="185738" indent="0" defTabSz="995363" eaLnBrk="1" hangingPunct="1">
                <a:lnSpc>
                  <a:spcPct val="85000"/>
                </a:lnSpc>
                <a:tabLst>
                  <a:tab pos="952500" algn="l"/>
                  <a:tab pos="2003425" algn="l"/>
                </a:tabLst>
                <a:defRPr sz="2900">
                  <a:effectLst/>
                  <a:latin typeface="Arial" panose="020B0604020202020204" pitchFamily="34" charset="0"/>
                  <a:ea typeface="+mj-ea"/>
                  <a:cs typeface="Arial" panose="020B0604020202020204" pitchFamily="34" charset="0"/>
                </a:defRPr>
              </a:lvl1pPr>
              <a:lvl2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2pPr>
              <a:lvl3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3pPr>
              <a:lvl4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4pPr>
              <a:lvl5pPr marL="185738" indent="-185738" defTabSz="995363" eaLnBrk="0" hangingPunct="0">
                <a:lnSpc>
                  <a:spcPct val="85000"/>
                </a:lnSpc>
                <a:tabLst>
                  <a:tab pos="952500" algn="l"/>
                  <a:tab pos="2003425" algn="l"/>
                </a:tabLst>
                <a:defRPr sz="2900">
                  <a:effectLst>
                    <a:outerShdw blurRad="38100" dist="38100" dir="2700000" algn="tl">
                      <a:srgbClr val="000000"/>
                    </a:outerShdw>
                  </a:effectLst>
                  <a:latin typeface="Arial" charset="0"/>
                </a:defRPr>
              </a:lvl5pPr>
              <a:lvl6pPr marL="6429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6pPr>
              <a:lvl7pPr marL="11001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7pPr>
              <a:lvl8pPr marL="15573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8pPr>
              <a:lvl9pPr marL="2014538" defTabSz="995363" fontAlgn="base">
                <a:lnSpc>
                  <a:spcPct val="85000"/>
                </a:lnSpc>
                <a:spcBef>
                  <a:spcPct val="0"/>
                </a:spcBef>
                <a:spcAft>
                  <a:spcPct val="0"/>
                </a:spcAft>
                <a:tabLst>
                  <a:tab pos="952500" algn="l"/>
                  <a:tab pos="2003425" algn="l"/>
                </a:tabLst>
                <a:defRPr sz="2900">
                  <a:effectLst>
                    <a:outerShdw blurRad="38100" dist="38100" dir="2700000" algn="tl">
                      <a:srgbClr val="000000"/>
                    </a:outerShdw>
                  </a:effectLst>
                  <a:latin typeface="Arial" charset="0"/>
                </a:defRPr>
              </a:lvl9pPr>
            </a:lstStyle>
            <a:p>
              <a:pPr algn="ctr"/>
              <a:r>
                <a:rPr lang="en-US" sz="1400" dirty="0" smtClean="0"/>
                <a:t>Modernisation: RTGS Implementation</a:t>
              </a:r>
              <a:endParaRPr lang="en-US" sz="1400" dirty="0">
                <a:solidFill>
                  <a:srgbClr val="FF0000"/>
                </a:solidFill>
              </a:endParaRPr>
            </a:p>
          </p:txBody>
        </p:sp>
        <p:sp>
          <p:nvSpPr>
            <p:cNvPr id="37" name="Oval 36"/>
            <p:cNvSpPr/>
            <p:nvPr/>
          </p:nvSpPr>
          <p:spPr bwMode="auto">
            <a:xfrm>
              <a:off x="2107901" y="4301349"/>
              <a:ext cx="727511" cy="581891"/>
            </a:xfrm>
            <a:prstGeom prst="ellipse">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14</a:t>
              </a:r>
              <a:endParaRPr kumimoji="0" lang="en-ZA" sz="2400" b="0" i="0" u="none" strike="noStrike" cap="none" normalizeH="0" baseline="0" dirty="0" smtClean="0">
                <a:ln>
                  <a:noFill/>
                </a:ln>
                <a:solidFill>
                  <a:schemeClr val="tx1"/>
                </a:solidFill>
                <a:effectLst/>
                <a:latin typeface="Times New Roman" pitchFamily="18" charset="0"/>
              </a:endParaRPr>
            </a:p>
          </p:txBody>
        </p:sp>
        <p:sp>
          <p:nvSpPr>
            <p:cNvPr id="39" name="Oval 38"/>
            <p:cNvSpPr/>
            <p:nvPr/>
          </p:nvSpPr>
          <p:spPr bwMode="auto">
            <a:xfrm>
              <a:off x="2097246" y="5065793"/>
              <a:ext cx="699729" cy="581891"/>
            </a:xfrm>
            <a:prstGeom prst="ellipse">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a:t>
              </a:r>
              <a:endParaRPr kumimoji="0" lang="en-ZA" sz="2400" b="0" i="0" u="none" strike="noStrike" cap="none" normalizeH="0" baseline="0" dirty="0" smtClean="0">
                <a:ln>
                  <a:noFill/>
                </a:ln>
                <a:solidFill>
                  <a:schemeClr val="tx1"/>
                </a:solidFill>
                <a:effectLst/>
                <a:latin typeface="Times New Roman" pitchFamily="18" charset="0"/>
              </a:endParaRPr>
            </a:p>
          </p:txBody>
        </p:sp>
        <p:sp>
          <p:nvSpPr>
            <p:cNvPr id="40" name="TextBox 39"/>
            <p:cNvSpPr txBox="1"/>
            <p:nvPr/>
          </p:nvSpPr>
          <p:spPr>
            <a:xfrm>
              <a:off x="103125" y="5885170"/>
              <a:ext cx="1342217" cy="220662"/>
            </a:xfrm>
            <a:prstGeom prst="rect">
              <a:avLst/>
            </a:prstGeom>
            <a:noFill/>
          </p:spPr>
          <p:txBody>
            <a:bodyPr wrap="square" rtlCol="0">
              <a:spAutoFit/>
            </a:bodyPr>
            <a:lstStyle/>
            <a:p>
              <a:r>
                <a:rPr lang="en-US" sz="800" dirty="0" smtClean="0">
                  <a:solidFill>
                    <a:schemeClr val="accent6">
                      <a:lumMod val="50000"/>
                    </a:schemeClr>
                  </a:solidFill>
                </a:rPr>
                <a:t>EXCLUDING COMORS</a:t>
              </a:r>
              <a:endParaRPr lang="en-ZA" sz="800" dirty="0">
                <a:solidFill>
                  <a:schemeClr val="accent6">
                    <a:lumMod val="50000"/>
                  </a:schemeClr>
                </a:solidFill>
              </a:endParaRPr>
            </a:p>
          </p:txBody>
        </p:sp>
        <p:sp>
          <p:nvSpPr>
            <p:cNvPr id="41" name="Rectangle 40"/>
            <p:cNvSpPr/>
            <p:nvPr/>
          </p:nvSpPr>
          <p:spPr bwMode="auto">
            <a:xfrm>
              <a:off x="5565057" y="4211818"/>
              <a:ext cx="1862540" cy="380477"/>
            </a:xfrm>
            <a:prstGeom prst="rect">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dirty="0" smtClean="0">
                  <a:latin typeface="Arial" panose="020B0604020202020204" pitchFamily="34" charset="0"/>
                  <a:cs typeface="Arial" panose="020B0604020202020204" pitchFamily="34" charset="0"/>
                </a:rPr>
                <a:t>Modernised</a:t>
              </a:r>
              <a:endParaRPr kumimoji="0" lang="en-ZA"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5565057" y="4739290"/>
              <a:ext cx="1862540" cy="533475"/>
            </a:xfrm>
            <a:prstGeom prst="rect">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bodyPr>
            <a:lstStyle/>
            <a:p>
              <a:r>
                <a:rPr lang="en-US" sz="1600" dirty="0">
                  <a:latin typeface="Arial" panose="020B0604020202020204" pitchFamily="34" charset="0"/>
                  <a:cs typeface="Arial" panose="020B0604020202020204" pitchFamily="34" charset="0"/>
                </a:rPr>
                <a:t>Plans to </a:t>
              </a:r>
              <a:r>
                <a:rPr lang="en-US" sz="1600" dirty="0" err="1">
                  <a:latin typeface="Arial" panose="020B0604020202020204" pitchFamily="34" charset="0"/>
                  <a:cs typeface="Arial" panose="020B0604020202020204" pitchFamily="34" charset="0"/>
                </a:rPr>
                <a:t>modernise</a:t>
              </a:r>
              <a:endParaRPr lang="en-ZA" sz="1600" dirty="0">
                <a:latin typeface="Arial" panose="020B0604020202020204" pitchFamily="34" charset="0"/>
                <a:cs typeface="Arial" panose="020B0604020202020204" pitchFamily="34" charset="0"/>
              </a:endParaRPr>
            </a:p>
          </p:txBody>
        </p:sp>
        <p:sp>
          <p:nvSpPr>
            <p:cNvPr id="43" name="Rectangle 42"/>
            <p:cNvSpPr/>
            <p:nvPr/>
          </p:nvSpPr>
          <p:spPr bwMode="auto">
            <a:xfrm>
              <a:off x="5565056" y="5419543"/>
              <a:ext cx="1862541" cy="456283"/>
            </a:xfrm>
            <a:prstGeom prst="rect">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defTabSz="914400" eaLnBrk="1" latinLnBrk="0" hangingPunct="1">
                <a:lnSpc>
                  <a:spcPct val="100000"/>
                </a:lnSpc>
                <a:buClrTx/>
                <a:buSzTx/>
                <a:buFontTx/>
                <a:buNone/>
                <a:tabLst/>
              </a:pPr>
              <a:r>
                <a:rPr lang="en-US" sz="1600" dirty="0">
                  <a:latin typeface="Arial" panose="020B0604020202020204" pitchFamily="34" charset="0"/>
                  <a:cs typeface="Arial" panose="020B0604020202020204" pitchFamily="34" charset="0"/>
                </a:rPr>
                <a:t>No </a:t>
              </a:r>
              <a:r>
                <a:rPr lang="en-US" sz="1600" dirty="0" smtClean="0">
                  <a:latin typeface="Arial" panose="020B0604020202020204" pitchFamily="34" charset="0"/>
                  <a:cs typeface="Arial" panose="020B0604020202020204" pitchFamily="34" charset="0"/>
                </a:rPr>
                <a:t>Plans as </a:t>
              </a:r>
              <a:r>
                <a:rPr lang="en-US" sz="1600" dirty="0">
                  <a:latin typeface="Arial" panose="020B0604020202020204" pitchFamily="34" charset="0"/>
                  <a:cs typeface="Arial" panose="020B0604020202020204" pitchFamily="34" charset="0"/>
                </a:rPr>
                <a:t>yet</a:t>
              </a:r>
              <a:endParaRPr lang="en-ZA" sz="1600" dirty="0">
                <a:latin typeface="Arial" panose="020B0604020202020204" pitchFamily="34" charset="0"/>
                <a:cs typeface="Arial" panose="020B0604020202020204" pitchFamily="34" charset="0"/>
              </a:endParaRPr>
            </a:p>
          </p:txBody>
        </p:sp>
        <p:cxnSp>
          <p:nvCxnSpPr>
            <p:cNvPr id="47" name="Elbow Connector 46"/>
            <p:cNvCxnSpPr>
              <a:stCxn id="37" idx="6"/>
              <a:endCxn id="41" idx="1"/>
            </p:cNvCxnSpPr>
            <p:nvPr/>
          </p:nvCxnSpPr>
          <p:spPr bwMode="auto">
            <a:xfrm flipV="1">
              <a:off x="2835412" y="4402057"/>
              <a:ext cx="2729645" cy="190238"/>
            </a:xfrm>
            <a:prstGeom prst="bentConnector3">
              <a:avLst/>
            </a:prstGeom>
            <a:solidFill>
              <a:schemeClr val="accent1"/>
            </a:solidFill>
            <a:ln w="9525" cap="flat" cmpd="sng" algn="ctr">
              <a:solidFill>
                <a:schemeClr val="tx1"/>
              </a:solidFill>
              <a:prstDash val="solid"/>
              <a:round/>
              <a:headEnd type="none" w="med" len="med"/>
              <a:tailEnd type="triangle"/>
            </a:ln>
            <a:effectLst>
              <a:outerShdw dist="17961" dir="2700000" algn="ctr" rotWithShape="0">
                <a:schemeClr val="bg2"/>
              </a:outerShdw>
            </a:effectLst>
          </p:spPr>
        </p:cxnSp>
        <p:cxnSp>
          <p:nvCxnSpPr>
            <p:cNvPr id="49" name="Elbow Connector 48"/>
            <p:cNvCxnSpPr>
              <a:stCxn id="37" idx="6"/>
              <a:endCxn id="42" idx="1"/>
            </p:cNvCxnSpPr>
            <p:nvPr/>
          </p:nvCxnSpPr>
          <p:spPr bwMode="auto">
            <a:xfrm>
              <a:off x="2835412" y="4592295"/>
              <a:ext cx="2729645" cy="413733"/>
            </a:xfrm>
            <a:prstGeom prst="bentConnector3">
              <a:avLst/>
            </a:prstGeom>
            <a:solidFill>
              <a:schemeClr val="accent1"/>
            </a:solidFill>
            <a:ln w="9525" cap="flat" cmpd="sng" algn="ctr">
              <a:solidFill>
                <a:schemeClr val="tx1"/>
              </a:solidFill>
              <a:prstDash val="solid"/>
              <a:round/>
              <a:headEnd type="none" w="med" len="med"/>
              <a:tailEnd type="triangle"/>
            </a:ln>
            <a:effectLst>
              <a:outerShdw dist="17961" dir="2700000" algn="ctr" rotWithShape="0">
                <a:schemeClr val="bg2"/>
              </a:outerShdw>
            </a:effectLst>
          </p:spPr>
        </p:cxnSp>
        <p:cxnSp>
          <p:nvCxnSpPr>
            <p:cNvPr id="51" name="Elbow Connector 50"/>
            <p:cNvCxnSpPr>
              <a:stCxn id="37" idx="6"/>
              <a:endCxn id="43" idx="1"/>
            </p:cNvCxnSpPr>
            <p:nvPr/>
          </p:nvCxnSpPr>
          <p:spPr bwMode="auto">
            <a:xfrm>
              <a:off x="2835412" y="4592295"/>
              <a:ext cx="2729644" cy="1055390"/>
            </a:xfrm>
            <a:prstGeom prst="bentConnector3">
              <a:avLst/>
            </a:prstGeom>
            <a:solidFill>
              <a:schemeClr val="accent1"/>
            </a:solidFill>
            <a:ln w="9525" cap="flat" cmpd="sng" algn="ctr">
              <a:solidFill>
                <a:schemeClr val="tx1"/>
              </a:solidFill>
              <a:prstDash val="solid"/>
              <a:round/>
              <a:headEnd type="none" w="med" len="med"/>
              <a:tailEnd type="triangle"/>
            </a:ln>
            <a:effectLst>
              <a:outerShdw dist="17961" dir="2700000" algn="ctr" rotWithShape="0">
                <a:schemeClr val="bg2"/>
              </a:outerShdw>
            </a:effectLst>
          </p:spPr>
        </p:cxnSp>
      </p:grpSp>
    </p:spTree>
    <p:extLst>
      <p:ext uri="{BB962C8B-B14F-4D97-AF65-F5344CB8AC3E}">
        <p14:creationId xmlns:p14="http://schemas.microsoft.com/office/powerpoint/2010/main" val="1913266900"/>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PT Formal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UI">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dirty="0" smtClean="0">
            <a:solidFill>
              <a:schemeClr val="bg1"/>
            </a:solidFill>
          </a:defRPr>
        </a:defPPr>
      </a:lstStyle>
    </a:txDef>
  </a:objectDefaults>
  <a:extraClrSchemeLst>
    <a:extraClrScheme>
      <a:clrScheme name="PPT Formal dar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 Formal dar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 Formal dar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 Formal dar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 Formal dar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 Formal dar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 Formal dar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8400</TotalTime>
  <Words>1178</Words>
  <Application>Microsoft Office PowerPoint</Application>
  <PresentationFormat>On-screen Show (4:3)</PresentationFormat>
  <Paragraphs>249</Paragraphs>
  <Slides>20</Slides>
  <Notes>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Monotype Sorts</vt:lpstr>
      <vt:lpstr>Segoe UI</vt:lpstr>
      <vt:lpstr>Segoe UI Black</vt:lpstr>
      <vt:lpstr>Segoe UI Light</vt:lpstr>
      <vt:lpstr>Times New Roman</vt:lpstr>
      <vt:lpstr>Wingdings</vt:lpstr>
      <vt:lpstr>PPT Formal dark</vt:lpstr>
      <vt:lpstr> Development of an Inter-regional Payment System Integration Framework Workshop  Infrastructures or Initiatives on the Continent: Case of the Southern African Development Community (SADC)</vt:lpstr>
      <vt:lpstr>Topics to be covered</vt:lpstr>
      <vt:lpstr>1. Southern African Development Community</vt:lpstr>
      <vt:lpstr>2. SADC Institutional Arrangements </vt:lpstr>
      <vt:lpstr>3. SADC Payment System Subcommittee </vt:lpstr>
      <vt:lpstr>PowerPoint Presentation</vt:lpstr>
      <vt:lpstr>4. SADC Payment System Project : Vision </vt:lpstr>
      <vt:lpstr>PowerPoint Presentation</vt:lpstr>
      <vt:lpstr>5.1 Modernisation : Primary Initiatives</vt:lpstr>
      <vt:lpstr>6. SADC Payment System Integration :  Strategic Objectives</vt:lpstr>
      <vt:lpstr>PowerPoint Presentation</vt:lpstr>
      <vt:lpstr>7.1 SADC-RTGS Legal Framework : Contractual arrangements</vt:lpstr>
      <vt:lpstr> 7.2 SADC-RTGS Governance Arrangements </vt:lpstr>
      <vt:lpstr>8. SADC-RTGS Business Model </vt:lpstr>
      <vt:lpstr>PowerPoint Presentation</vt:lpstr>
      <vt:lpstr>PowerPoint Presentation</vt:lpstr>
      <vt:lpstr>PowerPoint Presentation</vt:lpstr>
      <vt:lpstr>PowerPoint Presentation</vt:lpstr>
      <vt:lpstr>Abbreviations</vt:lpstr>
      <vt:lpstr>E n d</vt:lpstr>
    </vt:vector>
  </TitlesOfParts>
  <Company>SOUTH AFRICAN RESERVE BANK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South African Perspective on the Oversight of the Payment System</dc:title>
  <dc:creator>RDMUser</dc:creator>
  <cp:lastModifiedBy>Nomwelase Skenjana</cp:lastModifiedBy>
  <cp:revision>730</cp:revision>
  <cp:lastPrinted>2019-04-15T08:25:16Z</cp:lastPrinted>
  <dcterms:created xsi:type="dcterms:W3CDTF">2008-07-17T07:17:56Z</dcterms:created>
  <dcterms:modified xsi:type="dcterms:W3CDTF">2019-04-18T11:08:14Z</dcterms:modified>
</cp:coreProperties>
</file>