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1165" r:id="rId2"/>
    <p:sldId id="1238" r:id="rId3"/>
    <p:sldId id="1360" r:id="rId4"/>
    <p:sldId id="1347" r:id="rId5"/>
    <p:sldId id="1342" r:id="rId6"/>
    <p:sldId id="1346" r:id="rId7"/>
    <p:sldId id="1349" r:id="rId8"/>
    <p:sldId id="1348" r:id="rId9"/>
    <p:sldId id="1351" r:id="rId10"/>
    <p:sldId id="1361" r:id="rId11"/>
    <p:sldId id="1350" r:id="rId12"/>
    <p:sldId id="1352" r:id="rId13"/>
    <p:sldId id="1353" r:id="rId14"/>
    <p:sldId id="1355" r:id="rId15"/>
    <p:sldId id="1354" r:id="rId16"/>
    <p:sldId id="1356" r:id="rId17"/>
    <p:sldId id="1358" r:id="rId18"/>
    <p:sldId id="1359" r:id="rId19"/>
    <p:sldId id="1357" r:id="rId20"/>
  </p:sldIdLst>
  <p:sldSz cx="12192000" cy="6858000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165"/>
            <p14:sldId id="1238"/>
            <p14:sldId id="1360"/>
            <p14:sldId id="1347"/>
            <p14:sldId id="1342"/>
            <p14:sldId id="1346"/>
            <p14:sldId id="1349"/>
            <p14:sldId id="1348"/>
            <p14:sldId id="1351"/>
            <p14:sldId id="1361"/>
            <p14:sldId id="1350"/>
            <p14:sldId id="1352"/>
            <p14:sldId id="1353"/>
            <p14:sldId id="1355"/>
            <p14:sldId id="1354"/>
            <p14:sldId id="1356"/>
            <p14:sldId id="1358"/>
            <p14:sldId id="1359"/>
            <p14:sldId id="1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36" userDrawn="1">
          <p15:clr>
            <a:srgbClr val="A4A3A4"/>
          </p15:clr>
        </p15:guide>
        <p15:guide id="4" orient="horz" pos="1032" userDrawn="1">
          <p15:clr>
            <a:srgbClr val="A4A3A4"/>
          </p15:clr>
        </p15:guide>
        <p15:guide id="5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pofford, Laura" initials="SL" lastIdx="2" clrIdx="6">
    <p:extLst>
      <p:ext uri="{19B8F6BF-5375-455C-9EA6-DF929625EA0E}">
        <p15:presenceInfo xmlns:p15="http://schemas.microsoft.com/office/powerpoint/2012/main" userId="S::lspofford@imf.org::729f3023-7458-4886-8b15-5f4e1b9d797d" providerId="AD"/>
      </p:ext>
    </p:extLst>
  </p:cmAuthor>
  <p:cmAuthor id="1" name="Nandwa, Boaz" initials="NB" lastIdx="10" clrIdx="0">
    <p:extLst/>
  </p:cmAuthor>
  <p:cmAuthor id="8" name="Sharma, Preya" initials="SP" lastIdx="16" clrIdx="7">
    <p:extLst>
      <p:ext uri="{19B8F6BF-5375-455C-9EA6-DF929625EA0E}">
        <p15:presenceInfo xmlns:p15="http://schemas.microsoft.com/office/powerpoint/2012/main" userId="S-1-5-21-2133556540-1006569411-724182803-282520" providerId="AD"/>
      </p:ext>
    </p:extLst>
  </p:cmAuthor>
  <p:cmAuthor id="2" name="Kamil Dybczak" initials="KD" lastIdx="10" clrIdx="1">
    <p:extLst/>
  </p:cmAuthor>
  <p:cmAuthor id="9" name="Kothari, Siddharth" initials="KS" lastIdx="7" clrIdx="8">
    <p:extLst>
      <p:ext uri="{19B8F6BF-5375-455C-9EA6-DF929625EA0E}">
        <p15:presenceInfo xmlns:p15="http://schemas.microsoft.com/office/powerpoint/2012/main" userId="S-1-5-21-2133556540-1006569411-724182803-335816" providerId="AD"/>
      </p:ext>
    </p:extLst>
  </p:cmAuthor>
  <p:cmAuthor id="3" name="Tamirisa, Natalia" initials="TN" lastIdx="12" clrIdx="2">
    <p:extLst/>
  </p:cmAuthor>
  <p:cmAuthor id="4" name="Almalik, Mansour" initials="AM" lastIdx="6" clrIdx="3">
    <p:extLst/>
  </p:cmAuthor>
  <p:cmAuthor id="5" name="Pierre, Gaelle" initials="PG" lastIdx="3" clrIdx="4">
    <p:extLst/>
  </p:cmAuthor>
  <p:cmAuthor id="6" name="Basile, Gregory" initials="BG" lastIdx="9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97"/>
    <a:srgbClr val="707372"/>
    <a:srgbClr val="FF8200"/>
    <a:srgbClr val="0070C0"/>
    <a:srgbClr val="DA281C"/>
    <a:srgbClr val="BFBFBF"/>
    <a:srgbClr val="DE7979"/>
    <a:srgbClr val="595959"/>
    <a:srgbClr val="7D807F"/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0" autoAdjust="0"/>
    <p:restoredTop sz="75379" autoAdjust="0"/>
  </p:normalViewPr>
  <p:slideViewPr>
    <p:cSldViewPr snapToGrid="0">
      <p:cViewPr varScale="1">
        <p:scale>
          <a:sx n="52" d="100"/>
          <a:sy n="52" d="100"/>
        </p:scale>
        <p:origin x="1392" y="78"/>
      </p:cViewPr>
      <p:guideLst>
        <p:guide orient="horz" pos="480"/>
        <p:guide pos="3840"/>
        <p:guide orient="horz" pos="2136"/>
        <p:guide orient="horz" pos="1032"/>
        <p:guide orient="horz" pos="3960"/>
      </p:guideLst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3876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ines\AppData\Roaming\Microsoft\Excel\Figure%201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ines\AppData\Roaming\Microsoft\Excel\Figure%201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2\AFR\DATA\Regional%20Studies\Presentations\AACB%20July%202019\World%20claims%20on%20Central%20gvernmen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79216780002267"/>
          <c:y val="2.7777777777777776E-2"/>
          <c:w val="0.6325318698341964"/>
          <c:h val="0.82190122918175945"/>
        </c:manualLayout>
      </c:layout>
      <c:barChart>
        <c:barDir val="col"/>
        <c:grouping val="clustered"/>
        <c:varyColors val="0"/>
        <c:ser>
          <c:idx val="0"/>
          <c:order val="0"/>
          <c:tx>
            <c:v>AEs</c:v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cat>
            <c:numRef>
              <c:f>'debt AE'!$C$4:$N$4</c:f>
              <c:numCache>
                <c:formatCode>0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'debt AE'!$C$42:$N$42</c:f>
              <c:numCache>
                <c:formatCode>0.0</c:formatCode>
                <c:ptCount val="12"/>
                <c:pt idx="0">
                  <c:v>71.488782528871042</c:v>
                </c:pt>
                <c:pt idx="1">
                  <c:v>78.305640513831037</c:v>
                </c:pt>
                <c:pt idx="2">
                  <c:v>91.66044881950009</c:v>
                </c:pt>
                <c:pt idx="3">
                  <c:v>98.228475788510721</c:v>
                </c:pt>
                <c:pt idx="4">
                  <c:v>102.40437580376177</c:v>
                </c:pt>
                <c:pt idx="5">
                  <c:v>106.57048102273939</c:v>
                </c:pt>
                <c:pt idx="6">
                  <c:v>105.11934549160804</c:v>
                </c:pt>
                <c:pt idx="7">
                  <c:v>104.56963654632553</c:v>
                </c:pt>
                <c:pt idx="8">
                  <c:v>104.15276542467676</c:v>
                </c:pt>
                <c:pt idx="9">
                  <c:v>106.6693577659685</c:v>
                </c:pt>
                <c:pt idx="10">
                  <c:v>104.60282440445704</c:v>
                </c:pt>
                <c:pt idx="11">
                  <c:v>103.61525626679362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E-4E33-A560-3014FAF52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0492655"/>
        <c:axId val="270843344"/>
      </c:barChart>
      <c:lineChart>
        <c:grouping val="standard"/>
        <c:varyColors val="0"/>
        <c:ser>
          <c:idx val="1"/>
          <c:order val="1"/>
          <c:tx>
            <c:v>ae int rate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'Int over Tax'!$J$121:$U$121</c:f>
              <c:numCache>
                <c:formatCode>General</c:formatCode>
                <c:ptCount val="12"/>
                <c:pt idx="0">
                  <c:v>9.6035328758048379</c:v>
                </c:pt>
                <c:pt idx="1">
                  <c:v>9.7249669517643493</c:v>
                </c:pt>
                <c:pt idx="2">
                  <c:v>10.038021863757098</c:v>
                </c:pt>
                <c:pt idx="3">
                  <c:v>9.9021780811691311</c:v>
                </c:pt>
                <c:pt idx="4">
                  <c:v>10.0845905736692</c:v>
                </c:pt>
                <c:pt idx="5">
                  <c:v>9.6104919261002308</c:v>
                </c:pt>
                <c:pt idx="6">
                  <c:v>8.8714840700192337</c:v>
                </c:pt>
                <c:pt idx="7">
                  <c:v>8.5329890382773623</c:v>
                </c:pt>
                <c:pt idx="8">
                  <c:v>8.0527146111080796</c:v>
                </c:pt>
                <c:pt idx="9">
                  <c:v>8.1293789971654054</c:v>
                </c:pt>
                <c:pt idx="10">
                  <c:v>7.7631965112333914</c:v>
                </c:pt>
                <c:pt idx="11">
                  <c:v>7.5046235978197027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4E-4E33-A560-3014FAF52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4449168"/>
        <c:axId val="2046877936"/>
      </c:lineChart>
      <c:catAx>
        <c:axId val="211049265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843344"/>
        <c:crosses val="autoZero"/>
        <c:auto val="1"/>
        <c:lblAlgn val="ctr"/>
        <c:lblOffset val="100"/>
        <c:noMultiLvlLbl val="0"/>
      </c:catAx>
      <c:valAx>
        <c:axId val="270843344"/>
        <c:scaling>
          <c:orientation val="minMax"/>
          <c:max val="110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70737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70737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492655"/>
        <c:crosses val="autoZero"/>
        <c:crossBetween val="between"/>
      </c:valAx>
      <c:valAx>
        <c:axId val="2046877936"/>
        <c:scaling>
          <c:orientation val="minMax"/>
          <c:max val="2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70737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tax revenue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70737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449168"/>
        <c:crosses val="max"/>
        <c:crossBetween val="between"/>
        <c:majorUnit val="5"/>
      </c:valAx>
      <c:catAx>
        <c:axId val="2034449168"/>
        <c:scaling>
          <c:orientation val="minMax"/>
        </c:scaling>
        <c:delete val="1"/>
        <c:axPos val="b"/>
        <c:majorTickMark val="out"/>
        <c:minorTickMark val="none"/>
        <c:tickLblPos val="nextTo"/>
        <c:crossAx val="2046877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707372"/>
          </a:solidFill>
          <a:latin typeface="+mn-lt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31242131318951"/>
          <c:y val="3.2407407407407406E-2"/>
          <c:w val="0.63370036062565349"/>
          <c:h val="0.81053224170842264"/>
        </c:manualLayout>
      </c:layout>
      <c:barChart>
        <c:barDir val="col"/>
        <c:grouping val="clustered"/>
        <c:varyColors val="0"/>
        <c:ser>
          <c:idx val="0"/>
          <c:order val="0"/>
          <c:tx>
            <c:v>EMMIEs</c:v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cat>
            <c:numRef>
              <c:f>'debt AE'!$C$4:$N$4</c:f>
              <c:numCache>
                <c:formatCode>0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'debt EM'!$C$47:$N$47</c:f>
              <c:numCache>
                <c:formatCode>0.0</c:formatCode>
                <c:ptCount val="12"/>
                <c:pt idx="0">
                  <c:v>35.536840070715662</c:v>
                </c:pt>
                <c:pt idx="1">
                  <c:v>33.882694225999757</c:v>
                </c:pt>
                <c:pt idx="2">
                  <c:v>39.170418352610426</c:v>
                </c:pt>
                <c:pt idx="3">
                  <c:v>38.292538731043798</c:v>
                </c:pt>
                <c:pt idx="4">
                  <c:v>37.480252227818013</c:v>
                </c:pt>
                <c:pt idx="5">
                  <c:v>37.451644798009028</c:v>
                </c:pt>
                <c:pt idx="6">
                  <c:v>38.703970331581594</c:v>
                </c:pt>
                <c:pt idx="7">
                  <c:v>40.765192017780997</c:v>
                </c:pt>
                <c:pt idx="8">
                  <c:v>43.925920148691759</c:v>
                </c:pt>
                <c:pt idx="9">
                  <c:v>46.836013519470342</c:v>
                </c:pt>
                <c:pt idx="10">
                  <c:v>48.473412037834386</c:v>
                </c:pt>
                <c:pt idx="11">
                  <c:v>50.814524931340209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9-4F8B-8D97-64E8967B2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0492655"/>
        <c:axId val="270843344"/>
      </c:barChart>
      <c:lineChart>
        <c:grouping val="standard"/>
        <c:varyColors val="0"/>
        <c:ser>
          <c:idx val="1"/>
          <c:order val="1"/>
          <c:tx>
            <c:v>EM int over tax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'Int over Tax'!$J$122:$U$122</c:f>
              <c:numCache>
                <c:formatCode>General</c:formatCode>
                <c:ptCount val="12"/>
                <c:pt idx="0">
                  <c:v>14.803658113243864</c:v>
                </c:pt>
                <c:pt idx="1">
                  <c:v>13.684295005749437</c:v>
                </c:pt>
                <c:pt idx="2">
                  <c:v>13.727772975620821</c:v>
                </c:pt>
                <c:pt idx="3">
                  <c:v>12.759521351797385</c:v>
                </c:pt>
                <c:pt idx="4">
                  <c:v>11.782311315359346</c:v>
                </c:pt>
                <c:pt idx="5">
                  <c:v>11.160768206752802</c:v>
                </c:pt>
                <c:pt idx="6">
                  <c:v>10.701838114160783</c:v>
                </c:pt>
                <c:pt idx="7">
                  <c:v>10.89567779691418</c:v>
                </c:pt>
                <c:pt idx="8">
                  <c:v>11.20709571550584</c:v>
                </c:pt>
                <c:pt idx="9">
                  <c:v>12.249654527068051</c:v>
                </c:pt>
                <c:pt idx="10">
                  <c:v>12.82618404259075</c:v>
                </c:pt>
                <c:pt idx="11">
                  <c:v>12.821738488187181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69-4F8B-8D97-64E8967B2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042607"/>
        <c:axId val="2046874480"/>
      </c:lineChart>
      <c:catAx>
        <c:axId val="211049265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843344"/>
        <c:crosses val="autoZero"/>
        <c:auto val="1"/>
        <c:lblAlgn val="ctr"/>
        <c:lblOffset val="100"/>
        <c:noMultiLvlLbl val="0"/>
      </c:catAx>
      <c:valAx>
        <c:axId val="270843344"/>
        <c:scaling>
          <c:orientation val="minMax"/>
          <c:max val="60"/>
          <c:min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70737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70737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492655"/>
        <c:crosses val="autoZero"/>
        <c:crossBetween val="between"/>
      </c:valAx>
      <c:valAx>
        <c:axId val="2046874480"/>
        <c:scaling>
          <c:orientation val="minMax"/>
          <c:max val="2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70737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tax</a:t>
                </a:r>
                <a:r>
                  <a:rPr lang="en-US" baseline="0" dirty="0"/>
                  <a:t> revenue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2547425474254741"/>
              <c:y val="0.19446706235584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70737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042607"/>
        <c:crosses val="max"/>
        <c:crossBetween val="between"/>
        <c:majorUnit val="5"/>
      </c:valAx>
      <c:catAx>
        <c:axId val="312042607"/>
        <c:scaling>
          <c:orientation val="minMax"/>
        </c:scaling>
        <c:delete val="1"/>
        <c:axPos val="b"/>
        <c:majorTickMark val="out"/>
        <c:minorTickMark val="none"/>
        <c:tickLblPos val="nextTo"/>
        <c:crossAx val="2046874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707372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14981968717325"/>
          <c:y val="2.5428331875182269E-2"/>
          <c:w val="0.64725049612700847"/>
          <c:h val="0.80068997057186031"/>
        </c:manualLayout>
      </c:layout>
      <c:barChart>
        <c:barDir val="col"/>
        <c:grouping val="clustered"/>
        <c:varyColors val="0"/>
        <c:ser>
          <c:idx val="0"/>
          <c:order val="0"/>
          <c:tx>
            <c:v>LIDCs</c:v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cat>
            <c:numRef>
              <c:f>'debt AE'!$C$4:$N$4</c:f>
              <c:numCache>
                <c:formatCode>0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'debt LIC'!$C$47:$N$47</c:f>
              <c:numCache>
                <c:formatCode>0.0</c:formatCode>
                <c:ptCount val="12"/>
                <c:pt idx="0">
                  <c:v>30.111713163227261</c:v>
                </c:pt>
                <c:pt idx="1">
                  <c:v>28.565269768187765</c:v>
                </c:pt>
                <c:pt idx="2">
                  <c:v>31.730043984118868</c:v>
                </c:pt>
                <c:pt idx="3">
                  <c:v>29.866372257545923</c:v>
                </c:pt>
                <c:pt idx="4">
                  <c:v>31.53545739989146</c:v>
                </c:pt>
                <c:pt idx="5">
                  <c:v>31.814563029638048</c:v>
                </c:pt>
                <c:pt idx="6">
                  <c:v>32.878530708080426</c:v>
                </c:pt>
                <c:pt idx="7">
                  <c:v>33.713299722127964</c:v>
                </c:pt>
                <c:pt idx="8">
                  <c:v>37.685077267801418</c:v>
                </c:pt>
                <c:pt idx="9">
                  <c:v>41.278520459065071</c:v>
                </c:pt>
                <c:pt idx="10">
                  <c:v>43.691963014010113</c:v>
                </c:pt>
                <c:pt idx="11">
                  <c:v>44.962371708579077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9-4561-B4F4-48E068A6A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0492655"/>
        <c:axId val="270843344"/>
      </c:barChart>
      <c:lineChart>
        <c:grouping val="standard"/>
        <c:varyColors val="0"/>
        <c:ser>
          <c:idx val="1"/>
          <c:order val="1"/>
          <c:tx>
            <c:v>LIDC int over tax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'Int over Tax'!$J$123:$U$123</c:f>
              <c:numCache>
                <c:formatCode>General</c:formatCode>
                <c:ptCount val="12"/>
                <c:pt idx="0">
                  <c:v>10.763115361412508</c:v>
                </c:pt>
                <c:pt idx="1">
                  <c:v>10.543186204788251</c:v>
                </c:pt>
                <c:pt idx="2">
                  <c:v>12.174941802822792</c:v>
                </c:pt>
                <c:pt idx="3">
                  <c:v>11.66222761653823</c:v>
                </c:pt>
                <c:pt idx="4">
                  <c:v>11.982178087549501</c:v>
                </c:pt>
                <c:pt idx="5">
                  <c:v>12.574919470184865</c:v>
                </c:pt>
                <c:pt idx="6">
                  <c:v>13.328719522788097</c:v>
                </c:pt>
                <c:pt idx="7">
                  <c:v>14.277655278615617</c:v>
                </c:pt>
                <c:pt idx="8">
                  <c:v>18.473691279588987</c:v>
                </c:pt>
                <c:pt idx="9">
                  <c:v>21.295360393917569</c:v>
                </c:pt>
                <c:pt idx="10">
                  <c:v>17.898166476383224</c:v>
                </c:pt>
                <c:pt idx="11">
                  <c:v>19.128278021676344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39-4561-B4F4-48E068A6A975}"/>
            </c:ext>
          </c:extLst>
        </c:ser>
        <c:ser>
          <c:idx val="2"/>
          <c:order val="2"/>
          <c:tx>
            <c:v>LIDC ex Nigeria</c:v>
          </c:tx>
          <c:spPr>
            <a:ln w="28575" cap="rnd">
              <a:solidFill>
                <a:srgbClr val="FF8200"/>
              </a:solidFill>
              <a:round/>
            </a:ln>
            <a:effectLst/>
          </c:spPr>
          <c:marker>
            <c:symbol val="none"/>
          </c:marker>
          <c:val>
            <c:numRef>
              <c:f>'Int over Tax wo Nigeria'!$J$122:$U$122</c:f>
              <c:numCache>
                <c:formatCode>General</c:formatCode>
                <c:ptCount val="12"/>
                <c:pt idx="0">
                  <c:v>11.528849919567916</c:v>
                </c:pt>
                <c:pt idx="1">
                  <c:v>12.311831842696851</c:v>
                </c:pt>
                <c:pt idx="2">
                  <c:v>12.510209108692697</c:v>
                </c:pt>
                <c:pt idx="3">
                  <c:v>12.284809323115349</c:v>
                </c:pt>
                <c:pt idx="4">
                  <c:v>13.034069596289797</c:v>
                </c:pt>
                <c:pt idx="5">
                  <c:v>13.166320661285061</c:v>
                </c:pt>
                <c:pt idx="6">
                  <c:v>13.19676882786049</c:v>
                </c:pt>
                <c:pt idx="7">
                  <c:v>14.058823677549842</c:v>
                </c:pt>
                <c:pt idx="8">
                  <c:v>16.075024687199669</c:v>
                </c:pt>
                <c:pt idx="9">
                  <c:v>16.225937044391102</c:v>
                </c:pt>
                <c:pt idx="10">
                  <c:v>13.416460638018691</c:v>
                </c:pt>
                <c:pt idx="11">
                  <c:v>15.849345452788558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39-4561-B4F4-48E068A6A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875055"/>
        <c:axId val="692261151"/>
      </c:lineChart>
      <c:catAx>
        <c:axId val="211049265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843344"/>
        <c:crosses val="autoZero"/>
        <c:auto val="1"/>
        <c:lblAlgn val="ctr"/>
        <c:lblOffset val="100"/>
        <c:noMultiLvlLbl val="0"/>
      </c:catAx>
      <c:valAx>
        <c:axId val="270843344"/>
        <c:scaling>
          <c:orientation val="minMax"/>
          <c:max val="60"/>
          <c:min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70737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70737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492655"/>
        <c:crosses val="autoZero"/>
        <c:crossBetween val="between"/>
      </c:valAx>
      <c:valAx>
        <c:axId val="69226115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70737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tax revenue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70737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875055"/>
        <c:crosses val="max"/>
        <c:crossBetween val="between"/>
      </c:valAx>
      <c:catAx>
        <c:axId val="338875055"/>
        <c:scaling>
          <c:orientation val="minMax"/>
        </c:scaling>
        <c:delete val="1"/>
        <c:axPos val="b"/>
        <c:majorTickMark val="out"/>
        <c:minorTickMark val="none"/>
        <c:tickLblPos val="nextTo"/>
        <c:crossAx val="6922611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707372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85255659210215E-2"/>
          <c:y val="3.2961067201038419E-2"/>
          <c:w val="0.88044844672437272"/>
          <c:h val="0.85369024346724653"/>
        </c:manualLayout>
      </c:layout>
      <c:lineChart>
        <c:grouping val="standard"/>
        <c:varyColors val="0"/>
        <c:ser>
          <c:idx val="0"/>
          <c:order val="0"/>
          <c:tx>
            <c:v>Oil exporters</c:v>
          </c:tx>
          <c:spPr>
            <a:ln w="412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Charts!$H$1:$AX$1</c:f>
              <c:numCache>
                <c:formatCode>General</c:formatCode>
                <c:ptCount val="43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</c:numCache>
            </c:numRef>
          </c:cat>
          <c:val>
            <c:numRef>
              <c:f>Charts!$H$37:$AX$37</c:f>
              <c:numCache>
                <c:formatCode>General</c:formatCode>
                <c:ptCount val="43"/>
                <c:pt idx="0">
                  <c:v>33.512889999999999</c:v>
                </c:pt>
                <c:pt idx="1">
                  <c:v>42.976599999999998</c:v>
                </c:pt>
                <c:pt idx="2">
                  <c:v>51.462999999999994</c:v>
                </c:pt>
                <c:pt idx="3">
                  <c:v>50.121966666666673</c:v>
                </c:pt>
                <c:pt idx="4">
                  <c:v>56.45533501214414</c:v>
                </c:pt>
                <c:pt idx="5">
                  <c:v>65.580165672188429</c:v>
                </c:pt>
                <c:pt idx="6">
                  <c:v>78.185691027228714</c:v>
                </c:pt>
                <c:pt idx="7">
                  <c:v>84.028986618985996</c:v>
                </c:pt>
                <c:pt idx="8">
                  <c:v>85.832036976661556</c:v>
                </c:pt>
                <c:pt idx="9">
                  <c:v>82.159983095296568</c:v>
                </c:pt>
                <c:pt idx="10">
                  <c:v>84.081746899262981</c:v>
                </c:pt>
                <c:pt idx="11">
                  <c:v>94.353941691506989</c:v>
                </c:pt>
                <c:pt idx="12">
                  <c:v>95.926286433632995</c:v>
                </c:pt>
                <c:pt idx="13">
                  <c:v>100.69190448657243</c:v>
                </c:pt>
                <c:pt idx="14">
                  <c:v>93.399724696159183</c:v>
                </c:pt>
                <c:pt idx="15">
                  <c:v>100.4271253566792</c:v>
                </c:pt>
                <c:pt idx="16">
                  <c:v>93.501723939018277</c:v>
                </c:pt>
                <c:pt idx="17">
                  <c:v>114.1933039902168</c:v>
                </c:pt>
                <c:pt idx="18">
                  <c:v>145.19068166839594</c:v>
                </c:pt>
                <c:pt idx="19">
                  <c:v>136.48798766778049</c:v>
                </c:pt>
                <c:pt idx="20">
                  <c:v>105.77074083370341</c:v>
                </c:pt>
                <c:pt idx="21">
                  <c:v>94.118989740209798</c:v>
                </c:pt>
                <c:pt idx="22">
                  <c:v>111.85589759998044</c:v>
                </c:pt>
                <c:pt idx="23">
                  <c:v>105.70654917423303</c:v>
                </c:pt>
                <c:pt idx="24">
                  <c:v>81.240354250237317</c:v>
                </c:pt>
                <c:pt idx="25">
                  <c:v>80.64661483071923</c:v>
                </c:pt>
                <c:pt idx="26">
                  <c:v>70.487649920408941</c:v>
                </c:pt>
                <c:pt idx="27">
                  <c:v>65.575496271295521</c:v>
                </c:pt>
                <c:pt idx="28">
                  <c:v>58.78812482327919</c:v>
                </c:pt>
                <c:pt idx="29">
                  <c:v>39.40929843562801</c:v>
                </c:pt>
                <c:pt idx="30">
                  <c:v>29.672658711634693</c:v>
                </c:pt>
                <c:pt idx="31">
                  <c:v>28.75652034098837</c:v>
                </c:pt>
                <c:pt idx="32">
                  <c:v>22.264553439294595</c:v>
                </c:pt>
                <c:pt idx="33">
                  <c:v>30.627931079494068</c:v>
                </c:pt>
                <c:pt idx="34">
                  <c:v>23.073474681342571</c:v>
                </c:pt>
                <c:pt idx="35">
                  <c:v>19.286304019242166</c:v>
                </c:pt>
                <c:pt idx="36">
                  <c:v>20.052431904645115</c:v>
                </c:pt>
                <c:pt idx="37">
                  <c:v>23.614453150652142</c:v>
                </c:pt>
                <c:pt idx="38">
                  <c:v>30.316110339211118</c:v>
                </c:pt>
                <c:pt idx="39">
                  <c:v>46.717790695808986</c:v>
                </c:pt>
                <c:pt idx="40">
                  <c:v>58.771385217227007</c:v>
                </c:pt>
                <c:pt idx="41">
                  <c:v>55.924817035393019</c:v>
                </c:pt>
                <c:pt idx="42">
                  <c:v>52.674365342901552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C4-4681-895E-68438985893C}"/>
            </c:ext>
          </c:extLst>
        </c:ser>
        <c:ser>
          <c:idx val="1"/>
          <c:order val="1"/>
          <c:tx>
            <c:v>Other resource-intensive countries</c:v>
          </c:tx>
          <c:spPr>
            <a:ln w="41275" cap="rnd">
              <a:solidFill>
                <a:srgbClr val="004C97"/>
              </a:solidFill>
              <a:round/>
            </a:ln>
            <a:effectLst/>
          </c:spPr>
          <c:marker>
            <c:symbol val="none"/>
          </c:marker>
          <c:cat>
            <c:numRef>
              <c:f>Charts!$H$1:$AX$1</c:f>
              <c:numCache>
                <c:formatCode>General</c:formatCode>
                <c:ptCount val="43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</c:numCache>
            </c:numRef>
          </c:cat>
          <c:val>
            <c:numRef>
              <c:f>Charts!$H$43:$AX$43</c:f>
              <c:numCache>
                <c:formatCode>General</c:formatCode>
                <c:ptCount val="43"/>
                <c:pt idx="0">
                  <c:v>41.837421172401918</c:v>
                </c:pt>
                <c:pt idx="1">
                  <c:v>44.136261575617468</c:v>
                </c:pt>
                <c:pt idx="2">
                  <c:v>45.028785674887686</c:v>
                </c:pt>
                <c:pt idx="3">
                  <c:v>41.590521113234381</c:v>
                </c:pt>
                <c:pt idx="4">
                  <c:v>44.996602549462537</c:v>
                </c:pt>
                <c:pt idx="5">
                  <c:v>49.204828292282443</c:v>
                </c:pt>
                <c:pt idx="6">
                  <c:v>55.277103586139269</c:v>
                </c:pt>
                <c:pt idx="7">
                  <c:v>63.550963134678959</c:v>
                </c:pt>
                <c:pt idx="8">
                  <c:v>63.812915384615387</c:v>
                </c:pt>
                <c:pt idx="9">
                  <c:v>74.225392307692303</c:v>
                </c:pt>
                <c:pt idx="10">
                  <c:v>80.343092307692302</c:v>
                </c:pt>
                <c:pt idx="11">
                  <c:v>89.769584615384616</c:v>
                </c:pt>
                <c:pt idx="12">
                  <c:v>75.206961538461542</c:v>
                </c:pt>
                <c:pt idx="13">
                  <c:v>76.155946153846159</c:v>
                </c:pt>
                <c:pt idx="14">
                  <c:v>86.60150195678446</c:v>
                </c:pt>
                <c:pt idx="15">
                  <c:v>84.991669713845539</c:v>
                </c:pt>
                <c:pt idx="16">
                  <c:v>109.58164935940316</c:v>
                </c:pt>
                <c:pt idx="17">
                  <c:v>99.223650519691688</c:v>
                </c:pt>
                <c:pt idx="18">
                  <c:v>124.14523697717897</c:v>
                </c:pt>
                <c:pt idx="19">
                  <c:v>110.43183594747475</c:v>
                </c:pt>
                <c:pt idx="20">
                  <c:v>102.90303286068109</c:v>
                </c:pt>
                <c:pt idx="21">
                  <c:v>97.33111115322707</c:v>
                </c:pt>
                <c:pt idx="22">
                  <c:v>112.61526224758727</c:v>
                </c:pt>
                <c:pt idx="23">
                  <c:v>113.69984104205746</c:v>
                </c:pt>
                <c:pt idx="24">
                  <c:v>125.67024468541668</c:v>
                </c:pt>
                <c:pt idx="25">
                  <c:v>125.80781103878805</c:v>
                </c:pt>
                <c:pt idx="26">
                  <c:v>108.71151376315908</c:v>
                </c:pt>
                <c:pt idx="27">
                  <c:v>109.89729815908728</c:v>
                </c:pt>
                <c:pt idx="28">
                  <c:v>103.82163847401192</c:v>
                </c:pt>
                <c:pt idx="29">
                  <c:v>88.015498665072982</c:v>
                </c:pt>
                <c:pt idx="30">
                  <c:v>66.342359150563297</c:v>
                </c:pt>
                <c:pt idx="31">
                  <c:v>53.539460260775563</c:v>
                </c:pt>
                <c:pt idx="32">
                  <c:v>45.992469270711254</c:v>
                </c:pt>
                <c:pt idx="33">
                  <c:v>43.525125670294592</c:v>
                </c:pt>
                <c:pt idx="34">
                  <c:v>34.986419149100037</c:v>
                </c:pt>
                <c:pt idx="35">
                  <c:v>33.82700376702995</c:v>
                </c:pt>
                <c:pt idx="36">
                  <c:v>33.415184769275214</c:v>
                </c:pt>
                <c:pt idx="37">
                  <c:v>34.661106815097959</c:v>
                </c:pt>
                <c:pt idx="38">
                  <c:v>38.731595554422825</c:v>
                </c:pt>
                <c:pt idx="39">
                  <c:v>44.683152268143054</c:v>
                </c:pt>
                <c:pt idx="40">
                  <c:v>47.85109681944612</c:v>
                </c:pt>
                <c:pt idx="41">
                  <c:v>49.495622038051316</c:v>
                </c:pt>
                <c:pt idx="42">
                  <c:v>54.126483529473823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C4-4681-895E-68438985893C}"/>
            </c:ext>
          </c:extLst>
        </c:ser>
        <c:ser>
          <c:idx val="2"/>
          <c:order val="2"/>
          <c:tx>
            <c:v>Non-resource-intensive countries</c:v>
          </c:tx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Charts!$H$49:$AX$49</c:f>
              <c:numCache>
                <c:formatCode>General</c:formatCode>
                <c:ptCount val="43"/>
                <c:pt idx="0">
                  <c:v>22.912726381335585</c:v>
                </c:pt>
                <c:pt idx="1">
                  <c:v>35.844862149334595</c:v>
                </c:pt>
                <c:pt idx="2">
                  <c:v>44.202228716170055</c:v>
                </c:pt>
                <c:pt idx="3">
                  <c:v>41.104627777777779</c:v>
                </c:pt>
                <c:pt idx="4">
                  <c:v>41.541936315789471</c:v>
                </c:pt>
                <c:pt idx="5">
                  <c:v>48.726564500000002</c:v>
                </c:pt>
                <c:pt idx="6">
                  <c:v>57.791426190476194</c:v>
                </c:pt>
                <c:pt idx="7">
                  <c:v>64.07613380952381</c:v>
                </c:pt>
                <c:pt idx="8">
                  <c:v>68.144585238095232</c:v>
                </c:pt>
                <c:pt idx="9">
                  <c:v>78.34708952380953</c:v>
                </c:pt>
                <c:pt idx="10">
                  <c:v>80.611313636363661</c:v>
                </c:pt>
                <c:pt idx="11">
                  <c:v>91.88356809523809</c:v>
                </c:pt>
                <c:pt idx="12">
                  <c:v>90.976302857142855</c:v>
                </c:pt>
                <c:pt idx="13">
                  <c:v>87.350215238095245</c:v>
                </c:pt>
                <c:pt idx="14">
                  <c:v>87.334486313092512</c:v>
                </c:pt>
                <c:pt idx="15">
                  <c:v>91.179427363343677</c:v>
                </c:pt>
                <c:pt idx="16">
                  <c:v>99.461534988360683</c:v>
                </c:pt>
                <c:pt idx="17">
                  <c:v>96.686362571874369</c:v>
                </c:pt>
                <c:pt idx="18">
                  <c:v>110.15519377065404</c:v>
                </c:pt>
                <c:pt idx="19">
                  <c:v>106.10099142266681</c:v>
                </c:pt>
                <c:pt idx="20">
                  <c:v>97.612957649109461</c:v>
                </c:pt>
                <c:pt idx="21">
                  <c:v>90.938143084805944</c:v>
                </c:pt>
                <c:pt idx="22">
                  <c:v>98.921387436269868</c:v>
                </c:pt>
                <c:pt idx="23">
                  <c:v>102.58004181076171</c:v>
                </c:pt>
                <c:pt idx="24">
                  <c:v>106.34047509178433</c:v>
                </c:pt>
                <c:pt idx="25">
                  <c:v>107.42929444300951</c:v>
                </c:pt>
                <c:pt idx="26">
                  <c:v>106.46604588724759</c:v>
                </c:pt>
                <c:pt idx="27">
                  <c:v>101.38472843432324</c:v>
                </c:pt>
                <c:pt idx="28">
                  <c:v>96.49528091184537</c:v>
                </c:pt>
                <c:pt idx="29">
                  <c:v>89.744017480642711</c:v>
                </c:pt>
                <c:pt idx="30">
                  <c:v>76.230797780915466</c:v>
                </c:pt>
                <c:pt idx="31">
                  <c:v>63.944823214823593</c:v>
                </c:pt>
                <c:pt idx="32">
                  <c:v>61.590508380403449</c:v>
                </c:pt>
                <c:pt idx="33">
                  <c:v>54.214284098929269</c:v>
                </c:pt>
                <c:pt idx="34">
                  <c:v>49.907555985800364</c:v>
                </c:pt>
                <c:pt idx="35">
                  <c:v>49.444329899118323</c:v>
                </c:pt>
                <c:pt idx="36">
                  <c:v>49.719135219550921</c:v>
                </c:pt>
                <c:pt idx="37">
                  <c:v>51.15583734720478</c:v>
                </c:pt>
                <c:pt idx="38">
                  <c:v>54.503049296053753</c:v>
                </c:pt>
                <c:pt idx="39">
                  <c:v>60.138817321628459</c:v>
                </c:pt>
                <c:pt idx="40">
                  <c:v>65.033242676415995</c:v>
                </c:pt>
                <c:pt idx="41">
                  <c:v>65.675840658016114</c:v>
                </c:pt>
                <c:pt idx="42">
                  <c:v>66.013228215862554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C4-4681-895E-684389858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6472271"/>
        <c:axId val="346126879"/>
        <c:extLst/>
      </c:lineChart>
      <c:catAx>
        <c:axId val="356472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6126879"/>
        <c:crosses val="autoZero"/>
        <c:auto val="1"/>
        <c:lblAlgn val="ctr"/>
        <c:lblOffset val="100"/>
        <c:tickLblSkip val="5"/>
        <c:noMultiLvlLbl val="0"/>
      </c:catAx>
      <c:valAx>
        <c:axId val="346126879"/>
        <c:scaling>
          <c:orientation val="minMax"/>
          <c:max val="21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707372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rgbClr val="707372"/>
                    </a:solidFill>
                  </a:rPr>
                  <a:t>Simple average, percent of GDP</a:t>
                </a:r>
              </a:p>
            </c:rich>
          </c:tx>
          <c:layout>
            <c:manualLayout>
              <c:xMode val="edge"/>
              <c:yMode val="edge"/>
              <c:x val="5.2136609743041985E-4"/>
              <c:y val="6.816461838051882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707372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6472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426212556484604"/>
          <c:y val="4.0623216936238125E-2"/>
          <c:w val="0.89573787443515396"/>
          <c:h val="0.2388057909009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707372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707372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99985968735037E-2"/>
          <c:y val="5.0925925925925923E-2"/>
          <c:w val="0.90384848709948995"/>
          <c:h val="0.84620370370370368"/>
        </c:manualLayout>
      </c:layout>
      <c:areaChart>
        <c:grouping val="stacked"/>
        <c:varyColors val="0"/>
        <c:ser>
          <c:idx val="1"/>
          <c:order val="1"/>
          <c:spPr>
            <a:noFill/>
            <a:ln w="25400">
              <a:noFill/>
            </a:ln>
            <a:effectLst/>
          </c:spPr>
          <c:val>
            <c:numRef>
              <c:f>'Interest to rev ratio'!$B$66:$T$66</c:f>
              <c:numCache>
                <c:formatCode>0.0</c:formatCode>
                <c:ptCount val="19"/>
                <c:pt idx="0">
                  <c:v>5.6043083675627559</c:v>
                </c:pt>
                <c:pt idx="1">
                  <c:v>5.9171597633136095</c:v>
                </c:pt>
                <c:pt idx="2">
                  <c:v>6.6486917762916704</c:v>
                </c:pt>
                <c:pt idx="3">
                  <c:v>5.377481199381112</c:v>
                </c:pt>
                <c:pt idx="4">
                  <c:v>4.4287483674688408</c:v>
                </c:pt>
                <c:pt idx="5">
                  <c:v>3.6642798329878286</c:v>
                </c:pt>
                <c:pt idx="6">
                  <c:v>2.6804217935164418</c:v>
                </c:pt>
                <c:pt idx="7">
                  <c:v>2.427508594158799</c:v>
                </c:pt>
                <c:pt idx="8">
                  <c:v>2.0383952316442979</c:v>
                </c:pt>
                <c:pt idx="9">
                  <c:v>2.2774609818960512</c:v>
                </c:pt>
                <c:pt idx="10">
                  <c:v>1.974828123241156</c:v>
                </c:pt>
                <c:pt idx="11">
                  <c:v>1.9322329771310935</c:v>
                </c:pt>
                <c:pt idx="12">
                  <c:v>1.820386584189885</c:v>
                </c:pt>
                <c:pt idx="13">
                  <c:v>2.1795898520459902</c:v>
                </c:pt>
                <c:pt idx="14">
                  <c:v>2.4049315475494391</c:v>
                </c:pt>
                <c:pt idx="15">
                  <c:v>2.9368984326409544</c:v>
                </c:pt>
                <c:pt idx="16">
                  <c:v>3.8592047117025077</c:v>
                </c:pt>
                <c:pt idx="17">
                  <c:v>4.4335872662115285</c:v>
                </c:pt>
                <c:pt idx="18">
                  <c:v>5.2479270148372379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8EA-9196-8E8BF1677F1E}"/>
            </c:ext>
          </c:extLst>
        </c:ser>
        <c:ser>
          <c:idx val="2"/>
          <c:order val="2"/>
          <c:tx>
            <c:v>Interquartile range</c:v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  <a:effectLst/>
          </c:spPr>
          <c:val>
            <c:numRef>
              <c:f>'Interest to rev ratio'!$B$67:$T$67</c:f>
              <c:numCache>
                <c:formatCode>0.0</c:formatCode>
                <c:ptCount val="19"/>
                <c:pt idx="0">
                  <c:v>16.691560329168666</c:v>
                </c:pt>
                <c:pt idx="1">
                  <c:v>18.637184691600758</c:v>
                </c:pt>
                <c:pt idx="2">
                  <c:v>15.832579904405618</c:v>
                </c:pt>
                <c:pt idx="3">
                  <c:v>15.336079563987674</c:v>
                </c:pt>
                <c:pt idx="4">
                  <c:v>14.51124059148102</c:v>
                </c:pt>
                <c:pt idx="5">
                  <c:v>12.180161930816189</c:v>
                </c:pt>
                <c:pt idx="6">
                  <c:v>11.009758127708039</c:v>
                </c:pt>
                <c:pt idx="7">
                  <c:v>9.9305236351333299</c:v>
                </c:pt>
                <c:pt idx="8">
                  <c:v>8.6371141920651695</c:v>
                </c:pt>
                <c:pt idx="9">
                  <c:v>8.5809247486891529</c:v>
                </c:pt>
                <c:pt idx="10">
                  <c:v>7.8738900913296774</c:v>
                </c:pt>
                <c:pt idx="11">
                  <c:v>7.9146524915690737</c:v>
                </c:pt>
                <c:pt idx="12">
                  <c:v>8.2545826721751148</c:v>
                </c:pt>
                <c:pt idx="13">
                  <c:v>8.9532319274487868</c:v>
                </c:pt>
                <c:pt idx="14">
                  <c:v>9.3205266147341526</c:v>
                </c:pt>
                <c:pt idx="15">
                  <c:v>10.684165946171287</c:v>
                </c:pt>
                <c:pt idx="16">
                  <c:v>11.85656016850411</c:v>
                </c:pt>
                <c:pt idx="17">
                  <c:v>13.792870521197282</c:v>
                </c:pt>
                <c:pt idx="18">
                  <c:v>13.696723623849753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8EA-9196-8E8BF1677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7546816"/>
        <c:axId val="2107441024"/>
      </c:areaChart>
      <c:lineChart>
        <c:grouping val="standard"/>
        <c:varyColors val="0"/>
        <c:ser>
          <c:idx val="0"/>
          <c:order val="0"/>
          <c:tx>
            <c:v>Average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'Interest to rev ratio'!$B$1:$T$1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'Interest to rev ratio'!$B$64:$T$64</c:f>
              <c:numCache>
                <c:formatCode>0.0</c:formatCode>
                <c:ptCount val="19"/>
                <c:pt idx="0">
                  <c:v>13.21722410200614</c:v>
                </c:pt>
                <c:pt idx="1">
                  <c:v>11.907354718762887</c:v>
                </c:pt>
                <c:pt idx="2">
                  <c:v>11.565679646285641</c:v>
                </c:pt>
                <c:pt idx="3">
                  <c:v>12.191868721839255</c:v>
                </c:pt>
                <c:pt idx="4">
                  <c:v>10.088958553954246</c:v>
                </c:pt>
                <c:pt idx="5">
                  <c:v>9.2345606155200493</c:v>
                </c:pt>
                <c:pt idx="6">
                  <c:v>7.7252314437457388</c:v>
                </c:pt>
                <c:pt idx="7">
                  <c:v>7.819648413858399</c:v>
                </c:pt>
                <c:pt idx="8">
                  <c:v>8.1644396656759017</c:v>
                </c:pt>
                <c:pt idx="9">
                  <c:v>6.638874044989457</c:v>
                </c:pt>
                <c:pt idx="10">
                  <c:v>5.9071071416418883</c:v>
                </c:pt>
                <c:pt idx="11">
                  <c:v>5.9810860053043733</c:v>
                </c:pt>
                <c:pt idx="12">
                  <c:v>5.9501296880030559</c:v>
                </c:pt>
                <c:pt idx="13">
                  <c:v>6.713921752985561</c:v>
                </c:pt>
                <c:pt idx="14">
                  <c:v>7.0410734096342358</c:v>
                </c:pt>
                <c:pt idx="15">
                  <c:v>8.1954399552426587</c:v>
                </c:pt>
                <c:pt idx="16">
                  <c:v>10.053538001651788</c:v>
                </c:pt>
                <c:pt idx="17">
                  <c:v>10.328966318655926</c:v>
                </c:pt>
                <c:pt idx="18">
                  <c:v>11.093201348180358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61-48EA-9196-8E8BF1677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546816"/>
        <c:axId val="2107441024"/>
      </c:lineChart>
      <c:catAx>
        <c:axId val="20975468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441024"/>
        <c:crosses val="autoZero"/>
        <c:auto val="1"/>
        <c:lblAlgn val="ctr"/>
        <c:lblOffset val="100"/>
        <c:tickLblSkip val="2"/>
        <c:noMultiLvlLbl val="0"/>
      </c:catAx>
      <c:valAx>
        <c:axId val="2107441024"/>
        <c:scaling>
          <c:orientation val="minMax"/>
          <c:max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70737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total revenue and grants</a:t>
                </a:r>
              </a:p>
            </c:rich>
          </c:tx>
          <c:layout>
            <c:manualLayout>
              <c:xMode val="edge"/>
              <c:yMode val="edge"/>
              <c:x val="1.0349089618514652E-3"/>
              <c:y val="7.284728297851655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70737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546816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45445713035870516"/>
          <c:y val="0.12901757072032666"/>
          <c:w val="0.27054308836395452"/>
          <c:h val="0.22344597550306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70737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707372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92253091005138E-2"/>
          <c:y val="4.1695319738109214E-2"/>
          <c:w val="0.87950847240793018"/>
          <c:h val="0.85793161271507712"/>
        </c:manualLayout>
      </c:layout>
      <c:lineChart>
        <c:grouping val="standard"/>
        <c:varyColors val="0"/>
        <c:ser>
          <c:idx val="0"/>
          <c:order val="0"/>
          <c:tx>
            <c:strRef>
              <c:f>Chart5_6_data!$AM$259</c:f>
              <c:strCache>
                <c:ptCount val="1"/>
                <c:pt idx="0">
                  <c:v>Median</c:v>
                </c:pt>
              </c:strCache>
            </c:strRef>
          </c:tx>
          <c:spPr>
            <a:ln w="41275" cap="rnd">
              <a:solidFill>
                <a:srgbClr val="004C97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Chart5_6_data!$AN$209:$BD$209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Chart5_6_data!$AN$259:$BD$259</c:f>
              <c:numCache>
                <c:formatCode>0</c:formatCode>
                <c:ptCount val="17"/>
                <c:pt idx="0">
                  <c:v>17.926770000000001</c:v>
                </c:pt>
                <c:pt idx="1">
                  <c:v>19.97616</c:v>
                </c:pt>
                <c:pt idx="2">
                  <c:v>28.07723</c:v>
                </c:pt>
                <c:pt idx="3">
                  <c:v>21.33005</c:v>
                </c:pt>
                <c:pt idx="4">
                  <c:v>19.91403</c:v>
                </c:pt>
                <c:pt idx="5">
                  <c:v>10.82301</c:v>
                </c:pt>
                <c:pt idx="6">
                  <c:v>8.5383460000000007</c:v>
                </c:pt>
                <c:pt idx="7">
                  <c:v>8.9725249999999992</c:v>
                </c:pt>
                <c:pt idx="8">
                  <c:v>15.882099999999999</c:v>
                </c:pt>
                <c:pt idx="9">
                  <c:v>21.366140000000001</c:v>
                </c:pt>
                <c:pt idx="10">
                  <c:v>17.481729999999999</c:v>
                </c:pt>
                <c:pt idx="11">
                  <c:v>15.79462</c:v>
                </c:pt>
                <c:pt idx="12">
                  <c:v>15.40593</c:v>
                </c:pt>
                <c:pt idx="13">
                  <c:v>10.981680000000001</c:v>
                </c:pt>
                <c:pt idx="14">
                  <c:v>14.06298</c:v>
                </c:pt>
                <c:pt idx="15">
                  <c:v>16.591799999999999</c:v>
                </c:pt>
                <c:pt idx="16">
                  <c:v>16.362749999999998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BD-4E5E-85B6-D810D8E93C52}"/>
            </c:ext>
          </c:extLst>
        </c:ser>
        <c:ser>
          <c:idx val="1"/>
          <c:order val="1"/>
          <c:tx>
            <c:strRef>
              <c:f>Chart5_6_data!$AM$260</c:f>
              <c:strCache>
                <c:ptCount val="1"/>
                <c:pt idx="0">
                  <c:v>Mean</c:v>
                </c:pt>
              </c:strCache>
            </c:strRef>
          </c:tx>
          <c:spPr>
            <a:ln w="412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Chart5_6_data!$AN$209:$BD$209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Chart5_6_data!$AN$260:$BD$260</c:f>
              <c:numCache>
                <c:formatCode>0</c:formatCode>
                <c:ptCount val="17"/>
                <c:pt idx="0">
                  <c:v>55.469799999999999</c:v>
                </c:pt>
                <c:pt idx="1">
                  <c:v>80.982749999999996</c:v>
                </c:pt>
                <c:pt idx="2">
                  <c:v>66.445340000000002</c:v>
                </c:pt>
                <c:pt idx="3">
                  <c:v>79.172719999999998</c:v>
                </c:pt>
                <c:pt idx="4">
                  <c:v>79.799440000000004</c:v>
                </c:pt>
                <c:pt idx="5">
                  <c:v>63.365670000000001</c:v>
                </c:pt>
                <c:pt idx="6">
                  <c:v>59.927250000000001</c:v>
                </c:pt>
                <c:pt idx="7">
                  <c:v>38.491219999999998</c:v>
                </c:pt>
                <c:pt idx="8">
                  <c:v>37.27413</c:v>
                </c:pt>
                <c:pt idx="9">
                  <c:v>26.050329999999999</c:v>
                </c:pt>
                <c:pt idx="10">
                  <c:v>25.092639999999999</c:v>
                </c:pt>
                <c:pt idx="11">
                  <c:v>26.398009999999999</c:v>
                </c:pt>
                <c:pt idx="12">
                  <c:v>27.500399999999999</c:v>
                </c:pt>
                <c:pt idx="13">
                  <c:v>29.055800000000001</c:v>
                </c:pt>
                <c:pt idx="14">
                  <c:v>24.250229999999998</c:v>
                </c:pt>
                <c:pt idx="15">
                  <c:v>29.586290000000002</c:v>
                </c:pt>
                <c:pt idx="16">
                  <c:v>30.011869999999998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BD-4E5E-85B6-D810D8E93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2427616"/>
        <c:axId val="1977340832"/>
      </c:lineChart>
      <c:catAx>
        <c:axId val="20624276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340832"/>
        <c:crosses val="autoZero"/>
        <c:auto val="1"/>
        <c:lblAlgn val="ctr"/>
        <c:lblOffset val="100"/>
        <c:tickLblSkip val="2"/>
        <c:noMultiLvlLbl val="0"/>
      </c:catAx>
      <c:valAx>
        <c:axId val="1977340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70737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revenue</a:t>
                </a:r>
              </a:p>
            </c:rich>
          </c:tx>
          <c:layout>
            <c:manualLayout>
              <c:xMode val="edge"/>
              <c:yMode val="edge"/>
              <c:x val="1.2758134006834051E-3"/>
              <c:y val="0.252744483328472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70737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12700">
            <a:noFill/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427616"/>
        <c:crosses val="autoZero"/>
        <c:crossBetween val="between"/>
      </c:valAx>
      <c:spPr>
        <a:solidFill>
          <a:srgbClr val="FFFFFF"/>
        </a:solidFill>
        <a:ln w="12700">
          <a:noFill/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0.38274234436721233"/>
          <c:y val="0.23941197032021636"/>
          <c:w val="0.56162929947199258"/>
          <c:h val="5.999504467584133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70737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1600">
          <a:solidFill>
            <a:srgbClr val="707372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02831839416298E-2"/>
          <c:y val="2.2878867414300483E-2"/>
          <c:w val="0.89329057924363231"/>
          <c:h val="0.86546393064503302"/>
        </c:manualLayout>
      </c:layout>
      <c:areaChart>
        <c:grouping val="stacked"/>
        <c:varyColors val="0"/>
        <c:ser>
          <c:idx val="3"/>
          <c:order val="4"/>
          <c:tx>
            <c:v>Maximum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Data!$P$2:$AC$2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Data!$P$59:$AC$59</c:f>
              <c:numCache>
                <c:formatCode>0.0</c:formatCode>
                <c:ptCount val="7"/>
                <c:pt idx="0">
                  <c:v>16.462244514574152</c:v>
                </c:pt>
                <c:pt idx="1">
                  <c:v>16.661513575485735</c:v>
                </c:pt>
                <c:pt idx="2">
                  <c:v>15.915646517808829</c:v>
                </c:pt>
                <c:pt idx="3">
                  <c:v>14.425815895556946</c:v>
                </c:pt>
                <c:pt idx="4">
                  <c:v>19.401248575346433</c:v>
                </c:pt>
                <c:pt idx="5">
                  <c:v>19.400819508702874</c:v>
                </c:pt>
                <c:pt idx="6">
                  <c:v>18.000055897927787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1-4692-A724-0D260FE53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9551103"/>
        <c:axId val="1719564703"/>
      </c:areaChart>
      <c:lineChart>
        <c:grouping val="standard"/>
        <c:varyColors val="0"/>
        <c:ser>
          <c:idx val="0"/>
          <c:order val="0"/>
          <c:tx>
            <c:v>Sub-Saharan Africa</c:v>
          </c:tx>
          <c:spPr>
            <a:ln w="41275" cap="rnd">
              <a:solidFill>
                <a:srgbClr val="004C97"/>
              </a:solidFill>
              <a:round/>
            </a:ln>
            <a:effectLst/>
          </c:spPr>
          <c:marker>
            <c:symbol val="none"/>
          </c:marker>
          <c:cat>
            <c:numRef>
              <c:f>Data!$P$2:$AC$2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Data!$P$49:$AC$49</c:f>
              <c:numCache>
                <c:formatCode>0.0</c:formatCode>
                <c:ptCount val="7"/>
                <c:pt idx="0">
                  <c:v>2.6940829386036285</c:v>
                </c:pt>
                <c:pt idx="1">
                  <c:v>2.6409236122100781</c:v>
                </c:pt>
                <c:pt idx="2">
                  <c:v>3.0315343981541307</c:v>
                </c:pt>
                <c:pt idx="3">
                  <c:v>3.3935160983725905</c:v>
                </c:pt>
                <c:pt idx="4">
                  <c:v>4.0509021815391559</c:v>
                </c:pt>
                <c:pt idx="5">
                  <c:v>3.7750302769014628</c:v>
                </c:pt>
                <c:pt idx="6">
                  <c:v>3.1529913819386466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A1-4692-A724-0D260FE53D85}"/>
            </c:ext>
          </c:extLst>
        </c:ser>
        <c:ser>
          <c:idx val="4"/>
          <c:order val="2"/>
          <c:tx>
            <c:v>Oil exporters</c:v>
          </c:tx>
          <c:spPr>
            <a:ln w="412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Data!$P$2:$AC$2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Data!$P$53:$AC$53</c:f>
              <c:numCache>
                <c:formatCode>0.0</c:formatCode>
                <c:ptCount val="7"/>
                <c:pt idx="0">
                  <c:v>1.9533236765879511</c:v>
                </c:pt>
                <c:pt idx="1">
                  <c:v>1.6833260518464364</c:v>
                </c:pt>
                <c:pt idx="2">
                  <c:v>2.6120030771050011</c:v>
                </c:pt>
                <c:pt idx="3">
                  <c:v>5.7314237594583233</c:v>
                </c:pt>
                <c:pt idx="4">
                  <c:v>8.5430457190136408</c:v>
                </c:pt>
                <c:pt idx="5">
                  <c:v>8.9931497489644858</c:v>
                </c:pt>
                <c:pt idx="6">
                  <c:v>8.5265190320294497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A1-4692-A724-0D260FE53D85}"/>
            </c:ext>
          </c:extLst>
        </c:ser>
        <c:ser>
          <c:idx val="2"/>
          <c:order val="3"/>
          <c:tx>
            <c:v>Oil importers</c:v>
          </c:tx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Data!$P$2:$AC$2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Data!$P$57:$AC$57</c:f>
              <c:numCache>
                <c:formatCode>0.0</c:formatCode>
                <c:ptCount val="7"/>
                <c:pt idx="0">
                  <c:v>2.8624373163344639</c:v>
                </c:pt>
                <c:pt idx="1">
                  <c:v>2.8803230023009885</c:v>
                </c:pt>
                <c:pt idx="2">
                  <c:v>3.1409773514712951</c:v>
                </c:pt>
                <c:pt idx="3">
                  <c:v>2.7116263638892524</c:v>
                </c:pt>
                <c:pt idx="4">
                  <c:v>2.7406936497757655</c:v>
                </c:pt>
                <c:pt idx="5">
                  <c:v>2.2530787642164145</c:v>
                </c:pt>
                <c:pt idx="6">
                  <c:v>2.0335064548363957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A1-4692-A724-0D260FE53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9551103"/>
        <c:axId val="1719564703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Data!$O$50</c15:sqref>
                        </c15:formulaRef>
                      </c:ext>
                    </c:extLst>
                    <c:strCache>
                      <c:ptCount val="1"/>
                      <c:pt idx="0">
                        <c:v>SSA- Median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Data!$P$2:$AC$2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Data!$P$50:$AC$50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1.0692375109553025</c:v>
                      </c:pt>
                      <c:pt idx="1">
                        <c:v>0.9024247957438245</c:v>
                      </c:pt>
                      <c:pt idx="2">
                        <c:v>2.0967507626749309</c:v>
                      </c:pt>
                      <c:pt idx="3">
                        <c:v>2.0778597589808592</c:v>
                      </c:pt>
                      <c:pt idx="4">
                        <c:v>2.29006992442867</c:v>
                      </c:pt>
                      <c:pt idx="5">
                        <c:v>2.4055783761475817</c:v>
                      </c:pt>
                      <c:pt idx="6">
                        <c:v>2.0003323895487317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9BA1-4692-A724-0D260FE53D85}"/>
                  </c:ext>
                </c:extLst>
              </c15:ser>
            </c15:filteredLineSeries>
          </c:ext>
        </c:extLst>
      </c:lineChart>
      <c:catAx>
        <c:axId val="171955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564703"/>
        <c:crosses val="autoZero"/>
        <c:auto val="1"/>
        <c:lblAlgn val="ctr"/>
        <c:lblOffset val="100"/>
        <c:noMultiLvlLbl val="0"/>
      </c:catAx>
      <c:valAx>
        <c:axId val="1719564703"/>
        <c:scaling>
          <c:orientation val="minMax"/>
          <c:max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70737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Mean, percent of GDP</a:t>
                </a:r>
              </a:p>
            </c:rich>
          </c:tx>
          <c:layout>
            <c:manualLayout>
              <c:xMode val="edge"/>
              <c:yMode val="edge"/>
              <c:x val="1.7480273692203562E-3"/>
              <c:y val="0.20846480995431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70737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55110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1283860743822E-2"/>
          <c:y val="8.9228152036550989E-2"/>
          <c:w val="0.89999989606299324"/>
          <c:h val="6.3764356101666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70737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600">
          <a:solidFill>
            <a:srgbClr val="707372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77616354425138E-2"/>
          <c:y val="5.2133319650047333E-2"/>
          <c:w val="0.88933921957601836"/>
          <c:h val="0.776884660250801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calcs!$X$3:$X$6</c:f>
              <c:strCache>
                <c:ptCount val="4"/>
                <c:pt idx="0">
                  <c:v>Advanced economies</c:v>
                </c:pt>
                <c:pt idx="1">
                  <c:v>Emerging market economies</c:v>
                </c:pt>
                <c:pt idx="2">
                  <c:v>Low-income countries</c:v>
                </c:pt>
                <c:pt idx="3">
                  <c:v>Africa</c:v>
                </c:pt>
              </c:strCache>
            </c:strRef>
          </c:cat>
          <c:val>
            <c:numRef>
              <c:f>calcs!$Y$3:$Y$6</c:f>
              <c:numCache>
                <c:formatCode>General</c:formatCode>
                <c:ptCount val="4"/>
                <c:pt idx="0">
                  <c:v>5.2213752041985391</c:v>
                </c:pt>
                <c:pt idx="1">
                  <c:v>11.934362207454694</c:v>
                </c:pt>
                <c:pt idx="2">
                  <c:v>14.684945163711243</c:v>
                </c:pt>
                <c:pt idx="3">
                  <c:v>17.229662104864556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5-45CF-81CD-F2FE22BF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8944047"/>
        <c:axId val="1007916863"/>
      </c:barChart>
      <c:catAx>
        <c:axId val="100894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7916863"/>
        <c:crosses val="autoZero"/>
        <c:auto val="1"/>
        <c:lblAlgn val="ctr"/>
        <c:lblOffset val="100"/>
        <c:noMultiLvlLbl val="0"/>
      </c:catAx>
      <c:valAx>
        <c:axId val="1007916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70737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Average, prcent of total assets</a:t>
                </a:r>
              </a:p>
            </c:rich>
          </c:tx>
          <c:layout>
            <c:manualLayout>
              <c:xMode val="edge"/>
              <c:yMode val="edge"/>
              <c:x val="3.9281460975578832E-3"/>
              <c:y val="9.33678429085253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70737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73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8944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70737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27912480822258E-2"/>
          <c:y val="4.6340740740740738E-2"/>
          <c:w val="0.88795202621584401"/>
          <c:h val="0.72595508894721494"/>
        </c:manualLayout>
      </c:layout>
      <c:barChart>
        <c:barDir val="col"/>
        <c:grouping val="clustered"/>
        <c:varyColors val="0"/>
        <c:ser>
          <c:idx val="0"/>
          <c:order val="0"/>
          <c:tx>
            <c:v>Seignoirage</c:v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cat>
            <c:strRef>
              <c:f>'Seignoirage Calcs'!$R$170:$R$174</c:f>
              <c:strCache>
                <c:ptCount val="5"/>
                <c:pt idx="0">
                  <c:v>Sub-Saharan Africa</c:v>
                </c:pt>
                <c:pt idx="1">
                  <c:v>Africa</c:v>
                </c:pt>
                <c:pt idx="2">
                  <c:v>Developing Latin America and Caribbean</c:v>
                </c:pt>
                <c:pt idx="3">
                  <c:v>Developing Asia</c:v>
                </c:pt>
                <c:pt idx="4">
                  <c:v>Advanced economies</c:v>
                </c:pt>
              </c:strCache>
            </c:strRef>
          </c:cat>
          <c:val>
            <c:numRef>
              <c:f>'Seignoirage Calcs'!$S$170:$S$174</c:f>
              <c:numCache>
                <c:formatCode>0.00</c:formatCode>
                <c:ptCount val="5"/>
                <c:pt idx="0">
                  <c:v>1.2938613693938614</c:v>
                </c:pt>
                <c:pt idx="1">
                  <c:v>1.4886887353062226</c:v>
                </c:pt>
                <c:pt idx="2">
                  <c:v>1.5192615451767613</c:v>
                </c:pt>
                <c:pt idx="3">
                  <c:v>2.0449833640157218</c:v>
                </c:pt>
                <c:pt idx="4">
                  <c:v>2.6025963984800629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2-4643-A7AA-49126AA4D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6943"/>
        <c:axId val="7030399"/>
      </c:barChart>
      <c:catAx>
        <c:axId val="5256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30399"/>
        <c:crosses val="autoZero"/>
        <c:auto val="1"/>
        <c:lblAlgn val="ctr"/>
        <c:lblOffset val="100"/>
        <c:tickLblSkip val="1"/>
        <c:noMultiLvlLbl val="0"/>
      </c:catAx>
      <c:valAx>
        <c:axId val="70303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7532805990130324E-4"/>
              <c:y val="0.322925634295713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56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0.4269</cdr:x>
      <cdr:y>0.45954</cdr:y>
    </cdr:from>
    <cdr:to>
      <cdr:x>0.95121</cdr:x>
      <cdr:y>0.55329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0CB388E-A6D8-43AD-AB09-29B0AA4FD7DB}"/>
            </a:ext>
          </a:extLst>
        </cdr:cNvPr>
        <cdr:cNvSpPr txBox="1"/>
      </cdr:nvSpPr>
      <cdr:spPr>
        <a:xfrm xmlns:a="http://schemas.openxmlformats.org/drawingml/2006/main">
          <a:off x="1586208" y="1837007"/>
          <a:ext cx="1948158" cy="374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C00000"/>
              </a:solidFill>
            </a:rPr>
            <a:t>Interest (RHS)</a:t>
          </a:r>
        </a:p>
      </cdr:txBody>
    </cdr:sp>
  </cdr:relSizeAnchor>
  <cdr:relSizeAnchor xmlns:cdr="http://schemas.openxmlformats.org/drawingml/2006/chartDrawing">
    <cdr:from>
      <cdr:x>0.2205</cdr:x>
      <cdr:y>0.15562</cdr:y>
    </cdr:from>
    <cdr:to>
      <cdr:x>0.7448</cdr:x>
      <cdr:y>0.24937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DA75D02-8A97-4266-B3BE-C8E89A87A3EC}"/>
            </a:ext>
          </a:extLst>
        </cdr:cNvPr>
        <cdr:cNvSpPr txBox="1"/>
      </cdr:nvSpPr>
      <cdr:spPr>
        <a:xfrm xmlns:a="http://schemas.openxmlformats.org/drawingml/2006/main">
          <a:off x="819316" y="622095"/>
          <a:ext cx="1948121" cy="374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004C97"/>
              </a:solidFill>
            </a:rPr>
            <a:t>Debt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0.20767</cdr:x>
      <cdr:y>0.30324</cdr:y>
    </cdr:from>
    <cdr:to>
      <cdr:x>0.73198</cdr:x>
      <cdr:y>0.39699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367F643-EFF5-49D3-917C-09148C9F01EF}"/>
            </a:ext>
          </a:extLst>
        </cdr:cNvPr>
        <cdr:cNvSpPr txBox="1"/>
      </cdr:nvSpPr>
      <cdr:spPr>
        <a:xfrm xmlns:a="http://schemas.openxmlformats.org/drawingml/2006/main">
          <a:off x="778553" y="1220031"/>
          <a:ext cx="1965659" cy="37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C00000"/>
              </a:solidFill>
            </a:rPr>
            <a:t>Interest (RHS)</a:t>
          </a:r>
        </a:p>
      </cdr:txBody>
    </cdr:sp>
  </cdr:relSizeAnchor>
  <cdr:relSizeAnchor xmlns:cdr="http://schemas.openxmlformats.org/drawingml/2006/chartDrawing">
    <cdr:from>
      <cdr:x>0.4757</cdr:x>
      <cdr:y>0.24626</cdr:y>
    </cdr:from>
    <cdr:to>
      <cdr:x>1</cdr:x>
      <cdr:y>0.34001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C90644C-FA3E-4362-A8F5-02D050DC8106}"/>
            </a:ext>
          </a:extLst>
        </cdr:cNvPr>
        <cdr:cNvSpPr txBox="1"/>
      </cdr:nvSpPr>
      <cdr:spPr>
        <a:xfrm xmlns:a="http://schemas.openxmlformats.org/drawingml/2006/main">
          <a:off x="1783419" y="990788"/>
          <a:ext cx="1965621" cy="37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004C97"/>
              </a:solidFill>
            </a:rPr>
            <a:t>Debt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0.44768</cdr:x>
      <cdr:y>0.06789</cdr:y>
    </cdr:from>
    <cdr:to>
      <cdr:x>0.97199</cdr:x>
      <cdr:y>0.16164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2EB99A3-B033-4E03-842E-CA5561523E2A}"/>
            </a:ext>
          </a:extLst>
        </cdr:cNvPr>
        <cdr:cNvSpPr txBox="1"/>
      </cdr:nvSpPr>
      <cdr:spPr>
        <a:xfrm xmlns:a="http://schemas.openxmlformats.org/drawingml/2006/main">
          <a:off x="1678382" y="273126"/>
          <a:ext cx="1965659" cy="37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4"/>
              </a:solidFill>
            </a:rPr>
            <a:t>Interest (RHS)</a:t>
          </a:r>
        </a:p>
      </cdr:txBody>
    </cdr:sp>
  </cdr:relSizeAnchor>
  <cdr:relSizeAnchor xmlns:cdr="http://schemas.openxmlformats.org/drawingml/2006/chartDrawing">
    <cdr:from>
      <cdr:x>0.24892</cdr:x>
      <cdr:y>0.52013</cdr:y>
    </cdr:from>
    <cdr:to>
      <cdr:x>0.66278</cdr:x>
      <cdr:y>0.61388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107F8BB-F8DC-4583-870F-564C4074718D}"/>
            </a:ext>
          </a:extLst>
        </cdr:cNvPr>
        <cdr:cNvSpPr txBox="1"/>
      </cdr:nvSpPr>
      <cdr:spPr>
        <a:xfrm xmlns:a="http://schemas.openxmlformats.org/drawingml/2006/main">
          <a:off x="933214" y="2092654"/>
          <a:ext cx="1551569" cy="37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004C97"/>
              </a:solidFill>
            </a:rPr>
            <a:t>Debt</a:t>
          </a:r>
        </a:p>
      </cdr:txBody>
    </cdr:sp>
  </cdr:relSizeAnchor>
  <cdr:relSizeAnchor xmlns:cdr="http://schemas.openxmlformats.org/drawingml/2006/chartDrawing">
    <cdr:from>
      <cdr:x>0.19247</cdr:x>
      <cdr:y>0.2765</cdr:y>
    </cdr:from>
    <cdr:to>
      <cdr:x>0.69595</cdr:x>
      <cdr:y>0.42812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A974643-6E20-4956-981A-75A1645833A2}"/>
            </a:ext>
          </a:extLst>
        </cdr:cNvPr>
        <cdr:cNvSpPr txBox="1"/>
      </cdr:nvSpPr>
      <cdr:spPr>
        <a:xfrm xmlns:a="http://schemas.openxmlformats.org/drawingml/2006/main">
          <a:off x="721582" y="1112452"/>
          <a:ext cx="1887550" cy="610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FF8200"/>
              </a:solidFill>
            </a:rPr>
            <a:t>Interest </a:t>
          </a:r>
          <a:r>
            <a:rPr lang="en-US" sz="1100" b="1" baseline="0" dirty="0">
              <a:solidFill>
                <a:srgbClr val="FF8200"/>
              </a:solidFill>
            </a:rPr>
            <a:t>excluding Nigeria</a:t>
          </a:r>
          <a:r>
            <a:rPr lang="en-US" sz="1100" b="1" dirty="0">
              <a:solidFill>
                <a:srgbClr val="FF8200"/>
              </a:solidFill>
            </a:rPr>
            <a:t> (RHS)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4"/>
            <a:ext cx="3043447" cy="464977"/>
          </a:xfrm>
          <a:prstGeom prst="rect">
            <a:avLst/>
          </a:prstGeom>
        </p:spPr>
        <p:txBody>
          <a:bodyPr vert="horz" lIns="91214" tIns="45605" rIns="91214" bIns="456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9"/>
            <a:ext cx="3043447" cy="464977"/>
          </a:xfrm>
          <a:prstGeom prst="rect">
            <a:avLst/>
          </a:prstGeom>
        </p:spPr>
        <p:txBody>
          <a:bodyPr vert="horz" lIns="91214" tIns="45605" rIns="91214" bIns="456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7" y="8842549"/>
            <a:ext cx="3043447" cy="464977"/>
          </a:xfrm>
          <a:prstGeom prst="rect">
            <a:avLst/>
          </a:prstGeom>
        </p:spPr>
        <p:txBody>
          <a:bodyPr vert="horz" lIns="91214" tIns="45605" rIns="91214" bIns="45605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3043343" cy="465455"/>
          </a:xfrm>
          <a:prstGeom prst="rect">
            <a:avLst/>
          </a:prstGeom>
        </p:spPr>
        <p:txBody>
          <a:bodyPr vert="horz" lIns="93109" tIns="46554" rIns="93109" bIns="465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8"/>
            <a:ext cx="3043343" cy="465455"/>
          </a:xfrm>
          <a:prstGeom prst="rect">
            <a:avLst/>
          </a:prstGeom>
        </p:spPr>
        <p:txBody>
          <a:bodyPr vert="horz" lIns="93109" tIns="46554" rIns="93109" bIns="46554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7/30/2019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9" tIns="46554" rIns="93109" bIns="465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09" tIns="46554" rIns="93109" bIns="4655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09" tIns="46554" rIns="93109" bIns="465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09" tIns="46554" rIns="93109" bIns="46554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4CF8308-F63A-4270-8C3B-FFC41291C3C4}" type="datetime1">
              <a:rPr lang="en-US" smtClean="0"/>
              <a:t>7/30/2019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0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7/30/2019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0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4CF8308-F63A-4270-8C3B-FFC41291C3C4}" type="datetime1">
              <a:rPr lang="en-US" smtClean="0"/>
              <a:t>7/30/2019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4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7/30/2019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8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0119"/>
          <a:stretch/>
        </p:blipFill>
        <p:spPr>
          <a:xfrm>
            <a:off x="5623560" y="749808"/>
            <a:ext cx="1095647" cy="11431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85019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15190021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168843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23560" y="749808"/>
            <a:ext cx="366622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88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 userDrawn="1">
          <p15:clr>
            <a:srgbClr val="FBAE40"/>
          </p15:clr>
        </p15:guide>
        <p15:guide id="6" orient="horz" pos="83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40377994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08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73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1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339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99140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19820882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0" r:id="rId2"/>
    <p:sldLayoutId id="2147483754" r:id="rId3"/>
    <p:sldLayoutId id="2147483755" r:id="rId4"/>
    <p:sldLayoutId id="2147483756" r:id="rId5"/>
    <p:sldLayoutId id="2147483758" r:id="rId6"/>
    <p:sldLayoutId id="2147483757" r:id="rId7"/>
    <p:sldLayoutId id="2147483707" r:id="rId8"/>
    <p:sldLayoutId id="2147483759" r:id="rId9"/>
    <p:sldLayoutId id="2147483748" r:id="rId10"/>
    <p:sldLayoutId id="2147483744" r:id="rId11"/>
    <p:sldLayoutId id="2147483750" r:id="rId12"/>
    <p:sldLayoutId id="2147483747" r:id="rId13"/>
    <p:sldLayoutId id="2147483752" r:id="rId14"/>
    <p:sldLayoutId id="2147483751" r:id="rId15"/>
    <p:sldLayoutId id="2147483745" r:id="rId16"/>
    <p:sldLayoutId id="2147483746" r:id="rId17"/>
    <p:sldLayoutId id="2147483749" r:id="rId18"/>
    <p:sldLayoutId id="2147483753" r:id="rId19"/>
    <p:sldLayoutId id="2147483743" r:id="rId20"/>
    <p:sldLayoutId id="2147483761" r:id="rId21"/>
    <p:sldLayoutId id="2147483762" r:id="rId22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4EC1-60D1-CD48-8690-FF0B6D8AC5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Five Myths on the Impact of Public Debt on Central Banking in Africa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4567D-8DF8-2F4C-807C-947F097BF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2019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36B8D7-40F0-4F22-BFC5-C2F48A17EF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Abebe Aemro Selassie</a:t>
            </a:r>
          </a:p>
          <a:p>
            <a:r>
              <a:rPr lang="en-US" dirty="0"/>
              <a:t>Director, African Department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7AAF82-A31A-495A-8B1C-16FFA7803A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84130048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BDE50D-86CE-4E81-8912-3BFFDB08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arrears to suppliers translate into rising non-performing loans 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066CC88-EDFF-45C7-89D4-03F8AEDD822D}"/>
              </a:ext>
            </a:extLst>
          </p:cNvPr>
          <p:cNvSpPr txBox="1"/>
          <p:nvPr/>
        </p:nvSpPr>
        <p:spPr>
          <a:xfrm>
            <a:off x="1239838" y="1689569"/>
            <a:ext cx="7124934" cy="4095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baseline="0" dirty="0">
                <a:solidFill>
                  <a:srgbClr val="70737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Sub-Saharan Africa: Stock of Arrears, 2012</a:t>
            </a:r>
            <a:r>
              <a:rPr lang="en-US" sz="1800" b="1" baseline="0" dirty="0">
                <a:solidFill>
                  <a:srgbClr val="70737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800" b="1" baseline="0" dirty="0">
                <a:solidFill>
                  <a:srgbClr val="70737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18</a:t>
            </a:r>
            <a:endParaRPr lang="en-US" sz="1800" dirty="0">
              <a:solidFill>
                <a:srgbClr val="707372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6D51DE-AF0A-44F4-8B5F-DBAB3C00C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514992"/>
              </p:ext>
            </p:extLst>
          </p:nvPr>
        </p:nvGraphicFramePr>
        <p:xfrm>
          <a:off x="1239838" y="2145659"/>
          <a:ext cx="969264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2083329F-5624-4C59-92AC-374FCE7B0B4D}"/>
              </a:ext>
            </a:extLst>
          </p:cNvPr>
          <p:cNvSpPr txBox="1"/>
          <p:nvPr/>
        </p:nvSpPr>
        <p:spPr>
          <a:xfrm>
            <a:off x="1239838" y="6306975"/>
            <a:ext cx="5817179" cy="3809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707372"/>
                </a:solidFill>
                <a:latin typeface="Arial Narrow" pitchFamily="34" charset="0"/>
              </a:rPr>
              <a:t>Sources: Country authorities; and IMF, staff calculations..</a:t>
            </a:r>
          </a:p>
        </p:txBody>
      </p:sp>
    </p:spTree>
    <p:extLst>
      <p:ext uri="{BB962C8B-B14F-4D97-AF65-F5344CB8AC3E}">
        <p14:creationId xmlns:p14="http://schemas.microsoft.com/office/powerpoint/2010/main" val="19035056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BDE50D-86CE-4E81-8912-3BFFDB08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African banks are well exposed to sovereign securities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8C12E7-F093-4306-8D36-18A13217A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171044"/>
              </p:ext>
            </p:extLst>
          </p:nvPr>
        </p:nvGraphicFramePr>
        <p:xfrm>
          <a:off x="1239838" y="2099144"/>
          <a:ext cx="962107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23F0A77C-9FD4-4DA0-A6C3-5B2EF6525E1C}"/>
              </a:ext>
            </a:extLst>
          </p:cNvPr>
          <p:cNvSpPr txBox="1"/>
          <p:nvPr/>
        </p:nvSpPr>
        <p:spPr>
          <a:xfrm>
            <a:off x="1239838" y="1689569"/>
            <a:ext cx="7498645" cy="48908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baseline="0" dirty="0">
                <a:solidFill>
                  <a:srgbClr val="707372"/>
                </a:solidFill>
                <a:effectLst/>
                <a:latin typeface="Arial Black" panose="020B0A04020102020204" pitchFamily="34" charset="0"/>
                <a:cs typeface="Segoe UI" panose="020B0502040204020203" pitchFamily="34" charset="0"/>
              </a:rPr>
              <a:t>Commercial Banks' Holdings of Government Debt, 2018</a:t>
            </a:r>
            <a:endParaRPr lang="en-US" sz="1800" dirty="0">
              <a:solidFill>
                <a:srgbClr val="707372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392502F-C831-474D-A827-C07B60DB981C}"/>
              </a:ext>
            </a:extLst>
          </p:cNvPr>
          <p:cNvSpPr txBox="1"/>
          <p:nvPr/>
        </p:nvSpPr>
        <p:spPr>
          <a:xfrm>
            <a:off x="1239838" y="6246434"/>
            <a:ext cx="9144000" cy="3905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707372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Source: IMF, Monetary and Financial Statistics</a:t>
            </a:r>
            <a:r>
              <a:rPr lang="en-US" sz="1200" b="0" baseline="0" dirty="0">
                <a:solidFill>
                  <a:srgbClr val="707372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 database; and IMF, World Economic Outlook database.</a:t>
            </a:r>
            <a:endParaRPr lang="en-US" sz="1200" b="0" dirty="0">
              <a:solidFill>
                <a:srgbClr val="707372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0474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278B8-1ED4-44F5-9383-82CCE2CC562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Myth 3:</a:t>
            </a:r>
            <a:r>
              <a:rPr lang="en-US" dirty="0"/>
              <a:t> </a:t>
            </a:r>
            <a:r>
              <a:rPr lang="en-US" b="1" dirty="0"/>
              <a:t>There is little that central banks can do to protect themselves and the financial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0419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F76A6-827C-4164-A6B7-D61F446C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Central banks can take some actions to manage the spillovers of high public debt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80046-763C-49EE-99D0-6CB89AF4DF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1900" y="2302210"/>
            <a:ext cx="9715500" cy="48605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Continue to strengthen the monetary policy framework.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Step up communication on the role of the central bank and the impact of policy measures.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Address the bank-sovereign nexus.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Improve debt data collection.</a:t>
            </a:r>
          </a:p>
        </p:txBody>
      </p:sp>
    </p:spTree>
    <p:extLst>
      <p:ext uri="{BB962C8B-B14F-4D97-AF65-F5344CB8AC3E}">
        <p14:creationId xmlns:p14="http://schemas.microsoft.com/office/powerpoint/2010/main" val="196990742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278B8-1ED4-44F5-9383-82CCE2CC562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Myth 4:</a:t>
            </a:r>
            <a:r>
              <a:rPr lang="en-US" dirty="0"/>
              <a:t> </a:t>
            </a:r>
            <a:r>
              <a:rPr lang="en-US" b="1" dirty="0"/>
              <a:t>There is a still clear delineation of roles between monetary and fiscal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215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FF7C554-ED45-4C13-A357-9040337943D4}"/>
              </a:ext>
            </a:extLst>
          </p:cNvPr>
          <p:cNvSpPr/>
          <p:nvPr/>
        </p:nvSpPr>
        <p:spPr>
          <a:xfrm>
            <a:off x="5450392" y="1926307"/>
            <a:ext cx="3646715" cy="349431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Fiscal sustainability &amp; allocation &amp; redistribution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ECF1D-8663-4E40-A6CA-C7EE0A52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dividing line between monetary and fiscal policy has become more and more fuzzy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92C0A-B051-4045-ADF4-B29BBAAE0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2568" y="5632278"/>
            <a:ext cx="2210096" cy="48955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Monetary Policy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4AE2CC-732A-401A-A23E-A3C190F7BE65}"/>
              </a:ext>
            </a:extLst>
          </p:cNvPr>
          <p:cNvSpPr/>
          <p:nvPr/>
        </p:nvSpPr>
        <p:spPr>
          <a:xfrm>
            <a:off x="2444259" y="1976922"/>
            <a:ext cx="3646715" cy="3494314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Price stability &amp; economic stabilization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460D645-33CB-4A7A-AA5B-7719019BB865}"/>
              </a:ext>
            </a:extLst>
          </p:cNvPr>
          <p:cNvSpPr txBox="1">
            <a:spLocks/>
          </p:cNvSpPr>
          <p:nvPr/>
        </p:nvSpPr>
        <p:spPr>
          <a:xfrm>
            <a:off x="6583344" y="5625756"/>
            <a:ext cx="1851705" cy="489558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Fiscal Policy</a:t>
            </a:r>
          </a:p>
        </p:txBody>
      </p:sp>
    </p:spTree>
    <p:extLst>
      <p:ext uri="{BB962C8B-B14F-4D97-AF65-F5344CB8AC3E}">
        <p14:creationId xmlns:p14="http://schemas.microsoft.com/office/powerpoint/2010/main" val="212178785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278B8-1ED4-44F5-9383-82CCE2CC562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Myth 5:</a:t>
            </a:r>
            <a:r>
              <a:rPr lang="en-US" dirty="0"/>
              <a:t> </a:t>
            </a:r>
            <a:r>
              <a:rPr lang="en-US" b="1" dirty="0"/>
              <a:t>Central banks can help governments alleviate the public debt burden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1709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14D054-DB5E-4125-BC8E-B4BE2CF0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scope for central banks to lower the debt burden seems very limited in Africa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ED674-515F-42EC-A837-A78BA28C89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9838" y="2173255"/>
            <a:ext cx="9146808" cy="4860591"/>
          </a:xfrm>
        </p:spPr>
        <p:txBody>
          <a:bodyPr>
            <a:normAutofit/>
          </a:bodyPr>
          <a:lstStyle/>
          <a:p>
            <a:r>
              <a:rPr lang="en-US" sz="2200" dirty="0"/>
              <a:t>Three main ways monetary policy could reduce public debt: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Generating a surprise in inflation?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Transferring seigniorage revenues to the budget?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Introducing financial repression regulations?</a:t>
            </a:r>
          </a:p>
        </p:txBody>
      </p:sp>
    </p:spTree>
    <p:extLst>
      <p:ext uri="{BB962C8B-B14F-4D97-AF65-F5344CB8AC3E}">
        <p14:creationId xmlns:p14="http://schemas.microsoft.com/office/powerpoint/2010/main" val="101889326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FA44-57C2-4599-ADFB-BFCAA519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Seigniorage revenues are small compared to the debt burden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99CF83DD-18F7-47BE-AF0D-E1207E95A53C}"/>
              </a:ext>
            </a:extLst>
          </p:cNvPr>
          <p:cNvSpPr txBox="1"/>
          <p:nvPr/>
        </p:nvSpPr>
        <p:spPr>
          <a:xfrm>
            <a:off x="1262698" y="1741109"/>
            <a:ext cx="9248775" cy="3905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707372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Seigniorage Revenues, Average</a:t>
            </a:r>
            <a:r>
              <a:rPr lang="en-US" sz="1800" b="1" baseline="0" dirty="0">
                <a:solidFill>
                  <a:srgbClr val="707372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 2010–18</a:t>
            </a:r>
            <a:endParaRPr lang="en-US" sz="1800" b="1" dirty="0">
              <a:solidFill>
                <a:srgbClr val="707372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EC23EE2-FF07-4E43-842B-EA3076B944FC}"/>
              </a:ext>
            </a:extLst>
          </p:cNvPr>
          <p:cNvSpPr txBox="1"/>
          <p:nvPr/>
        </p:nvSpPr>
        <p:spPr>
          <a:xfrm>
            <a:off x="1239838" y="6246434"/>
            <a:ext cx="9144000" cy="3905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707372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Source: IMF, Monetary and Financial Statistics</a:t>
            </a:r>
            <a:r>
              <a:rPr lang="en-US" sz="1200" b="0" baseline="0" dirty="0">
                <a:solidFill>
                  <a:srgbClr val="707372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 database; and IMF, World Economic Outlook database.</a:t>
            </a:r>
          </a:p>
          <a:p>
            <a:r>
              <a:rPr lang="en-US" sz="1200" dirty="0">
                <a:solidFill>
                  <a:srgbClr val="707372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Note: Seigniorage is calculated as change in monetary base divided by GDP.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DC347BC-A36F-4A8B-9E0D-76BFE0AE2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463902"/>
              </p:ext>
            </p:extLst>
          </p:nvPr>
        </p:nvGraphicFramePr>
        <p:xfrm>
          <a:off x="1262698" y="2131634"/>
          <a:ext cx="969264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640191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247AC9-D480-41C1-9DFF-F42D82BFFEA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451360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349" y="237257"/>
            <a:ext cx="10424160" cy="978486"/>
          </a:xfrm>
        </p:spPr>
        <p:txBody>
          <a:bodyPr>
            <a:normAutofit/>
          </a:bodyPr>
          <a:lstStyle/>
          <a:p>
            <a:r>
              <a:rPr lang="en-US" dirty="0"/>
              <a:t>Public debt has increased across the world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1FF6C5E-1823-41DE-950F-C13D58C60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41398"/>
              </p:ext>
            </p:extLst>
          </p:nvPr>
        </p:nvGraphicFramePr>
        <p:xfrm>
          <a:off x="291796" y="2191954"/>
          <a:ext cx="3715661" cy="399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3E42D0E-0E68-4E0F-A911-71CFB9080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236802"/>
              </p:ext>
            </p:extLst>
          </p:nvPr>
        </p:nvGraphicFramePr>
        <p:xfrm>
          <a:off x="4088295" y="2195848"/>
          <a:ext cx="374904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A678714-3AC5-457C-ADFF-343EE5E45088}"/>
              </a:ext>
            </a:extLst>
          </p:cNvPr>
          <p:cNvSpPr txBox="1"/>
          <p:nvPr/>
        </p:nvSpPr>
        <p:spPr>
          <a:xfrm>
            <a:off x="1307766" y="1854158"/>
            <a:ext cx="2039734" cy="38911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0" dirty="0">
                <a:solidFill>
                  <a:srgbClr val="707372"/>
                </a:solidFill>
                <a:latin typeface="Arial Narrow" panose="020B0606020202030204" pitchFamily="34" charset="0"/>
              </a:rPr>
              <a:t>Advanced Economies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285F29-9BBB-4E24-A5A5-28BBF5762044}"/>
              </a:ext>
            </a:extLst>
          </p:cNvPr>
          <p:cNvSpPr txBox="1"/>
          <p:nvPr/>
        </p:nvSpPr>
        <p:spPr>
          <a:xfrm>
            <a:off x="4059129" y="1854158"/>
            <a:ext cx="3959501" cy="35077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0" dirty="0">
                <a:solidFill>
                  <a:srgbClr val="707372"/>
                </a:solidFill>
                <a:latin typeface="Arial Narrow" panose="020B0606020202030204" pitchFamily="34" charset="0"/>
              </a:rPr>
              <a:t>Emerging Market and Middle-Income Economies</a:t>
            </a:r>
            <a:endParaRPr lang="en-US" sz="1600" dirty="0">
              <a:solidFill>
                <a:srgbClr val="70737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CA3404-5DC8-40D4-B08F-8F82309C2C5F}"/>
              </a:ext>
            </a:extLst>
          </p:cNvPr>
          <p:cNvSpPr txBox="1"/>
          <p:nvPr/>
        </p:nvSpPr>
        <p:spPr>
          <a:xfrm>
            <a:off x="8423335" y="1866058"/>
            <a:ext cx="3156627" cy="37721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707372"/>
                </a:solidFill>
                <a:latin typeface="Arial Narrow" panose="020B0606020202030204" pitchFamily="34" charset="0"/>
              </a:rPr>
              <a:t>Low Income Developing Countries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74B68995-C613-4A52-B1B5-B9A38D299784}"/>
              </a:ext>
            </a:extLst>
          </p:cNvPr>
          <p:cNvSpPr txBox="1"/>
          <p:nvPr/>
        </p:nvSpPr>
        <p:spPr>
          <a:xfrm>
            <a:off x="1239835" y="1138541"/>
            <a:ext cx="10178237" cy="60674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baseline="0" dirty="0">
                <a:solidFill>
                  <a:srgbClr val="7073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General Government Gross Debt-to-GDP and Interest Bill-to-Tax Revenue Ratios, 2007</a:t>
            </a:r>
            <a:r>
              <a:rPr lang="en-US" sz="1800" b="1" baseline="0" dirty="0">
                <a:solidFill>
                  <a:srgbClr val="707372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–1</a:t>
            </a:r>
            <a:r>
              <a:rPr lang="en-US" sz="1800" b="1" baseline="0" dirty="0">
                <a:solidFill>
                  <a:srgbClr val="7073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DFAC7CE3-4DC0-43E8-BA7B-F3EBF8CB7E5C}"/>
              </a:ext>
            </a:extLst>
          </p:cNvPr>
          <p:cNvSpPr txBox="1"/>
          <p:nvPr/>
        </p:nvSpPr>
        <p:spPr>
          <a:xfrm>
            <a:off x="1174390" y="6300505"/>
            <a:ext cx="6604000" cy="37041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Source: IMF, World Economic Outlook database.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EFC4715-8A71-4B78-8FC0-0A96B3F84D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563183"/>
              </p:ext>
            </p:extLst>
          </p:nvPr>
        </p:nvGraphicFramePr>
        <p:xfrm>
          <a:off x="8099468" y="2243275"/>
          <a:ext cx="374904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539464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2D66-AE5F-4DDE-923C-3DD1A617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38" y="491385"/>
            <a:ext cx="9715500" cy="978486"/>
          </a:xfrm>
        </p:spPr>
        <p:txBody>
          <a:bodyPr/>
          <a:lstStyle/>
          <a:p>
            <a:r>
              <a:rPr lang="en-US" dirty="0"/>
              <a:t>In Africa the debt increase has been most pronounced in oil exporters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BBAA81F-4A66-416D-B894-61652EC76C27}"/>
              </a:ext>
            </a:extLst>
          </p:cNvPr>
          <p:cNvSpPr txBox="1"/>
          <p:nvPr/>
        </p:nvSpPr>
        <p:spPr>
          <a:xfrm>
            <a:off x="1239838" y="1773475"/>
            <a:ext cx="6604000" cy="37041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707372"/>
                </a:solidFill>
                <a:latin typeface="Arial Black" panose="020B0A04020102020204" pitchFamily="34" charset="0"/>
              </a:rPr>
              <a:t>Africa: Total Public Debt,</a:t>
            </a:r>
            <a:r>
              <a:rPr lang="en-US" sz="1800" baseline="0" dirty="0">
                <a:solidFill>
                  <a:srgbClr val="707372"/>
                </a:solidFill>
                <a:latin typeface="Arial Black" panose="020B0A04020102020204" pitchFamily="34" charset="0"/>
              </a:rPr>
              <a:t> 1976</a:t>
            </a:r>
            <a:r>
              <a:rPr lang="en-US" sz="1800" baseline="0" dirty="0">
                <a:solidFill>
                  <a:srgbClr val="707372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–2018</a:t>
            </a:r>
            <a:endParaRPr lang="en-US" sz="1800" dirty="0">
              <a:solidFill>
                <a:srgbClr val="70737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A72C7C4-6732-4A36-9897-369FA1BD9F4A}"/>
              </a:ext>
            </a:extLst>
          </p:cNvPr>
          <p:cNvSpPr txBox="1"/>
          <p:nvPr/>
        </p:nvSpPr>
        <p:spPr>
          <a:xfrm>
            <a:off x="1183848" y="6270371"/>
            <a:ext cx="6604000" cy="37041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Source: IMF, World Economic Outlook database.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5A1081-CA52-40EC-8350-7BA3C67003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946773"/>
              </p:ext>
            </p:extLst>
          </p:nvPr>
        </p:nvGraphicFramePr>
        <p:xfrm>
          <a:off x="1239838" y="2140932"/>
          <a:ext cx="9674539" cy="408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37575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2D66-AE5F-4DDE-923C-3DD1A617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debt increase is concerning, as debt servicing capacity has deteriorated sharply</a:t>
            </a:r>
          </a:p>
        </p:txBody>
      </p:sp>
      <p:sp>
        <p:nvSpPr>
          <p:cNvPr id="5" name="TextBox 31">
            <a:extLst>
              <a:ext uri="{FF2B5EF4-FFF2-40B4-BE49-F238E27FC236}">
                <a16:creationId xmlns:a16="http://schemas.microsoft.com/office/drawing/2014/main" id="{5185A14D-9507-4490-B892-09A1019C5039}"/>
              </a:ext>
            </a:extLst>
          </p:cNvPr>
          <p:cNvSpPr txBox="1"/>
          <p:nvPr/>
        </p:nvSpPr>
        <p:spPr>
          <a:xfrm>
            <a:off x="1259522" y="1710518"/>
            <a:ext cx="5570137" cy="45446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707372"/>
                </a:solidFill>
                <a:latin typeface="Arial Black" panose="020B0A04020102020204" pitchFamily="34" charset="0"/>
              </a:rPr>
              <a:t>Africa:</a:t>
            </a:r>
            <a:r>
              <a:rPr lang="en-US" sz="1800" b="1" baseline="0" dirty="0">
                <a:solidFill>
                  <a:srgbClr val="707372"/>
                </a:solidFill>
                <a:latin typeface="Arial Black" panose="020B0A04020102020204" pitchFamily="34" charset="0"/>
              </a:rPr>
              <a:t> </a:t>
            </a:r>
            <a:r>
              <a:rPr lang="en-US" sz="1800" b="1" dirty="0">
                <a:solidFill>
                  <a:srgbClr val="707372"/>
                </a:solidFill>
                <a:latin typeface="Arial Black" panose="020B0A04020102020204" pitchFamily="34" charset="0"/>
              </a:rPr>
              <a:t>Interest Payments</a:t>
            </a: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A5A17951-5884-454F-A507-5B6B54EE0006}"/>
              </a:ext>
            </a:extLst>
          </p:cNvPr>
          <p:cNvSpPr txBox="1"/>
          <p:nvPr/>
        </p:nvSpPr>
        <p:spPr>
          <a:xfrm>
            <a:off x="1239838" y="6274764"/>
            <a:ext cx="3790950" cy="3143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707372"/>
                </a:solidFill>
                <a:latin typeface="Arial Narrow" panose="020B0606020202030204" pitchFamily="34" charset="0"/>
              </a:rPr>
              <a:t>Source: IMF,</a:t>
            </a:r>
            <a:r>
              <a:rPr lang="en-US" sz="1200" b="0" baseline="0" dirty="0">
                <a:solidFill>
                  <a:srgbClr val="707372"/>
                </a:solidFill>
                <a:latin typeface="Arial Narrow" panose="020B0606020202030204" pitchFamily="34" charset="0"/>
              </a:rPr>
              <a:t> World Economic Outlook database.</a:t>
            </a:r>
            <a:endParaRPr lang="en-US" sz="1200" b="0" dirty="0">
              <a:solidFill>
                <a:srgbClr val="70737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50E9704-67D4-4822-831F-BDFEF4153D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45213"/>
              </p:ext>
            </p:extLst>
          </p:nvPr>
        </p:nvGraphicFramePr>
        <p:xfrm>
          <a:off x="1239838" y="2057400"/>
          <a:ext cx="969264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31916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278B8-1ED4-44F5-9383-82CCE2CC562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Myth 1:</a:t>
            </a:r>
            <a:r>
              <a:rPr lang="en-US" dirty="0"/>
              <a:t> Fiscal dominance is a preoccupation of the past</a:t>
            </a:r>
          </a:p>
        </p:txBody>
      </p:sp>
    </p:spTree>
    <p:extLst>
      <p:ext uri="{BB962C8B-B14F-4D97-AF65-F5344CB8AC3E}">
        <p14:creationId xmlns:p14="http://schemas.microsoft.com/office/powerpoint/2010/main" val="21558770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524" y="276116"/>
            <a:ext cx="10424160" cy="978486"/>
          </a:xfrm>
        </p:spPr>
        <p:txBody>
          <a:bodyPr>
            <a:normAutofit/>
          </a:bodyPr>
          <a:lstStyle/>
          <a:p>
            <a:r>
              <a:rPr lang="en-US" dirty="0"/>
              <a:t>Direct financing of the budget deficit by central banks above legal limits has declined over time</a:t>
            </a:r>
          </a:p>
        </p:txBody>
      </p:sp>
      <p:sp>
        <p:nvSpPr>
          <p:cNvPr id="5" name="TextBox 31">
            <a:extLst>
              <a:ext uri="{FF2B5EF4-FFF2-40B4-BE49-F238E27FC236}">
                <a16:creationId xmlns:a16="http://schemas.microsoft.com/office/drawing/2014/main" id="{5771C916-EDAC-4027-A9FF-0118AF466A09}"/>
              </a:ext>
            </a:extLst>
          </p:cNvPr>
          <p:cNvSpPr txBox="1"/>
          <p:nvPr/>
        </p:nvSpPr>
        <p:spPr>
          <a:xfrm>
            <a:off x="1239836" y="1561204"/>
            <a:ext cx="9692640" cy="63335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707372"/>
                </a:solidFill>
                <a:latin typeface="Arial Black" panose="020B0A04020102020204" pitchFamily="34" charset="0"/>
              </a:rPr>
              <a:t>Sub-Saharan Africa:</a:t>
            </a:r>
            <a:r>
              <a:rPr lang="en-US" sz="1800" b="1" baseline="0" dirty="0">
                <a:solidFill>
                  <a:srgbClr val="707372"/>
                </a:solidFill>
                <a:latin typeface="Arial Black" panose="020B0A04020102020204" pitchFamily="34" charset="0"/>
              </a:rPr>
              <a:t> </a:t>
            </a:r>
            <a:r>
              <a:rPr lang="en-US" sz="1800" b="1" dirty="0">
                <a:solidFill>
                  <a:srgbClr val="707372"/>
                </a:solidFill>
                <a:latin typeface="Arial Black" panose="020B0A04020102020204" pitchFamily="34" charset="0"/>
              </a:rPr>
              <a:t>Outstanding Central Bank Claims on Government Above Legal Limits, 2001</a:t>
            </a:r>
            <a:r>
              <a:rPr lang="en-US" sz="1800" b="1" dirty="0">
                <a:solidFill>
                  <a:srgbClr val="707372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–17</a:t>
            </a:r>
            <a:endParaRPr lang="en-US" sz="1800" b="1" dirty="0">
              <a:solidFill>
                <a:srgbClr val="707372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98D5327-E008-4C79-865C-B68218569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00325"/>
              </p:ext>
            </p:extLst>
          </p:nvPr>
        </p:nvGraphicFramePr>
        <p:xfrm>
          <a:off x="1239836" y="2174409"/>
          <a:ext cx="969264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BSource">
            <a:extLst>
              <a:ext uri="{FF2B5EF4-FFF2-40B4-BE49-F238E27FC236}">
                <a16:creationId xmlns:a16="http://schemas.microsoft.com/office/drawing/2014/main" id="{7A322EFA-AF23-46EE-892E-0687D808F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524" y="6289209"/>
            <a:ext cx="646285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36576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u="none" strike="noStrike" baseline="0" dirty="0">
                <a:solidFill>
                  <a:srgbClr val="707372"/>
                </a:solidFill>
                <a:latin typeface="Arial Narrow" panose="020B0606020202030204" pitchFamily="34" charset="0"/>
                <a:cs typeface="Arial"/>
              </a:rPr>
              <a:t>Sources: CBLD; IMF, Monetary and Financial Statistics database; National authorities; and IMF staff calculations.</a:t>
            </a:r>
          </a:p>
        </p:txBody>
      </p:sp>
    </p:spTree>
    <p:extLst>
      <p:ext uri="{BB962C8B-B14F-4D97-AF65-F5344CB8AC3E}">
        <p14:creationId xmlns:p14="http://schemas.microsoft.com/office/powerpoint/2010/main" val="18159560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37D8-9366-485A-9B95-205F32F8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Yet, high public debt can increase the risk of</a:t>
            </a:r>
            <a:br>
              <a:rPr lang="en-US" dirty="0"/>
            </a:br>
            <a:r>
              <a:rPr lang="en-US" dirty="0"/>
              <a:t>‘soft’ fiscal dominance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FE66B-2691-4206-9EC2-6FE67E7A1C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684" y="2220147"/>
            <a:ext cx="9715500" cy="4860591"/>
          </a:xfrm>
        </p:spPr>
        <p:txBody>
          <a:bodyPr/>
          <a:lstStyle/>
          <a:p>
            <a:r>
              <a:rPr lang="en-US" sz="2200" b="1" dirty="0"/>
              <a:t>Examples of soft fiscal dominance: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Pressures to contain domestic borrowing costs.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Fear of floating magnified when foreign currency debt is high.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Quasi-fiscal operations and expansion of the central bank mandate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078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278B8-1ED4-44F5-9383-82CCE2CC562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Myth 2:</a:t>
            </a:r>
            <a:r>
              <a:rPr lang="en-US" dirty="0"/>
              <a:t> </a:t>
            </a:r>
            <a:r>
              <a:rPr lang="en-US" b="1" dirty="0"/>
              <a:t>As long as public debt is sustainable, its level is irrelevant for monetary policy and financial supervision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863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37D8-9366-485A-9B95-205F32F8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public debt, even if it is sustainable, can complicate the work of central bankers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FE66B-2691-4206-9EC2-6FE67E7A1C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9838" y="2114640"/>
            <a:ext cx="9715500" cy="4860591"/>
          </a:xfrm>
        </p:spPr>
        <p:txBody>
          <a:bodyPr>
            <a:normAutofit/>
          </a:bodyPr>
          <a:lstStyle/>
          <a:p>
            <a:r>
              <a:rPr lang="en-US" sz="2200" dirty="0"/>
              <a:t>High public debt…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… weakens the transmission of monetary policy.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… generates complicated tradeoffs between exchange rate and growth objectives, at least when foreign currency debt is high.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… can create financial stability risks.</a:t>
            </a:r>
          </a:p>
        </p:txBody>
      </p:sp>
    </p:spTree>
    <p:extLst>
      <p:ext uri="{BB962C8B-B14F-4D97-AF65-F5344CB8AC3E}">
        <p14:creationId xmlns:p14="http://schemas.microsoft.com/office/powerpoint/2010/main" val="39831865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LEG_PresentationTemplate-General" id="{13F5556C-5BC5-9542-AB57-73990FD9E90C}" vid="{2B303AC9-B9EA-B048-9D5C-6C975EA170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6286</TotalTime>
  <Words>651</Words>
  <Application>Microsoft Office PowerPoint</Application>
  <PresentationFormat>Widescreen</PresentationFormat>
  <Paragraphs>87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.HelveticaNeueDeskInterface-Regular</vt:lpstr>
      <vt:lpstr>Arial</vt:lpstr>
      <vt:lpstr>Arial Black</vt:lpstr>
      <vt:lpstr>Arial Narrow</vt:lpstr>
      <vt:lpstr>ArialMT</vt:lpstr>
      <vt:lpstr>Calibri</vt:lpstr>
      <vt:lpstr>Lucida Grande</vt:lpstr>
      <vt:lpstr>LucidaGrande</vt:lpstr>
      <vt:lpstr>Segoe UI</vt:lpstr>
      <vt:lpstr>Wingdings</vt:lpstr>
      <vt:lpstr>Custom Design</vt:lpstr>
      <vt:lpstr>Five Myths on the Impact of Public Debt on Central Banking in Africa </vt:lpstr>
      <vt:lpstr>Public debt has increased across the world</vt:lpstr>
      <vt:lpstr>In Africa the debt increase has been most pronounced in oil exporters </vt:lpstr>
      <vt:lpstr>The debt increase is concerning, as debt servicing capacity has deteriorated sharply</vt:lpstr>
      <vt:lpstr>PowerPoint Presentation</vt:lpstr>
      <vt:lpstr>Direct financing of the budget deficit by central banks above legal limits has declined over time</vt:lpstr>
      <vt:lpstr>Yet, high public debt can increase the risk of ‘soft’ fiscal dominance</vt:lpstr>
      <vt:lpstr>PowerPoint Presentation</vt:lpstr>
      <vt:lpstr>High public debt, even if it is sustainable, can complicate the work of central bankers  </vt:lpstr>
      <vt:lpstr>Government arrears to suppliers translate into rising non-performing loans </vt:lpstr>
      <vt:lpstr>African banks are well exposed to sovereign securities</vt:lpstr>
      <vt:lpstr>PowerPoint Presentation</vt:lpstr>
      <vt:lpstr>Central banks can take some actions to manage the spillovers of high public debt</vt:lpstr>
      <vt:lpstr>PowerPoint Presentation</vt:lpstr>
      <vt:lpstr>The dividing line between monetary and fiscal policy has become more and more fuzzy</vt:lpstr>
      <vt:lpstr>PowerPoint Presentation</vt:lpstr>
      <vt:lpstr>The scope for central banks to lower the debt burden seems very limited in Africa </vt:lpstr>
      <vt:lpstr>Seigniorage revenues are small compared to the debt burden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Felipe</dc:creator>
  <cp:lastModifiedBy>christian manishimwe</cp:lastModifiedBy>
  <cp:revision>562</cp:revision>
  <cp:lastPrinted>2019-07-24T19:05:31Z</cp:lastPrinted>
  <dcterms:created xsi:type="dcterms:W3CDTF">2019-03-22T19:41:27Z</dcterms:created>
  <dcterms:modified xsi:type="dcterms:W3CDTF">2019-07-30T13:02:41Z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eDOCS AutoSave">
    <vt:lpwstr/>
  </property>
</Properties>
</file>